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pPr>
            <a:buNone/>
          </a:pPr>
          <a:r>
            <a:rPr lang="en-US" sz="2400" b="0" i="0" dirty="0"/>
            <a:t>named entity recognition (NER) tasks from biomedical text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63C2FF21-752A-40E1-ABD4-9EE4EFC84400}">
      <dgm:prSet phldrT="[Text]" custT="1"/>
      <dgm:spPr/>
      <dgm:t>
        <a:bodyPr/>
        <a:lstStyle/>
        <a:p>
          <a:pPr algn="l">
            <a:buNone/>
          </a:pPr>
          <a:r>
            <a:rPr lang="en-US" sz="2400" b="0" i="0" dirty="0"/>
            <a:t>Biomedical queries have become increasingly prevalent in web searches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A9ABDA-A767-46CC-865E-EF6F94E78A85}" type="parTrans" cxnId="{48F5B554-B4BC-40B7-9F65-1C62079EEE8D}">
      <dgm:prSet/>
      <dgm:spPr/>
      <dgm:t>
        <a:bodyPr/>
        <a:lstStyle/>
        <a:p>
          <a:endParaRPr lang="en-US"/>
        </a:p>
      </dgm:t>
    </dgm:pt>
    <dgm:pt modelId="{33A413E8-C0AF-4E51-8A2A-9E1F76E230B7}" type="sibTrans" cxnId="{48F5B554-B4BC-40B7-9F65-1C62079EEE8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2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5431538B-278C-4DC4-A56B-B2146F776257}" type="pres">
      <dgm:prSet presAssocID="{9D8DAFB6-C744-4BD6-B757-393BF647EBB6}" presName="linNode" presStyleCnt="0"/>
      <dgm:spPr/>
    </dgm:pt>
    <dgm:pt modelId="{C121C5B8-41FC-4C17-B4E9-707E4B281C44}" type="pres">
      <dgm:prSet presAssocID="{9D8DAFB6-C744-4BD6-B757-393BF647EBB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64CD4FE-29E0-474F-B6E7-C3DAE5752D67}" type="pres">
      <dgm:prSet presAssocID="{9D8DAFB6-C744-4BD6-B757-393BF647EBB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6052809-46E4-4445-B520-94004C28BB9D}" srcId="{81269538-BFC5-48BB-BEA1-D7AF1F385FD5}" destId="{9D8DAFB6-C744-4BD6-B757-393BF647EBB6}" srcOrd="1" destOrd="0" parTransId="{17C1C47E-8D1A-404A-B227-B017391CB5F6}" sibTransId="{C9B44773-68B1-427B-B9CA-0AEA186B621E}"/>
    <dgm:cxn modelId="{48F5B554-B4BC-40B7-9F65-1C62079EEE8D}" srcId="{9D8DAFB6-C744-4BD6-B757-393BF647EBB6}" destId="{63C2FF21-752A-40E1-ABD4-9EE4EFC84400}" srcOrd="0" destOrd="0" parTransId="{DEA9ABDA-A767-46CC-865E-EF6F94E78A85}" sibTransId="{33A413E8-C0AF-4E51-8A2A-9E1F76E230B7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349A6ACD-4F53-4CAF-A4A5-09757332B720}" type="presOf" srcId="{63C2FF21-752A-40E1-ABD4-9EE4EFC84400}" destId="{964CD4FE-29E0-474F-B6E7-C3DAE5752D67}" srcOrd="0" destOrd="0" presId="urn:microsoft.com/office/officeart/2005/8/layout/vList5"/>
    <dgm:cxn modelId="{256367EC-A363-45A0-9E07-ECF76D0E71FD}" type="presOf" srcId="{9D8DAFB6-C744-4BD6-B757-393BF647EBB6}" destId="{C121C5B8-41FC-4C17-B4E9-707E4B281C44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A0CED2DA-D290-4AE5-9E60-42A966DA962C}" type="presParOf" srcId="{99FD7F24-5BB9-46E8-BB7C-4B477B73B815}" destId="{5431538B-278C-4DC4-A56B-B2146F776257}" srcOrd="2" destOrd="0" presId="urn:microsoft.com/office/officeart/2005/8/layout/vList5"/>
    <dgm:cxn modelId="{2F021B78-E2BD-40FD-8151-60DCFB5B22C0}" type="presParOf" srcId="{5431538B-278C-4DC4-A56B-B2146F776257}" destId="{C121C5B8-41FC-4C17-B4E9-707E4B281C44}" srcOrd="0" destOrd="0" presId="urn:microsoft.com/office/officeart/2005/8/layout/vList5"/>
    <dgm:cxn modelId="{D2CD51A1-97B0-42EC-BCA3-EDF17896FF02}" type="presParOf" srcId="{5431538B-278C-4DC4-A56B-B2146F776257}" destId="{964CD4FE-29E0-474F-B6E7-C3DAE5752D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 err="1"/>
            <a:t>BinderPubMedBERT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dirty="0" err="1"/>
            <a:t>BinderPubMedBERT</a:t>
          </a:r>
          <a:r>
            <a:rPr lang="en-US" b="0" dirty="0"/>
            <a:t> is a pretrained model finetuned on biomedical text from PubMed and the MIMICIII dataset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800" b="1" i="0" dirty="0" err="1"/>
            <a:t>RoBERTa</a:t>
          </a:r>
          <a:endParaRPr lang="en-US" sz="28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dirty="0" err="1"/>
            <a:t>RoBERTa</a:t>
          </a:r>
          <a:r>
            <a:rPr lang="en-US" b="0" i="0" dirty="0"/>
            <a:t> (Robustly Optimized BERT Approach) is a </a:t>
          </a:r>
          <a:r>
            <a:rPr lang="en-US" b="0" i="0" dirty="0" err="1"/>
            <a:t>stateoftheart</a:t>
          </a:r>
          <a:r>
            <a:rPr lang="en-US" b="0" i="0" dirty="0"/>
            <a:t> language representation model developed by Facebook AI.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i="0" dirty="0" err="1"/>
            <a:t>PubMedBERT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dirty="0" err="1"/>
            <a:t>PubMedBERT</a:t>
          </a:r>
          <a:r>
            <a:rPr lang="en-US" b="0" i="0" dirty="0"/>
            <a:t> is a variant of the BERT (Bidirectional Encoder Representations from Transformers) model, finetuned on a large corpus of biomedical literature from PubMed.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kern="1200" dirty="0"/>
            <a:t>named entity recognition (NER) tasks from biomedical text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40274"/>
        <a:ext cx="6272372" cy="1247161"/>
      </dsp:txXfrm>
    </dsp:sp>
    <dsp:sp modelId="{3230722F-B757-4673-BD2F-9D4BAB5CEE8D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84336" y="84379"/>
        <a:ext cx="3397488" cy="1558950"/>
      </dsp:txXfrm>
    </dsp:sp>
    <dsp:sp modelId="{964CD4FE-29E0-474F-B6E7-C3DAE5752D67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kern="1200" dirty="0"/>
            <a:t>Biomedical queries have become increasingly prevalent in web searches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054277"/>
        <a:ext cx="6272372" cy="1247161"/>
      </dsp:txXfrm>
    </dsp:sp>
    <dsp:sp modelId="{C121C5B8-41FC-4C17-B4E9-707E4B281C44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336" y="1898382"/>
        <a:ext cx="3397488" cy="15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74320"/>
          <a:ext cx="344737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BinderPubMedBERT</a:t>
          </a:r>
          <a:endParaRPr lang="en-US" sz="26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74320"/>
        <a:ext cx="3447370" cy="748800"/>
      </dsp:txXfrm>
    </dsp:sp>
    <dsp:sp modelId="{17CA1487-CDD9-4364-92F6-A11DBDAFE16C}">
      <dsp:nvSpPr>
        <dsp:cNvPr id="0" name=""/>
        <dsp:cNvSpPr/>
      </dsp:nvSpPr>
      <dsp:spPr>
        <a:xfrm>
          <a:off x="3535" y="923120"/>
          <a:ext cx="3447370" cy="3394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600" b="0" kern="1200" dirty="0" err="1"/>
            <a:t>BinderPubMedBERT</a:t>
          </a:r>
          <a:r>
            <a:rPr lang="en-US" sz="2600" b="0" kern="1200" dirty="0"/>
            <a:t> is a pretrained model finetuned on biomedical text from PubMed and the MIMICIII dataset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923120"/>
        <a:ext cx="3447370" cy="3394814"/>
      </dsp:txXfrm>
    </dsp:sp>
    <dsp:sp modelId="{055A5EAB-EAE0-4501-8649-31F112FF9AD5}">
      <dsp:nvSpPr>
        <dsp:cNvPr id="0" name=""/>
        <dsp:cNvSpPr/>
      </dsp:nvSpPr>
      <dsp:spPr>
        <a:xfrm>
          <a:off x="3933537" y="174320"/>
          <a:ext cx="344737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 err="1"/>
            <a:t>RoBERTa</a:t>
          </a:r>
          <a:endParaRPr lang="en-US" sz="2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74320"/>
        <a:ext cx="3447370" cy="748800"/>
      </dsp:txXfrm>
    </dsp:sp>
    <dsp:sp modelId="{E4FD5043-5612-43C5-B6AE-CCD431549399}">
      <dsp:nvSpPr>
        <dsp:cNvPr id="0" name=""/>
        <dsp:cNvSpPr/>
      </dsp:nvSpPr>
      <dsp:spPr>
        <a:xfrm>
          <a:off x="3933537" y="923120"/>
          <a:ext cx="3447370" cy="3394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600" b="0" i="0" kern="1200" dirty="0" err="1"/>
            <a:t>RoBERTa</a:t>
          </a:r>
          <a:r>
            <a:rPr lang="en-US" sz="2600" b="0" i="0" kern="1200" dirty="0"/>
            <a:t> (Robustly Optimized BERT Approach) is a </a:t>
          </a:r>
          <a:r>
            <a:rPr lang="en-US" sz="2600" b="0" i="0" kern="1200" dirty="0" err="1"/>
            <a:t>stateoftheart</a:t>
          </a:r>
          <a:r>
            <a:rPr lang="en-US" sz="2600" b="0" i="0" kern="1200" dirty="0"/>
            <a:t> language representation model developed by Facebook AI.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923120"/>
        <a:ext cx="3447370" cy="3394814"/>
      </dsp:txXfrm>
    </dsp:sp>
    <dsp:sp modelId="{23D06E36-F688-4B37-8BB8-73015E665B0E}">
      <dsp:nvSpPr>
        <dsp:cNvPr id="0" name=""/>
        <dsp:cNvSpPr/>
      </dsp:nvSpPr>
      <dsp:spPr>
        <a:xfrm>
          <a:off x="7863539" y="174320"/>
          <a:ext cx="344737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/>
            <a:t>PubMedBERT</a:t>
          </a:r>
          <a:endParaRPr lang="en-US" sz="26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74320"/>
        <a:ext cx="3447370" cy="748800"/>
      </dsp:txXfrm>
    </dsp:sp>
    <dsp:sp modelId="{EA81ED6A-A7EA-4137-A3DC-D16E79F1B938}">
      <dsp:nvSpPr>
        <dsp:cNvPr id="0" name=""/>
        <dsp:cNvSpPr/>
      </dsp:nvSpPr>
      <dsp:spPr>
        <a:xfrm>
          <a:off x="7863539" y="923120"/>
          <a:ext cx="3447370" cy="33948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600" b="0" i="0" kern="1200" dirty="0" err="1"/>
            <a:t>PubMedBERT</a:t>
          </a:r>
          <a:r>
            <a:rPr lang="en-US" sz="2600" b="0" i="0" kern="1200" dirty="0"/>
            <a:t> is a variant of the BERT (Bidirectional Encoder Representations from Transformers) model, finetuned on a large corpus of biomedical literature from PubMed. 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923120"/>
        <a:ext cx="3447370" cy="3394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4" y="326495"/>
            <a:ext cx="9787466" cy="237913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3600" dirty="0">
                <a:latin typeface="Rockwell" panose="02060603020205020403" pitchFamily="18" charset="0"/>
              </a:rPr>
              <a:t>Research Paper: </a:t>
            </a:r>
            <a:br>
              <a:rPr lang="en-US" sz="3600" dirty="0">
                <a:latin typeface="Rockwell" panose="02060603020205020403" pitchFamily="18" charset="0"/>
              </a:rPr>
            </a:br>
            <a:br>
              <a:rPr lang="en-US" sz="3600" dirty="0">
                <a:latin typeface="Rockwell" panose="02060603020205020403" pitchFamily="18" charset="0"/>
              </a:rPr>
            </a:br>
            <a:r>
              <a:rPr lang="en-US" sz="3600" dirty="0">
                <a:latin typeface="Rockwell" panose="02060603020205020403" pitchFamily="18" charset="0"/>
              </a:rPr>
              <a:t>Intent Detection and Entity Extraction from </a:t>
            </a:r>
            <a:r>
              <a:rPr lang="en-US" sz="3600" dirty="0" err="1">
                <a:latin typeface="Rockwell" panose="02060603020205020403" pitchFamily="18" charset="0"/>
              </a:rPr>
              <a:t>BioMedical</a:t>
            </a:r>
            <a:r>
              <a:rPr lang="en-US" sz="3600" dirty="0">
                <a:latin typeface="Rockwell" panose="02060603020205020403" pitchFamily="18" charset="0"/>
              </a:rPr>
              <a:t> Literature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 </a:t>
            </a:r>
          </a:p>
          <a:p>
            <a:pPr algn="ctr"/>
            <a:r>
              <a:rPr lang="en-US" sz="2000" dirty="0" err="1"/>
              <a:t>Ankan</a:t>
            </a:r>
            <a:r>
              <a:rPr lang="en-US" sz="2000" dirty="0"/>
              <a:t> Mullick1 *, </a:t>
            </a:r>
            <a:r>
              <a:rPr lang="en-US" sz="2000" dirty="0" err="1"/>
              <a:t>Mukur</a:t>
            </a:r>
            <a:r>
              <a:rPr lang="en-US" sz="2000" dirty="0"/>
              <a:t> Gupta2 *, Pawan Goyal1 1Computer Science and Engineering Department, IIT Kharagpur, India 2Computer Science Department, Columbia University, USA ankanm@kgpian.iitkgp.ac.in, mukur.gupta@columbia.edu, pawang@cse.iitkgp.ac.in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FD4EF-5EE1-3ABF-7278-56B844EFBCB5}"/>
              </a:ext>
            </a:extLst>
          </p:cNvPr>
          <p:cNvSpPr txBox="1"/>
          <p:nvPr/>
        </p:nvSpPr>
        <p:spPr>
          <a:xfrm>
            <a:off x="6389511" y="5700889"/>
            <a:ext cx="415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prepared by</a:t>
            </a:r>
          </a:p>
          <a:p>
            <a:r>
              <a:rPr lang="en-US" dirty="0"/>
              <a:t>Shovon Raul, 2023CSM006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79754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two crucial natural language understanding tasks</a:t>
            </a:r>
          </a:p>
          <a:p>
            <a:pPr lvl="2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intent detection</a:t>
            </a:r>
          </a:p>
          <a:p>
            <a:pPr lvl="2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named entity recognition </a:t>
            </a:r>
          </a:p>
          <a:p>
            <a:pPr marL="914400" lvl="2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biomedical text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69933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FLOWCHART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C7802D-D456-7D7B-7328-F4E7FAD3D9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678" y="2202503"/>
            <a:ext cx="8829625" cy="3679008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6953"/>
            <a:ext cx="10124899" cy="448998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Here's a condensed summary of the provided code: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Demonstrates biomedical intent detection and named entity recognition (NER) using pretrained models.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Utilizes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BINDERPubMedBERT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PubMedBERT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NER,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intent detection.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Sample text examples illustrate model functionality.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Entities are classified as medical or generic based on score thresholds.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Intent is classified as "Medical Inquiry" or "General Inquiry" using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are serialized into JSON format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Mullick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A., Gupta, M., &amp; Goyal, P. (2024). Intent Detection and Entity Extraction from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BioMedical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Literature.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arXiv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preprint arXiv:2404.03598.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24</TotalTime>
  <Words>316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 Research Paper:   Intent Detection and Entity Extraction from BioMedical Literature</vt:lpstr>
      <vt:lpstr>The Problem</vt:lpstr>
      <vt:lpstr>Background Information</vt:lpstr>
      <vt:lpstr>Workable Solutions </vt:lpstr>
      <vt:lpstr>The FLOWCHART</vt:lpstr>
      <vt:lpstr>Code implementation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Research Paper:   Intent Detection and Entity Extraction from BioMedical Literature</dc:title>
  <dc:creator>SHOVON RAUL</dc:creator>
  <cp:lastModifiedBy>SHOVON RAUL</cp:lastModifiedBy>
  <cp:revision>7</cp:revision>
  <dcterms:created xsi:type="dcterms:W3CDTF">2024-04-16T19:29:14Z</dcterms:created>
  <dcterms:modified xsi:type="dcterms:W3CDTF">2024-04-16T19:53:30Z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