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8"/>
  </p:notesMasterIdLst>
  <p:handoutMasterIdLst>
    <p:handoutMasterId r:id="rId29"/>
  </p:handoutMasterIdLst>
  <p:sldIdLst>
    <p:sldId id="256" r:id="rId5"/>
    <p:sldId id="287" r:id="rId6"/>
    <p:sldId id="257" r:id="rId7"/>
    <p:sldId id="269" r:id="rId8"/>
    <p:sldId id="304" r:id="rId9"/>
    <p:sldId id="305" r:id="rId10"/>
    <p:sldId id="294" r:id="rId11"/>
    <p:sldId id="299" r:id="rId12"/>
    <p:sldId id="306" r:id="rId13"/>
    <p:sldId id="290" r:id="rId14"/>
    <p:sldId id="293" r:id="rId15"/>
    <p:sldId id="296" r:id="rId16"/>
    <p:sldId id="297" r:id="rId17"/>
    <p:sldId id="301" r:id="rId18"/>
    <p:sldId id="307" r:id="rId19"/>
    <p:sldId id="313" r:id="rId20"/>
    <p:sldId id="312" r:id="rId21"/>
    <p:sldId id="311" r:id="rId22"/>
    <p:sldId id="310" r:id="rId23"/>
    <p:sldId id="288" r:id="rId24"/>
    <p:sldId id="302" r:id="rId25"/>
    <p:sldId id="303" r:id="rId26"/>
    <p:sldId id="26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300" autoAdjust="0"/>
  </p:normalViewPr>
  <p:slideViewPr>
    <p:cSldViewPr snapToGrid="0">
      <p:cViewPr>
        <p:scale>
          <a:sx n="75" d="100"/>
          <a:sy n="75" d="100"/>
        </p:scale>
        <p:origin x="540" y="31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slide" Target="slides/slide22.xml" /><Relationship Id="rId3" Type="http://schemas.openxmlformats.org/officeDocument/2006/relationships/customXml" Target="../customXml/item3.xml" /><Relationship Id="rId21" Type="http://schemas.openxmlformats.org/officeDocument/2006/relationships/slide" Target="slides/slide17.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slide" Target="slides/slide21.xml" /><Relationship Id="rId33" Type="http://schemas.openxmlformats.org/officeDocument/2006/relationships/tableStyles" Target="tableStyle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29" Type="http://schemas.openxmlformats.org/officeDocument/2006/relationships/handoutMaster" Target="handoutMasters/handoutMaster1.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slide" Target="slides/slide20.xml" /><Relationship Id="rId32" Type="http://schemas.openxmlformats.org/officeDocument/2006/relationships/theme" Target="theme/theme1.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slide" Target="slides/slide19.xml" /><Relationship Id="rId28" Type="http://schemas.openxmlformats.org/officeDocument/2006/relationships/notesMaster" Target="notesMasters/notesMaster1.xml" /><Relationship Id="rId10" Type="http://schemas.openxmlformats.org/officeDocument/2006/relationships/slide" Target="slides/slide6.xml" /><Relationship Id="rId19" Type="http://schemas.openxmlformats.org/officeDocument/2006/relationships/slide" Target="slides/slide15.xml" /><Relationship Id="rId31"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7" Type="http://schemas.openxmlformats.org/officeDocument/2006/relationships/slide" Target="slides/slide23.xml" /><Relationship Id="rId30" Type="http://schemas.openxmlformats.org/officeDocument/2006/relationships/presProps" Target="presProps.xml" /></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6B0183-8CF7-41D1-BA58-275A8D25463E}" type="doc">
      <dgm:prSet loTypeId="urn:microsoft.com/office/officeart/2011/layout/InterconnectedBlockProcess" loCatId="process" qsTypeId="urn:microsoft.com/office/officeart/2005/8/quickstyle/simple5" qsCatId="simple" csTypeId="urn:microsoft.com/office/officeart/2005/8/colors/colorful2" csCatId="colorful" phldr="1"/>
      <dgm:spPr/>
      <dgm:t>
        <a:bodyPr/>
        <a:lstStyle/>
        <a:p>
          <a:endParaRPr lang="en-US"/>
        </a:p>
      </dgm:t>
    </dgm:pt>
    <dgm:pt modelId="{E53226F4-F3AF-4C0A-BE49-0F4A05F38510}">
      <dgm:prSet/>
      <dgm:spPr/>
      <dgm:t>
        <a:bodyPr/>
        <a:lstStyle/>
        <a:p>
          <a:r>
            <a:rPr lang="en-US" dirty="0"/>
            <a:t>Requirements</a:t>
          </a:r>
        </a:p>
      </dgm:t>
    </dgm:pt>
    <dgm:pt modelId="{94C7140D-1CB8-49D3-AAE5-D98B0E84715F}" type="parTrans" cxnId="{7A180AE2-6926-497F-A058-A1FE0E7DDDFF}">
      <dgm:prSet/>
      <dgm:spPr/>
      <dgm:t>
        <a:bodyPr/>
        <a:lstStyle/>
        <a:p>
          <a:endParaRPr lang="en-US"/>
        </a:p>
      </dgm:t>
    </dgm:pt>
    <dgm:pt modelId="{CFEE4F63-AD7F-4A26-8F19-A4868489C9FF}" type="sibTrans" cxnId="{7A180AE2-6926-497F-A058-A1FE0E7DDDFF}">
      <dgm:prSet/>
      <dgm:spPr/>
      <dgm:t>
        <a:bodyPr/>
        <a:lstStyle/>
        <a:p>
          <a:endParaRPr lang="en-US"/>
        </a:p>
      </dgm:t>
    </dgm:pt>
    <dgm:pt modelId="{569A6F3D-0DFC-4C4F-A4F2-4630C1BE4AF2}">
      <dgm:prSet/>
      <dgm:spPr/>
      <dgm:t>
        <a:bodyPr/>
        <a:lstStyle/>
        <a:p>
          <a:r>
            <a:rPr lang="en-US" dirty="0"/>
            <a:t>Modules</a:t>
          </a:r>
        </a:p>
      </dgm:t>
    </dgm:pt>
    <dgm:pt modelId="{6CCFE94F-2F87-4B80-8B78-BC7BDD884D6C}" type="parTrans" cxnId="{91789E7A-44B6-4FCC-AFDA-824185EFBB35}">
      <dgm:prSet/>
      <dgm:spPr/>
      <dgm:t>
        <a:bodyPr/>
        <a:lstStyle/>
        <a:p>
          <a:endParaRPr lang="en-US"/>
        </a:p>
      </dgm:t>
    </dgm:pt>
    <dgm:pt modelId="{EF33DE74-15CE-461B-B7F3-156419556E13}" type="sibTrans" cxnId="{91789E7A-44B6-4FCC-AFDA-824185EFBB35}">
      <dgm:prSet/>
      <dgm:spPr/>
      <dgm:t>
        <a:bodyPr/>
        <a:lstStyle/>
        <a:p>
          <a:endParaRPr lang="en-US"/>
        </a:p>
      </dgm:t>
    </dgm:pt>
    <dgm:pt modelId="{BC5D9281-A4E9-4545-895D-9F879576200C}">
      <dgm:prSet/>
      <dgm:spPr/>
      <dgm:t>
        <a:bodyPr/>
        <a:lstStyle/>
        <a:p>
          <a:r>
            <a:rPr lang="en-US" dirty="0"/>
            <a:t>System Design</a:t>
          </a:r>
        </a:p>
      </dgm:t>
    </dgm:pt>
    <dgm:pt modelId="{4BDA9152-1607-47ED-959E-87E54547481B}" type="parTrans" cxnId="{0711ACF3-C167-4A78-97A2-8684035AE097}">
      <dgm:prSet/>
      <dgm:spPr/>
      <dgm:t>
        <a:bodyPr/>
        <a:lstStyle/>
        <a:p>
          <a:endParaRPr lang="en-US"/>
        </a:p>
      </dgm:t>
    </dgm:pt>
    <dgm:pt modelId="{34EBC4F3-CE18-480A-999E-8EA6BBB705E1}" type="sibTrans" cxnId="{0711ACF3-C167-4A78-97A2-8684035AE097}">
      <dgm:prSet/>
      <dgm:spPr/>
      <dgm:t>
        <a:bodyPr/>
        <a:lstStyle/>
        <a:p>
          <a:endParaRPr lang="en-US"/>
        </a:p>
      </dgm:t>
    </dgm:pt>
    <dgm:pt modelId="{A4F03726-629B-48B6-8AF4-07C9B0392F1B}">
      <dgm:prSet/>
      <dgm:spPr/>
      <dgm:t>
        <a:bodyPr/>
        <a:lstStyle/>
        <a:p>
          <a:r>
            <a:rPr lang="en-US" dirty="0"/>
            <a:t>Conclusion</a:t>
          </a:r>
        </a:p>
      </dgm:t>
    </dgm:pt>
    <dgm:pt modelId="{AA6E3C17-9D4E-4292-B325-E5F61B23380C}" type="parTrans" cxnId="{9E38D771-3478-41E7-A703-E14124B8FA0D}">
      <dgm:prSet/>
      <dgm:spPr/>
      <dgm:t>
        <a:bodyPr/>
        <a:lstStyle/>
        <a:p>
          <a:endParaRPr lang="en-US"/>
        </a:p>
      </dgm:t>
    </dgm:pt>
    <dgm:pt modelId="{EAC984D5-7047-42CC-82DA-B8579B23AA67}" type="sibTrans" cxnId="{9E38D771-3478-41E7-A703-E14124B8FA0D}">
      <dgm:prSet/>
      <dgm:spPr/>
      <dgm:t>
        <a:bodyPr/>
        <a:lstStyle/>
        <a:p>
          <a:endParaRPr lang="en-US"/>
        </a:p>
      </dgm:t>
    </dgm:pt>
    <dgm:pt modelId="{F39E7E49-FF87-4B6E-BF10-326C730D321F}">
      <dgm:prSet/>
      <dgm:spPr/>
      <dgm:t>
        <a:bodyPr/>
        <a:lstStyle/>
        <a:p>
          <a:r>
            <a:rPr lang="en-US" dirty="0"/>
            <a:t>1.Hardware Requirements</a:t>
          </a:r>
        </a:p>
        <a:p>
          <a:r>
            <a:rPr lang="en-US" dirty="0"/>
            <a:t>2.Software Requirements</a:t>
          </a:r>
        </a:p>
      </dgm:t>
    </dgm:pt>
    <dgm:pt modelId="{40D7383C-196B-4BBE-AE0D-7984F55490D2}" type="parTrans" cxnId="{7FF9F62B-A744-4D7F-90D2-F9C43336FFC1}">
      <dgm:prSet/>
      <dgm:spPr/>
      <dgm:t>
        <a:bodyPr/>
        <a:lstStyle/>
        <a:p>
          <a:endParaRPr lang="en-US"/>
        </a:p>
      </dgm:t>
    </dgm:pt>
    <dgm:pt modelId="{9FB839A6-1E1A-469B-BB21-6FF350F7315B}" type="sibTrans" cxnId="{7FF9F62B-A744-4D7F-90D2-F9C43336FFC1}">
      <dgm:prSet/>
      <dgm:spPr/>
      <dgm:t>
        <a:bodyPr/>
        <a:lstStyle/>
        <a:p>
          <a:endParaRPr lang="en-US"/>
        </a:p>
      </dgm:t>
    </dgm:pt>
    <dgm:pt modelId="{1A3904A7-0593-4BC6-B641-A874FBD0A9AC}">
      <dgm:prSet/>
      <dgm:spPr/>
      <dgm:t>
        <a:bodyPr/>
        <a:lstStyle/>
        <a:p>
          <a:r>
            <a:rPr lang="en-US" dirty="0"/>
            <a:t>Analysis</a:t>
          </a:r>
        </a:p>
      </dgm:t>
    </dgm:pt>
    <dgm:pt modelId="{90A46933-5230-4856-B32E-174F980D9097}" type="sibTrans" cxnId="{D3E950DB-5A4B-4275-BC7A-9CACF6B46700}">
      <dgm:prSet/>
      <dgm:spPr/>
      <dgm:t>
        <a:bodyPr/>
        <a:lstStyle/>
        <a:p>
          <a:endParaRPr lang="en-US"/>
        </a:p>
      </dgm:t>
    </dgm:pt>
    <dgm:pt modelId="{3F6BD376-45DA-431B-86A9-5A2F9075A35C}" type="parTrans" cxnId="{D3E950DB-5A4B-4275-BC7A-9CACF6B46700}">
      <dgm:prSet/>
      <dgm:spPr/>
      <dgm:t>
        <a:bodyPr/>
        <a:lstStyle/>
        <a:p>
          <a:endParaRPr lang="en-US"/>
        </a:p>
      </dgm:t>
    </dgm:pt>
    <dgm:pt modelId="{DD7E3BF8-814B-4FB4-9C7F-04B37E03FA65}">
      <dgm:prSet/>
      <dgm:spPr/>
      <dgm:t>
        <a:bodyPr/>
        <a:lstStyle/>
        <a:p>
          <a:r>
            <a:rPr lang="en-US" dirty="0"/>
            <a:t>1. Novelty in the proposed System</a:t>
          </a:r>
        </a:p>
        <a:p>
          <a:r>
            <a:rPr lang="en-US" dirty="0"/>
            <a:t>2. Block Diagram of proposed system</a:t>
          </a:r>
        </a:p>
        <a:p>
          <a:r>
            <a:rPr lang="en-US" dirty="0"/>
            <a:t>3. Feature extraction from dataset in the model</a:t>
          </a:r>
        </a:p>
      </dgm:t>
    </dgm:pt>
    <dgm:pt modelId="{F80F7CD3-BC25-474C-96DB-D4D39049C385}" type="parTrans" cxnId="{AF8BFC1A-2128-4A74-9421-DDE143DB2197}">
      <dgm:prSet/>
      <dgm:spPr/>
      <dgm:t>
        <a:bodyPr/>
        <a:lstStyle/>
        <a:p>
          <a:endParaRPr lang="en-US"/>
        </a:p>
      </dgm:t>
    </dgm:pt>
    <dgm:pt modelId="{AA7F4625-F5E1-4B10-9941-010733936796}" type="sibTrans" cxnId="{AF8BFC1A-2128-4A74-9421-DDE143DB2197}">
      <dgm:prSet/>
      <dgm:spPr/>
      <dgm:t>
        <a:bodyPr/>
        <a:lstStyle/>
        <a:p>
          <a:endParaRPr lang="en-US"/>
        </a:p>
      </dgm:t>
    </dgm:pt>
    <dgm:pt modelId="{E207B187-9268-427F-883A-4A6D97F9A9BB}">
      <dgm:prSet/>
      <dgm:spPr/>
      <dgm:t>
        <a:bodyPr/>
        <a:lstStyle/>
        <a:p>
          <a:r>
            <a:rPr lang="en-US" dirty="0"/>
            <a:t>1. UML diagrams</a:t>
          </a:r>
        </a:p>
        <a:p>
          <a:r>
            <a:rPr lang="en-US" dirty="0"/>
            <a:t>2. User interface screen design</a:t>
          </a:r>
        </a:p>
        <a:p>
          <a:endParaRPr lang="en-US" dirty="0"/>
        </a:p>
      </dgm:t>
    </dgm:pt>
    <dgm:pt modelId="{493E99F0-A17B-4A86-8579-C079D5FB7566}" type="parTrans" cxnId="{B9F6FDFC-B6C2-4EAA-997E-44BCF6128C7C}">
      <dgm:prSet/>
      <dgm:spPr/>
      <dgm:t>
        <a:bodyPr/>
        <a:lstStyle/>
        <a:p>
          <a:endParaRPr lang="en-US"/>
        </a:p>
      </dgm:t>
    </dgm:pt>
    <dgm:pt modelId="{DEE41861-5343-4D64-9F63-C6A598ABBC04}" type="sibTrans" cxnId="{B9F6FDFC-B6C2-4EAA-997E-44BCF6128C7C}">
      <dgm:prSet/>
      <dgm:spPr/>
      <dgm:t>
        <a:bodyPr/>
        <a:lstStyle/>
        <a:p>
          <a:endParaRPr lang="en-US"/>
        </a:p>
      </dgm:t>
    </dgm:pt>
    <dgm:pt modelId="{0F0CE84A-D2A7-4384-833D-007FE6DBD461}" type="pres">
      <dgm:prSet presAssocID="{F46B0183-8CF7-41D1-BA58-275A8D25463E}" presName="Name0" presStyleCnt="0">
        <dgm:presLayoutVars>
          <dgm:chMax val="7"/>
          <dgm:chPref val="5"/>
          <dgm:dir/>
          <dgm:animOne val="branch"/>
          <dgm:animLvl val="lvl"/>
        </dgm:presLayoutVars>
      </dgm:prSet>
      <dgm:spPr/>
    </dgm:pt>
    <dgm:pt modelId="{517D66D1-F215-4EEE-88DD-98274ACC51B0}" type="pres">
      <dgm:prSet presAssocID="{A4F03726-629B-48B6-8AF4-07C9B0392F1B}" presName="ChildAccent5" presStyleCnt="0"/>
      <dgm:spPr/>
    </dgm:pt>
    <dgm:pt modelId="{85CD972F-E3E4-4DF3-9EDC-AD56F98BFC07}" type="pres">
      <dgm:prSet presAssocID="{A4F03726-629B-48B6-8AF4-07C9B0392F1B}" presName="ChildAccent" presStyleLbl="alignImgPlace1" presStyleIdx="0" presStyleCnt="5"/>
      <dgm:spPr/>
    </dgm:pt>
    <dgm:pt modelId="{3446391D-3D72-4295-84A7-06A4F9BD179F}" type="pres">
      <dgm:prSet presAssocID="{A4F03726-629B-48B6-8AF4-07C9B0392F1B}" presName="Child5" presStyleLbl="revTx" presStyleIdx="0" presStyleCnt="0">
        <dgm:presLayoutVars>
          <dgm:chMax val="0"/>
          <dgm:chPref val="0"/>
          <dgm:bulletEnabled val="1"/>
        </dgm:presLayoutVars>
      </dgm:prSet>
      <dgm:spPr/>
    </dgm:pt>
    <dgm:pt modelId="{F6B5BC4B-9554-46CB-A9A1-7E09A77AE3A5}" type="pres">
      <dgm:prSet presAssocID="{A4F03726-629B-48B6-8AF4-07C9B0392F1B}" presName="Parent5" presStyleLbl="node1" presStyleIdx="0" presStyleCnt="5">
        <dgm:presLayoutVars>
          <dgm:chMax val="2"/>
          <dgm:chPref val="1"/>
          <dgm:bulletEnabled val="1"/>
        </dgm:presLayoutVars>
      </dgm:prSet>
      <dgm:spPr/>
    </dgm:pt>
    <dgm:pt modelId="{DED511F1-4258-46CE-9DF3-EBFBBE5CF9DE}" type="pres">
      <dgm:prSet presAssocID="{BC5D9281-A4E9-4545-895D-9F879576200C}" presName="ChildAccent4" presStyleCnt="0"/>
      <dgm:spPr/>
    </dgm:pt>
    <dgm:pt modelId="{D6821CFB-58B9-4090-B0EC-E0EE9680A941}" type="pres">
      <dgm:prSet presAssocID="{BC5D9281-A4E9-4545-895D-9F879576200C}" presName="ChildAccent" presStyleLbl="alignImgPlace1" presStyleIdx="1" presStyleCnt="5"/>
      <dgm:spPr/>
    </dgm:pt>
    <dgm:pt modelId="{2FD9565D-998E-467A-8766-9FF1B12A0AD8}" type="pres">
      <dgm:prSet presAssocID="{BC5D9281-A4E9-4545-895D-9F879576200C}" presName="Child4" presStyleLbl="revTx" presStyleIdx="0" presStyleCnt="0">
        <dgm:presLayoutVars>
          <dgm:chMax val="0"/>
          <dgm:chPref val="0"/>
          <dgm:bulletEnabled val="1"/>
        </dgm:presLayoutVars>
      </dgm:prSet>
      <dgm:spPr/>
    </dgm:pt>
    <dgm:pt modelId="{3D53AE19-05DF-4D6B-8495-3F6D8D581A32}" type="pres">
      <dgm:prSet presAssocID="{BC5D9281-A4E9-4545-895D-9F879576200C}" presName="Parent4" presStyleLbl="node1" presStyleIdx="1" presStyleCnt="5">
        <dgm:presLayoutVars>
          <dgm:chMax val="2"/>
          <dgm:chPref val="1"/>
          <dgm:bulletEnabled val="1"/>
        </dgm:presLayoutVars>
      </dgm:prSet>
      <dgm:spPr/>
    </dgm:pt>
    <dgm:pt modelId="{3A88DBE4-9570-4145-BABB-8C8FFBEE987C}" type="pres">
      <dgm:prSet presAssocID="{569A6F3D-0DFC-4C4F-A4F2-4630C1BE4AF2}" presName="ChildAccent3" presStyleCnt="0"/>
      <dgm:spPr/>
    </dgm:pt>
    <dgm:pt modelId="{08C7BF60-BB16-4DEE-BCB7-DAA80C531D89}" type="pres">
      <dgm:prSet presAssocID="{569A6F3D-0DFC-4C4F-A4F2-4630C1BE4AF2}" presName="ChildAccent" presStyleLbl="alignImgPlace1" presStyleIdx="2" presStyleCnt="5"/>
      <dgm:spPr/>
    </dgm:pt>
    <dgm:pt modelId="{01648C46-D7C5-4888-B99B-4A6AEA9ADA19}" type="pres">
      <dgm:prSet presAssocID="{569A6F3D-0DFC-4C4F-A4F2-4630C1BE4AF2}" presName="Child3" presStyleLbl="revTx" presStyleIdx="0" presStyleCnt="0">
        <dgm:presLayoutVars>
          <dgm:chMax val="0"/>
          <dgm:chPref val="0"/>
          <dgm:bulletEnabled val="1"/>
        </dgm:presLayoutVars>
      </dgm:prSet>
      <dgm:spPr/>
    </dgm:pt>
    <dgm:pt modelId="{CA61E298-763E-4E1D-AD59-13395957D7E7}" type="pres">
      <dgm:prSet presAssocID="{569A6F3D-0DFC-4C4F-A4F2-4630C1BE4AF2}" presName="Parent3" presStyleLbl="node1" presStyleIdx="2" presStyleCnt="5">
        <dgm:presLayoutVars>
          <dgm:chMax val="2"/>
          <dgm:chPref val="1"/>
          <dgm:bulletEnabled val="1"/>
        </dgm:presLayoutVars>
      </dgm:prSet>
      <dgm:spPr/>
    </dgm:pt>
    <dgm:pt modelId="{4B0370EE-8258-404B-B76C-1134FA23FBE6}" type="pres">
      <dgm:prSet presAssocID="{1A3904A7-0593-4BC6-B641-A874FBD0A9AC}" presName="ChildAccent2" presStyleCnt="0"/>
      <dgm:spPr/>
    </dgm:pt>
    <dgm:pt modelId="{8A40A1B0-E8FB-427C-A776-68DD9C46969D}" type="pres">
      <dgm:prSet presAssocID="{1A3904A7-0593-4BC6-B641-A874FBD0A9AC}" presName="ChildAccent" presStyleLbl="alignImgPlace1" presStyleIdx="3" presStyleCnt="5"/>
      <dgm:spPr/>
    </dgm:pt>
    <dgm:pt modelId="{1922C451-43D9-4695-AFBC-67E0E84EA9E5}" type="pres">
      <dgm:prSet presAssocID="{1A3904A7-0593-4BC6-B641-A874FBD0A9AC}" presName="Child2" presStyleLbl="revTx" presStyleIdx="0" presStyleCnt="0">
        <dgm:presLayoutVars>
          <dgm:chMax val="0"/>
          <dgm:chPref val="0"/>
          <dgm:bulletEnabled val="1"/>
        </dgm:presLayoutVars>
      </dgm:prSet>
      <dgm:spPr/>
    </dgm:pt>
    <dgm:pt modelId="{BD29C323-AA13-4070-B438-3C71B0EB259C}" type="pres">
      <dgm:prSet presAssocID="{1A3904A7-0593-4BC6-B641-A874FBD0A9AC}" presName="Parent2" presStyleLbl="node1" presStyleIdx="3" presStyleCnt="5">
        <dgm:presLayoutVars>
          <dgm:chMax val="2"/>
          <dgm:chPref val="1"/>
          <dgm:bulletEnabled val="1"/>
        </dgm:presLayoutVars>
      </dgm:prSet>
      <dgm:spPr/>
    </dgm:pt>
    <dgm:pt modelId="{F2EC1095-9C54-40FF-8CB4-89CBB69B2A65}" type="pres">
      <dgm:prSet presAssocID="{E53226F4-F3AF-4C0A-BE49-0F4A05F38510}" presName="ChildAccent1" presStyleCnt="0"/>
      <dgm:spPr/>
    </dgm:pt>
    <dgm:pt modelId="{8186E616-3C42-4835-9610-836DEDEF1BB7}" type="pres">
      <dgm:prSet presAssocID="{E53226F4-F3AF-4C0A-BE49-0F4A05F38510}" presName="ChildAccent" presStyleLbl="alignImgPlace1" presStyleIdx="4" presStyleCnt="5"/>
      <dgm:spPr/>
    </dgm:pt>
    <dgm:pt modelId="{10AD3545-A80C-4DC8-9129-408A01CD23E0}" type="pres">
      <dgm:prSet presAssocID="{E53226F4-F3AF-4C0A-BE49-0F4A05F38510}" presName="Child1" presStyleLbl="revTx" presStyleIdx="0" presStyleCnt="0">
        <dgm:presLayoutVars>
          <dgm:chMax val="0"/>
          <dgm:chPref val="0"/>
          <dgm:bulletEnabled val="1"/>
        </dgm:presLayoutVars>
      </dgm:prSet>
      <dgm:spPr/>
    </dgm:pt>
    <dgm:pt modelId="{69FC093B-1912-44E8-AE36-585E6BCC0B1D}" type="pres">
      <dgm:prSet presAssocID="{E53226F4-F3AF-4C0A-BE49-0F4A05F38510}" presName="Parent1" presStyleLbl="node1" presStyleIdx="4" presStyleCnt="5">
        <dgm:presLayoutVars>
          <dgm:chMax val="2"/>
          <dgm:chPref val="1"/>
          <dgm:bulletEnabled val="1"/>
        </dgm:presLayoutVars>
      </dgm:prSet>
      <dgm:spPr/>
    </dgm:pt>
  </dgm:ptLst>
  <dgm:cxnLst>
    <dgm:cxn modelId="{ABE11F18-880B-4A26-B4DA-555698C35A07}" type="presOf" srcId="{DD7E3BF8-814B-4FB4-9C7F-04B37E03FA65}" destId="{1922C451-43D9-4695-AFBC-67E0E84EA9E5}" srcOrd="1" destOrd="0" presId="urn:microsoft.com/office/officeart/2011/layout/InterconnectedBlockProcess"/>
    <dgm:cxn modelId="{AF8BFC1A-2128-4A74-9421-DDE143DB2197}" srcId="{1A3904A7-0593-4BC6-B641-A874FBD0A9AC}" destId="{DD7E3BF8-814B-4FB4-9C7F-04B37E03FA65}" srcOrd="0" destOrd="0" parTransId="{F80F7CD3-BC25-474C-96DB-D4D39049C385}" sibTransId="{AA7F4625-F5E1-4B10-9941-010733936796}"/>
    <dgm:cxn modelId="{7FF9F62B-A744-4D7F-90D2-F9C43336FFC1}" srcId="{E53226F4-F3AF-4C0A-BE49-0F4A05F38510}" destId="{F39E7E49-FF87-4B6E-BF10-326C730D321F}" srcOrd="0" destOrd="0" parTransId="{40D7383C-196B-4BBE-AE0D-7984F55490D2}" sibTransId="{9FB839A6-1E1A-469B-BB21-6FF350F7315B}"/>
    <dgm:cxn modelId="{EE631838-7A99-4004-8258-B1BF7C729EDC}" type="presOf" srcId="{A4F03726-629B-48B6-8AF4-07C9B0392F1B}" destId="{F6B5BC4B-9554-46CB-A9A1-7E09A77AE3A5}" srcOrd="0" destOrd="0" presId="urn:microsoft.com/office/officeart/2011/layout/InterconnectedBlockProcess"/>
    <dgm:cxn modelId="{2D6F4265-FA48-4E68-914B-E377A5EA37E5}" type="presOf" srcId="{F39E7E49-FF87-4B6E-BF10-326C730D321F}" destId="{10AD3545-A80C-4DC8-9129-408A01CD23E0}" srcOrd="1" destOrd="0" presId="urn:microsoft.com/office/officeart/2011/layout/InterconnectedBlockProcess"/>
    <dgm:cxn modelId="{98E3B050-CEA9-4872-9E80-710A24EE535B}" type="presOf" srcId="{569A6F3D-0DFC-4C4F-A4F2-4630C1BE4AF2}" destId="{CA61E298-763E-4E1D-AD59-13395957D7E7}" srcOrd="0" destOrd="0" presId="urn:microsoft.com/office/officeart/2011/layout/InterconnectedBlockProcess"/>
    <dgm:cxn modelId="{9E38D771-3478-41E7-A703-E14124B8FA0D}" srcId="{F46B0183-8CF7-41D1-BA58-275A8D25463E}" destId="{A4F03726-629B-48B6-8AF4-07C9B0392F1B}" srcOrd="4" destOrd="0" parTransId="{AA6E3C17-9D4E-4292-B325-E5F61B23380C}" sibTransId="{EAC984D5-7047-42CC-82DA-B8579B23AA67}"/>
    <dgm:cxn modelId="{91789E7A-44B6-4FCC-AFDA-824185EFBB35}" srcId="{F46B0183-8CF7-41D1-BA58-275A8D25463E}" destId="{569A6F3D-0DFC-4C4F-A4F2-4630C1BE4AF2}" srcOrd="2" destOrd="0" parTransId="{6CCFE94F-2F87-4B80-8B78-BC7BDD884D6C}" sibTransId="{EF33DE74-15CE-461B-B7F3-156419556E13}"/>
    <dgm:cxn modelId="{2E00777E-0F65-4657-9FF6-FF724F75A7F0}" type="presOf" srcId="{F46B0183-8CF7-41D1-BA58-275A8D25463E}" destId="{0F0CE84A-D2A7-4384-833D-007FE6DBD461}" srcOrd="0" destOrd="0" presId="urn:microsoft.com/office/officeart/2011/layout/InterconnectedBlockProcess"/>
    <dgm:cxn modelId="{675FD67E-98E7-4E30-A634-24D8A3A8F98D}" type="presOf" srcId="{F39E7E49-FF87-4B6E-BF10-326C730D321F}" destId="{8186E616-3C42-4835-9610-836DEDEF1BB7}" srcOrd="0" destOrd="0" presId="urn:microsoft.com/office/officeart/2011/layout/InterconnectedBlockProcess"/>
    <dgm:cxn modelId="{13638987-665E-470D-9814-83EC51A5CED4}" type="presOf" srcId="{BC5D9281-A4E9-4545-895D-9F879576200C}" destId="{3D53AE19-05DF-4D6B-8495-3F6D8D581A32}" srcOrd="0" destOrd="0" presId="urn:microsoft.com/office/officeart/2011/layout/InterconnectedBlockProcess"/>
    <dgm:cxn modelId="{3F46F287-BF4C-4BA4-A777-E3E4B33C7161}" type="presOf" srcId="{1A3904A7-0593-4BC6-B641-A874FBD0A9AC}" destId="{BD29C323-AA13-4070-B438-3C71B0EB259C}" srcOrd="0" destOrd="0" presId="urn:microsoft.com/office/officeart/2011/layout/InterconnectedBlockProcess"/>
    <dgm:cxn modelId="{61FB8AC6-825E-45DA-9FF8-529A988C8C5D}" type="presOf" srcId="{E207B187-9268-427F-883A-4A6D97F9A9BB}" destId="{D6821CFB-58B9-4090-B0EC-E0EE9680A941}" srcOrd="0" destOrd="0" presId="urn:microsoft.com/office/officeart/2011/layout/InterconnectedBlockProcess"/>
    <dgm:cxn modelId="{17EE5DD2-4D8F-4291-9FA3-74D64B83B75A}" type="presOf" srcId="{E207B187-9268-427F-883A-4A6D97F9A9BB}" destId="{2FD9565D-998E-467A-8766-9FF1B12A0AD8}" srcOrd="1" destOrd="0" presId="urn:microsoft.com/office/officeart/2011/layout/InterconnectedBlockProcess"/>
    <dgm:cxn modelId="{A2D514D4-E36A-45DB-B67A-3340BFD70EB1}" type="presOf" srcId="{DD7E3BF8-814B-4FB4-9C7F-04B37E03FA65}" destId="{8A40A1B0-E8FB-427C-A776-68DD9C46969D}" srcOrd="0" destOrd="0" presId="urn:microsoft.com/office/officeart/2011/layout/InterconnectedBlockProcess"/>
    <dgm:cxn modelId="{D3E950DB-5A4B-4275-BC7A-9CACF6B46700}" srcId="{F46B0183-8CF7-41D1-BA58-275A8D25463E}" destId="{1A3904A7-0593-4BC6-B641-A874FBD0A9AC}" srcOrd="1" destOrd="0" parTransId="{3F6BD376-45DA-431B-86A9-5A2F9075A35C}" sibTransId="{90A46933-5230-4856-B32E-174F980D9097}"/>
    <dgm:cxn modelId="{06C99CE1-FBE2-4B00-95EB-E5DC67B67485}" type="presOf" srcId="{E53226F4-F3AF-4C0A-BE49-0F4A05F38510}" destId="{69FC093B-1912-44E8-AE36-585E6BCC0B1D}" srcOrd="0" destOrd="0" presId="urn:microsoft.com/office/officeart/2011/layout/InterconnectedBlockProcess"/>
    <dgm:cxn modelId="{7A180AE2-6926-497F-A058-A1FE0E7DDDFF}" srcId="{F46B0183-8CF7-41D1-BA58-275A8D25463E}" destId="{E53226F4-F3AF-4C0A-BE49-0F4A05F38510}" srcOrd="0" destOrd="0" parTransId="{94C7140D-1CB8-49D3-AAE5-D98B0E84715F}" sibTransId="{CFEE4F63-AD7F-4A26-8F19-A4868489C9FF}"/>
    <dgm:cxn modelId="{0711ACF3-C167-4A78-97A2-8684035AE097}" srcId="{F46B0183-8CF7-41D1-BA58-275A8D25463E}" destId="{BC5D9281-A4E9-4545-895D-9F879576200C}" srcOrd="3" destOrd="0" parTransId="{4BDA9152-1607-47ED-959E-87E54547481B}" sibTransId="{34EBC4F3-CE18-480A-999E-8EA6BBB705E1}"/>
    <dgm:cxn modelId="{B9F6FDFC-B6C2-4EAA-997E-44BCF6128C7C}" srcId="{BC5D9281-A4E9-4545-895D-9F879576200C}" destId="{E207B187-9268-427F-883A-4A6D97F9A9BB}" srcOrd="0" destOrd="0" parTransId="{493E99F0-A17B-4A86-8579-C079D5FB7566}" sibTransId="{DEE41861-5343-4D64-9F63-C6A598ABBC04}"/>
    <dgm:cxn modelId="{8265F126-2A14-457A-948C-3E01ACC112D5}" type="presParOf" srcId="{0F0CE84A-D2A7-4384-833D-007FE6DBD461}" destId="{517D66D1-F215-4EEE-88DD-98274ACC51B0}" srcOrd="0" destOrd="0" presId="urn:microsoft.com/office/officeart/2011/layout/InterconnectedBlockProcess"/>
    <dgm:cxn modelId="{6A0B2072-3782-4023-BB6E-2B878C07FEAC}" type="presParOf" srcId="{517D66D1-F215-4EEE-88DD-98274ACC51B0}" destId="{85CD972F-E3E4-4DF3-9EDC-AD56F98BFC07}" srcOrd="0" destOrd="0" presId="urn:microsoft.com/office/officeart/2011/layout/InterconnectedBlockProcess"/>
    <dgm:cxn modelId="{165D1417-175F-4FB7-B797-BFACEE2CF524}" type="presParOf" srcId="{0F0CE84A-D2A7-4384-833D-007FE6DBD461}" destId="{3446391D-3D72-4295-84A7-06A4F9BD179F}" srcOrd="1" destOrd="0" presId="urn:microsoft.com/office/officeart/2011/layout/InterconnectedBlockProcess"/>
    <dgm:cxn modelId="{E627AF57-D160-463D-AFD1-EB09B790A16C}" type="presParOf" srcId="{0F0CE84A-D2A7-4384-833D-007FE6DBD461}" destId="{F6B5BC4B-9554-46CB-A9A1-7E09A77AE3A5}" srcOrd="2" destOrd="0" presId="urn:microsoft.com/office/officeart/2011/layout/InterconnectedBlockProcess"/>
    <dgm:cxn modelId="{CB76547F-6153-40A1-815C-2122CD26120F}" type="presParOf" srcId="{0F0CE84A-D2A7-4384-833D-007FE6DBD461}" destId="{DED511F1-4258-46CE-9DF3-EBFBBE5CF9DE}" srcOrd="3" destOrd="0" presId="urn:microsoft.com/office/officeart/2011/layout/InterconnectedBlockProcess"/>
    <dgm:cxn modelId="{39312D70-234C-4120-A704-D81F6C347DB2}" type="presParOf" srcId="{DED511F1-4258-46CE-9DF3-EBFBBE5CF9DE}" destId="{D6821CFB-58B9-4090-B0EC-E0EE9680A941}" srcOrd="0" destOrd="0" presId="urn:microsoft.com/office/officeart/2011/layout/InterconnectedBlockProcess"/>
    <dgm:cxn modelId="{69A22714-5FF3-48CF-A72B-EF58C78787F2}" type="presParOf" srcId="{0F0CE84A-D2A7-4384-833D-007FE6DBD461}" destId="{2FD9565D-998E-467A-8766-9FF1B12A0AD8}" srcOrd="4" destOrd="0" presId="urn:microsoft.com/office/officeart/2011/layout/InterconnectedBlockProcess"/>
    <dgm:cxn modelId="{98EE3190-C46E-48F4-8E64-6025911C9704}" type="presParOf" srcId="{0F0CE84A-D2A7-4384-833D-007FE6DBD461}" destId="{3D53AE19-05DF-4D6B-8495-3F6D8D581A32}" srcOrd="5" destOrd="0" presId="urn:microsoft.com/office/officeart/2011/layout/InterconnectedBlockProcess"/>
    <dgm:cxn modelId="{708113A4-4D57-43C1-93B6-962CF7C4F59D}" type="presParOf" srcId="{0F0CE84A-D2A7-4384-833D-007FE6DBD461}" destId="{3A88DBE4-9570-4145-BABB-8C8FFBEE987C}" srcOrd="6" destOrd="0" presId="urn:microsoft.com/office/officeart/2011/layout/InterconnectedBlockProcess"/>
    <dgm:cxn modelId="{CA454BE2-4731-4C2F-B532-A2E19CC920FE}" type="presParOf" srcId="{3A88DBE4-9570-4145-BABB-8C8FFBEE987C}" destId="{08C7BF60-BB16-4DEE-BCB7-DAA80C531D89}" srcOrd="0" destOrd="0" presId="urn:microsoft.com/office/officeart/2011/layout/InterconnectedBlockProcess"/>
    <dgm:cxn modelId="{FD9C1086-5AEA-49B0-98C6-F06F6BB174D3}" type="presParOf" srcId="{0F0CE84A-D2A7-4384-833D-007FE6DBD461}" destId="{01648C46-D7C5-4888-B99B-4A6AEA9ADA19}" srcOrd="7" destOrd="0" presId="urn:microsoft.com/office/officeart/2011/layout/InterconnectedBlockProcess"/>
    <dgm:cxn modelId="{90FAC536-CEC4-4745-B5D6-6F0D514D741A}" type="presParOf" srcId="{0F0CE84A-D2A7-4384-833D-007FE6DBD461}" destId="{CA61E298-763E-4E1D-AD59-13395957D7E7}" srcOrd="8" destOrd="0" presId="urn:microsoft.com/office/officeart/2011/layout/InterconnectedBlockProcess"/>
    <dgm:cxn modelId="{4EEEB1D5-99AE-4E31-BA62-F64FF57F8558}" type="presParOf" srcId="{0F0CE84A-D2A7-4384-833D-007FE6DBD461}" destId="{4B0370EE-8258-404B-B76C-1134FA23FBE6}" srcOrd="9" destOrd="0" presId="urn:microsoft.com/office/officeart/2011/layout/InterconnectedBlockProcess"/>
    <dgm:cxn modelId="{512F51CC-10DB-4FF8-8C79-9134E353FD59}" type="presParOf" srcId="{4B0370EE-8258-404B-B76C-1134FA23FBE6}" destId="{8A40A1B0-E8FB-427C-A776-68DD9C46969D}" srcOrd="0" destOrd="0" presId="urn:microsoft.com/office/officeart/2011/layout/InterconnectedBlockProcess"/>
    <dgm:cxn modelId="{DA6F0B1B-DD07-4404-8EE0-AB6DF681A88A}" type="presParOf" srcId="{0F0CE84A-D2A7-4384-833D-007FE6DBD461}" destId="{1922C451-43D9-4695-AFBC-67E0E84EA9E5}" srcOrd="10" destOrd="0" presId="urn:microsoft.com/office/officeart/2011/layout/InterconnectedBlockProcess"/>
    <dgm:cxn modelId="{B00E1A7B-3128-42D5-820A-1A9B56D2388D}" type="presParOf" srcId="{0F0CE84A-D2A7-4384-833D-007FE6DBD461}" destId="{BD29C323-AA13-4070-B438-3C71B0EB259C}" srcOrd="11" destOrd="0" presId="urn:microsoft.com/office/officeart/2011/layout/InterconnectedBlockProcess"/>
    <dgm:cxn modelId="{9C9B2BC3-B30C-4F79-B5AC-38A7A385A52B}" type="presParOf" srcId="{0F0CE84A-D2A7-4384-833D-007FE6DBD461}" destId="{F2EC1095-9C54-40FF-8CB4-89CBB69B2A65}" srcOrd="12" destOrd="0" presId="urn:microsoft.com/office/officeart/2011/layout/InterconnectedBlockProcess"/>
    <dgm:cxn modelId="{D871BADD-8C2E-4841-8DDA-6AC1C596CC23}" type="presParOf" srcId="{F2EC1095-9C54-40FF-8CB4-89CBB69B2A65}" destId="{8186E616-3C42-4835-9610-836DEDEF1BB7}" srcOrd="0" destOrd="0" presId="urn:microsoft.com/office/officeart/2011/layout/InterconnectedBlockProcess"/>
    <dgm:cxn modelId="{134771B2-4EE5-428E-8A15-2B954D8EB459}" type="presParOf" srcId="{0F0CE84A-D2A7-4384-833D-007FE6DBD461}" destId="{10AD3545-A80C-4DC8-9129-408A01CD23E0}" srcOrd="13" destOrd="0" presId="urn:microsoft.com/office/officeart/2011/layout/InterconnectedBlockProcess"/>
    <dgm:cxn modelId="{A26A40A7-4DB9-41AB-956D-E376DCDAF256}" type="presParOf" srcId="{0F0CE84A-D2A7-4384-833D-007FE6DBD461}" destId="{69FC093B-1912-44E8-AE36-585E6BCC0B1D}" srcOrd="14" destOrd="0" presId="urn:microsoft.com/office/officeart/2011/layout/Interconnected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CD972F-E3E4-4DF3-9EDC-AD56F98BFC07}">
      <dsp:nvSpPr>
        <dsp:cNvPr id="0" name=""/>
        <dsp:cNvSpPr/>
      </dsp:nvSpPr>
      <dsp:spPr>
        <a:xfrm>
          <a:off x="7191497" y="872584"/>
          <a:ext cx="1374309" cy="3490338"/>
        </a:xfrm>
        <a:prstGeom prst="wedgeRectCallout">
          <a:avLst>
            <a:gd name="adj1" fmla="val 0"/>
            <a:gd name="adj2" fmla="val 0"/>
          </a:avLst>
        </a:prstGeom>
        <a:solidFill>
          <a:schemeClr val="accent2">
            <a:tint val="50000"/>
            <a:hueOff val="0"/>
            <a:satOff val="0"/>
            <a:lumOff val="0"/>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F6B5BC4B-9554-46CB-A9A1-7E09A77AE3A5}">
      <dsp:nvSpPr>
        <dsp:cNvPr id="0" name=""/>
        <dsp:cNvSpPr/>
      </dsp:nvSpPr>
      <dsp:spPr>
        <a:xfrm>
          <a:off x="7191497" y="0"/>
          <a:ext cx="1374309" cy="872584"/>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711200">
            <a:lnSpc>
              <a:spcPct val="90000"/>
            </a:lnSpc>
            <a:spcBef>
              <a:spcPct val="0"/>
            </a:spcBef>
            <a:spcAft>
              <a:spcPct val="35000"/>
            </a:spcAft>
            <a:buNone/>
          </a:pPr>
          <a:r>
            <a:rPr lang="en-US" sz="1600" kern="1200" dirty="0"/>
            <a:t>Conclusion</a:t>
          </a:r>
        </a:p>
      </dsp:txBody>
      <dsp:txXfrm>
        <a:off x="7191497" y="0"/>
        <a:ext cx="1374309" cy="872584"/>
      </dsp:txXfrm>
    </dsp:sp>
    <dsp:sp modelId="{D6821CFB-58B9-4090-B0EC-E0EE9680A941}">
      <dsp:nvSpPr>
        <dsp:cNvPr id="0" name=""/>
        <dsp:cNvSpPr/>
      </dsp:nvSpPr>
      <dsp:spPr>
        <a:xfrm>
          <a:off x="5820621" y="872584"/>
          <a:ext cx="1374309" cy="3272192"/>
        </a:xfrm>
        <a:prstGeom prst="wedgeRectCallout">
          <a:avLst>
            <a:gd name="adj1" fmla="val 62500"/>
            <a:gd name="adj2" fmla="val 20830"/>
          </a:avLst>
        </a:prstGeom>
        <a:solidFill>
          <a:schemeClr val="accent2">
            <a:tint val="50000"/>
            <a:hueOff val="2193542"/>
            <a:satOff val="-8698"/>
            <a:lumOff val="2093"/>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txBody>
        <a:bodyPr spcFirstLastPara="0" vert="horz" wrap="square" lIns="44450" tIns="44450" rIns="44450" bIns="44450" numCol="1" spcCol="1270" anchor="t" anchorCtr="0">
          <a:noAutofit/>
        </a:bodyPr>
        <a:lstStyle/>
        <a:p>
          <a:pPr marL="0" lvl="0" indent="0" algn="r" defTabSz="622300">
            <a:lnSpc>
              <a:spcPct val="90000"/>
            </a:lnSpc>
            <a:spcBef>
              <a:spcPct val="0"/>
            </a:spcBef>
            <a:spcAft>
              <a:spcPct val="35000"/>
            </a:spcAft>
            <a:buNone/>
          </a:pPr>
          <a:r>
            <a:rPr lang="en-US" sz="1400" kern="1200" dirty="0"/>
            <a:t>1. UML diagrams</a:t>
          </a:r>
        </a:p>
        <a:p>
          <a:pPr marL="0" lvl="0" indent="0" algn="r" defTabSz="622300">
            <a:lnSpc>
              <a:spcPct val="90000"/>
            </a:lnSpc>
            <a:spcBef>
              <a:spcPct val="0"/>
            </a:spcBef>
            <a:spcAft>
              <a:spcPct val="35000"/>
            </a:spcAft>
            <a:buNone/>
          </a:pPr>
          <a:r>
            <a:rPr lang="en-US" sz="1400" kern="1200" dirty="0"/>
            <a:t>2. User interface screen design</a:t>
          </a:r>
        </a:p>
        <a:p>
          <a:pPr marL="0" lvl="0" indent="0" algn="r" defTabSz="622300">
            <a:lnSpc>
              <a:spcPct val="90000"/>
            </a:lnSpc>
            <a:spcBef>
              <a:spcPct val="0"/>
            </a:spcBef>
            <a:spcAft>
              <a:spcPct val="35000"/>
            </a:spcAft>
            <a:buNone/>
          </a:pPr>
          <a:endParaRPr lang="en-US" sz="1400" kern="1200" dirty="0"/>
        </a:p>
      </dsp:txBody>
      <dsp:txXfrm>
        <a:off x="5995071" y="872584"/>
        <a:ext cx="1199859" cy="3272192"/>
      </dsp:txXfrm>
    </dsp:sp>
    <dsp:sp modelId="{3D53AE19-05DF-4D6B-8495-3F6D8D581A32}">
      <dsp:nvSpPr>
        <dsp:cNvPr id="0" name=""/>
        <dsp:cNvSpPr/>
      </dsp:nvSpPr>
      <dsp:spPr>
        <a:xfrm>
          <a:off x="5820621" y="109073"/>
          <a:ext cx="1374309" cy="763511"/>
        </a:xfrm>
        <a:prstGeom prst="rect">
          <a:avLst/>
        </a:prstGeom>
        <a:gradFill rotWithShape="0">
          <a:gsLst>
            <a:gs pos="0">
              <a:schemeClr val="accent2">
                <a:hueOff val="2101221"/>
                <a:satOff val="-2319"/>
                <a:lumOff val="-4608"/>
                <a:alphaOff val="0"/>
                <a:satMod val="103000"/>
                <a:lumMod val="102000"/>
                <a:tint val="94000"/>
              </a:schemeClr>
            </a:gs>
            <a:gs pos="50000">
              <a:schemeClr val="accent2">
                <a:hueOff val="2101221"/>
                <a:satOff val="-2319"/>
                <a:lumOff val="-4608"/>
                <a:alphaOff val="0"/>
                <a:satMod val="110000"/>
                <a:lumMod val="100000"/>
                <a:shade val="100000"/>
              </a:schemeClr>
            </a:gs>
            <a:gs pos="100000">
              <a:schemeClr val="accent2">
                <a:hueOff val="2101221"/>
                <a:satOff val="-2319"/>
                <a:lumOff val="-460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711200">
            <a:lnSpc>
              <a:spcPct val="90000"/>
            </a:lnSpc>
            <a:spcBef>
              <a:spcPct val="0"/>
            </a:spcBef>
            <a:spcAft>
              <a:spcPct val="35000"/>
            </a:spcAft>
            <a:buNone/>
          </a:pPr>
          <a:r>
            <a:rPr lang="en-US" sz="1600" kern="1200" dirty="0"/>
            <a:t>System Design</a:t>
          </a:r>
        </a:p>
      </dsp:txBody>
      <dsp:txXfrm>
        <a:off x="5820621" y="109073"/>
        <a:ext cx="1374309" cy="763511"/>
      </dsp:txXfrm>
    </dsp:sp>
    <dsp:sp modelId="{08C7BF60-BB16-4DEE-BCB7-DAA80C531D89}">
      <dsp:nvSpPr>
        <dsp:cNvPr id="0" name=""/>
        <dsp:cNvSpPr/>
      </dsp:nvSpPr>
      <dsp:spPr>
        <a:xfrm>
          <a:off x="4446312" y="872584"/>
          <a:ext cx="1374309" cy="3054046"/>
        </a:xfrm>
        <a:prstGeom prst="wedgeRectCallout">
          <a:avLst>
            <a:gd name="adj1" fmla="val 62500"/>
            <a:gd name="adj2" fmla="val 20830"/>
          </a:avLst>
        </a:prstGeom>
        <a:solidFill>
          <a:schemeClr val="accent2">
            <a:tint val="50000"/>
            <a:hueOff val="4387084"/>
            <a:satOff val="-17396"/>
            <a:lumOff val="4186"/>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CA61E298-763E-4E1D-AD59-13395957D7E7}">
      <dsp:nvSpPr>
        <dsp:cNvPr id="0" name=""/>
        <dsp:cNvSpPr/>
      </dsp:nvSpPr>
      <dsp:spPr>
        <a:xfrm>
          <a:off x="4446312" y="221636"/>
          <a:ext cx="1374309" cy="654438"/>
        </a:xfrm>
        <a:prstGeom prst="rect">
          <a:avLst/>
        </a:prstGeom>
        <a:gradFill rotWithShape="0">
          <a:gsLst>
            <a:gs pos="0">
              <a:schemeClr val="accent2">
                <a:hueOff val="4202442"/>
                <a:satOff val="-4638"/>
                <a:lumOff val="-9216"/>
                <a:alphaOff val="0"/>
                <a:satMod val="103000"/>
                <a:lumMod val="102000"/>
                <a:tint val="94000"/>
              </a:schemeClr>
            </a:gs>
            <a:gs pos="50000">
              <a:schemeClr val="accent2">
                <a:hueOff val="4202442"/>
                <a:satOff val="-4638"/>
                <a:lumOff val="-9216"/>
                <a:alphaOff val="0"/>
                <a:satMod val="110000"/>
                <a:lumMod val="100000"/>
                <a:shade val="100000"/>
              </a:schemeClr>
            </a:gs>
            <a:gs pos="100000">
              <a:schemeClr val="accent2">
                <a:hueOff val="4202442"/>
                <a:satOff val="-4638"/>
                <a:lumOff val="-9216"/>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711200">
            <a:lnSpc>
              <a:spcPct val="90000"/>
            </a:lnSpc>
            <a:spcBef>
              <a:spcPct val="0"/>
            </a:spcBef>
            <a:spcAft>
              <a:spcPct val="35000"/>
            </a:spcAft>
            <a:buNone/>
          </a:pPr>
          <a:r>
            <a:rPr lang="en-US" sz="1600" kern="1200" dirty="0"/>
            <a:t>Modules</a:t>
          </a:r>
        </a:p>
      </dsp:txBody>
      <dsp:txXfrm>
        <a:off x="4446312" y="221636"/>
        <a:ext cx="1374309" cy="654438"/>
      </dsp:txXfrm>
    </dsp:sp>
    <dsp:sp modelId="{8A40A1B0-E8FB-427C-A776-68DD9C46969D}">
      <dsp:nvSpPr>
        <dsp:cNvPr id="0" name=""/>
        <dsp:cNvSpPr/>
      </dsp:nvSpPr>
      <dsp:spPr>
        <a:xfrm>
          <a:off x="3072002" y="872584"/>
          <a:ext cx="1374309" cy="2835899"/>
        </a:xfrm>
        <a:prstGeom prst="wedgeRectCallout">
          <a:avLst>
            <a:gd name="adj1" fmla="val 62500"/>
            <a:gd name="adj2" fmla="val 20830"/>
          </a:avLst>
        </a:prstGeom>
        <a:solidFill>
          <a:schemeClr val="accent2">
            <a:tint val="50000"/>
            <a:hueOff val="6580626"/>
            <a:satOff val="-26095"/>
            <a:lumOff val="6279"/>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txBody>
        <a:bodyPr spcFirstLastPara="0" vert="horz" wrap="square" lIns="44450" tIns="44450" rIns="44450" bIns="44450" numCol="1" spcCol="1270" anchor="t" anchorCtr="0">
          <a:noAutofit/>
        </a:bodyPr>
        <a:lstStyle/>
        <a:p>
          <a:pPr marL="0" lvl="0" indent="0" algn="r" defTabSz="622300">
            <a:lnSpc>
              <a:spcPct val="90000"/>
            </a:lnSpc>
            <a:spcBef>
              <a:spcPct val="0"/>
            </a:spcBef>
            <a:spcAft>
              <a:spcPct val="35000"/>
            </a:spcAft>
            <a:buNone/>
          </a:pPr>
          <a:r>
            <a:rPr lang="en-US" sz="1400" kern="1200" dirty="0"/>
            <a:t>1. Novelty in the proposed System</a:t>
          </a:r>
        </a:p>
        <a:p>
          <a:pPr marL="0" lvl="0" indent="0" algn="r" defTabSz="622300">
            <a:lnSpc>
              <a:spcPct val="90000"/>
            </a:lnSpc>
            <a:spcBef>
              <a:spcPct val="0"/>
            </a:spcBef>
            <a:spcAft>
              <a:spcPct val="35000"/>
            </a:spcAft>
            <a:buNone/>
          </a:pPr>
          <a:r>
            <a:rPr lang="en-US" sz="1400" kern="1200" dirty="0"/>
            <a:t>2. Block Diagram of proposed system</a:t>
          </a:r>
        </a:p>
        <a:p>
          <a:pPr marL="0" lvl="0" indent="0" algn="r" defTabSz="622300">
            <a:lnSpc>
              <a:spcPct val="90000"/>
            </a:lnSpc>
            <a:spcBef>
              <a:spcPct val="0"/>
            </a:spcBef>
            <a:spcAft>
              <a:spcPct val="35000"/>
            </a:spcAft>
            <a:buNone/>
          </a:pPr>
          <a:r>
            <a:rPr lang="en-US" sz="1400" kern="1200" dirty="0"/>
            <a:t>3. Feature extraction from dataset in the model</a:t>
          </a:r>
        </a:p>
      </dsp:txBody>
      <dsp:txXfrm>
        <a:off x="3246452" y="872584"/>
        <a:ext cx="1199859" cy="2835899"/>
      </dsp:txXfrm>
    </dsp:sp>
    <dsp:sp modelId="{BD29C323-AA13-4070-B438-3C71B0EB259C}">
      <dsp:nvSpPr>
        <dsp:cNvPr id="0" name=""/>
        <dsp:cNvSpPr/>
      </dsp:nvSpPr>
      <dsp:spPr>
        <a:xfrm>
          <a:off x="3072002" y="327219"/>
          <a:ext cx="1374309" cy="545365"/>
        </a:xfrm>
        <a:prstGeom prst="rect">
          <a:avLst/>
        </a:prstGeom>
        <a:gradFill rotWithShape="0">
          <a:gsLst>
            <a:gs pos="0">
              <a:schemeClr val="accent2">
                <a:hueOff val="6303663"/>
                <a:satOff val="-6956"/>
                <a:lumOff val="-13823"/>
                <a:alphaOff val="0"/>
                <a:satMod val="103000"/>
                <a:lumMod val="102000"/>
                <a:tint val="94000"/>
              </a:schemeClr>
            </a:gs>
            <a:gs pos="50000">
              <a:schemeClr val="accent2">
                <a:hueOff val="6303663"/>
                <a:satOff val="-6956"/>
                <a:lumOff val="-13823"/>
                <a:alphaOff val="0"/>
                <a:satMod val="110000"/>
                <a:lumMod val="100000"/>
                <a:shade val="100000"/>
              </a:schemeClr>
            </a:gs>
            <a:gs pos="100000">
              <a:schemeClr val="accent2">
                <a:hueOff val="6303663"/>
                <a:satOff val="-6956"/>
                <a:lumOff val="-1382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711200">
            <a:lnSpc>
              <a:spcPct val="90000"/>
            </a:lnSpc>
            <a:spcBef>
              <a:spcPct val="0"/>
            </a:spcBef>
            <a:spcAft>
              <a:spcPct val="35000"/>
            </a:spcAft>
            <a:buNone/>
          </a:pPr>
          <a:r>
            <a:rPr lang="en-US" sz="1600" kern="1200" dirty="0"/>
            <a:t>Analysis</a:t>
          </a:r>
        </a:p>
      </dsp:txBody>
      <dsp:txXfrm>
        <a:off x="3072002" y="327219"/>
        <a:ext cx="1374309" cy="545365"/>
      </dsp:txXfrm>
    </dsp:sp>
    <dsp:sp modelId="{8186E616-3C42-4835-9610-836DEDEF1BB7}">
      <dsp:nvSpPr>
        <dsp:cNvPr id="0" name=""/>
        <dsp:cNvSpPr/>
      </dsp:nvSpPr>
      <dsp:spPr>
        <a:xfrm>
          <a:off x="1697693" y="872584"/>
          <a:ext cx="1374309" cy="2617753"/>
        </a:xfrm>
        <a:prstGeom prst="wedgeRectCallout">
          <a:avLst>
            <a:gd name="adj1" fmla="val 62500"/>
            <a:gd name="adj2" fmla="val 20830"/>
          </a:avLst>
        </a:prstGeom>
        <a:solidFill>
          <a:schemeClr val="accent2">
            <a:tint val="50000"/>
            <a:hueOff val="8774168"/>
            <a:satOff val="-34793"/>
            <a:lumOff val="8372"/>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txBody>
        <a:bodyPr spcFirstLastPara="0" vert="horz" wrap="square" lIns="44450" tIns="44450" rIns="44450" bIns="44450" numCol="1" spcCol="1270" anchor="t" anchorCtr="0">
          <a:noAutofit/>
        </a:bodyPr>
        <a:lstStyle/>
        <a:p>
          <a:pPr marL="0" lvl="0" indent="0" algn="r" defTabSz="622300">
            <a:lnSpc>
              <a:spcPct val="90000"/>
            </a:lnSpc>
            <a:spcBef>
              <a:spcPct val="0"/>
            </a:spcBef>
            <a:spcAft>
              <a:spcPct val="35000"/>
            </a:spcAft>
            <a:buNone/>
          </a:pPr>
          <a:r>
            <a:rPr lang="en-US" sz="1400" kern="1200" dirty="0"/>
            <a:t>1.Hardware Requirements</a:t>
          </a:r>
        </a:p>
        <a:p>
          <a:pPr marL="0" lvl="0" indent="0" algn="r" defTabSz="622300">
            <a:lnSpc>
              <a:spcPct val="90000"/>
            </a:lnSpc>
            <a:spcBef>
              <a:spcPct val="0"/>
            </a:spcBef>
            <a:spcAft>
              <a:spcPct val="35000"/>
            </a:spcAft>
            <a:buNone/>
          </a:pPr>
          <a:r>
            <a:rPr lang="en-US" sz="1400" kern="1200" dirty="0"/>
            <a:t>2.Software Requirements</a:t>
          </a:r>
        </a:p>
      </dsp:txBody>
      <dsp:txXfrm>
        <a:off x="1872143" y="872584"/>
        <a:ext cx="1199859" cy="2617753"/>
      </dsp:txXfrm>
    </dsp:sp>
    <dsp:sp modelId="{69FC093B-1912-44E8-AE36-585E6BCC0B1D}">
      <dsp:nvSpPr>
        <dsp:cNvPr id="0" name=""/>
        <dsp:cNvSpPr/>
      </dsp:nvSpPr>
      <dsp:spPr>
        <a:xfrm>
          <a:off x="1697693" y="436292"/>
          <a:ext cx="1374309" cy="436292"/>
        </a:xfrm>
        <a:prstGeom prst="rect">
          <a:avLst/>
        </a:prstGeom>
        <a:gradFill rotWithShape="0">
          <a:gsLst>
            <a:gs pos="0">
              <a:schemeClr val="accent2">
                <a:hueOff val="8404884"/>
                <a:satOff val="-9275"/>
                <a:lumOff val="-18431"/>
                <a:alphaOff val="0"/>
                <a:satMod val="103000"/>
                <a:lumMod val="102000"/>
                <a:tint val="94000"/>
              </a:schemeClr>
            </a:gs>
            <a:gs pos="50000">
              <a:schemeClr val="accent2">
                <a:hueOff val="8404884"/>
                <a:satOff val="-9275"/>
                <a:lumOff val="-18431"/>
                <a:alphaOff val="0"/>
                <a:satMod val="110000"/>
                <a:lumMod val="100000"/>
                <a:shade val="100000"/>
              </a:schemeClr>
            </a:gs>
            <a:gs pos="100000">
              <a:schemeClr val="accent2">
                <a:hueOff val="8404884"/>
                <a:satOff val="-9275"/>
                <a:lumOff val="-1843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711200">
            <a:lnSpc>
              <a:spcPct val="90000"/>
            </a:lnSpc>
            <a:spcBef>
              <a:spcPct val="0"/>
            </a:spcBef>
            <a:spcAft>
              <a:spcPct val="35000"/>
            </a:spcAft>
            <a:buNone/>
          </a:pPr>
          <a:r>
            <a:rPr lang="en-US" sz="1600" kern="1200" dirty="0"/>
            <a:t>Requirements</a:t>
          </a:r>
        </a:p>
      </dsp:txBody>
      <dsp:txXfrm>
        <a:off x="1697693" y="436292"/>
        <a:ext cx="1374309" cy="436292"/>
      </dsp:txXfrm>
    </dsp:sp>
  </dsp:spTree>
</dsp:drawing>
</file>

<file path=ppt/diagrams/layout1.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2/10/2023</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2/10/2023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16.xml" /></Relationships>
</file>

<file path=ppt/slides/_rels/slide11.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16.xml" /></Relationships>
</file>

<file path=ppt/slides/_rels/slide12.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16.xml" /></Relationships>
</file>

<file path=ppt/slides/_rels/slide13.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9.png" /><Relationship Id="rId1" Type="http://schemas.openxmlformats.org/officeDocument/2006/relationships/slideLayout" Target="../slideLayouts/slideLayout16.xml" /></Relationships>
</file>

<file path=ppt/slides/_rels/slide14.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1.png" /><Relationship Id="rId1" Type="http://schemas.openxmlformats.org/officeDocument/2006/relationships/slideLayout" Target="../slideLayouts/slideLayout16.xml" /></Relationships>
</file>

<file path=ppt/slides/_rels/slide15.xml.rels><?xml version="1.0" encoding="UTF-8" standalone="yes"?>
<Relationships xmlns="http://schemas.openxmlformats.org/package/2006/relationships"><Relationship Id="rId2" Type="http://schemas.openxmlformats.org/officeDocument/2006/relationships/image" Target="../media/image13.jpg" /><Relationship Id="rId1" Type="http://schemas.openxmlformats.org/officeDocument/2006/relationships/slideLayout" Target="../slideLayouts/slideLayout16.xml" /></Relationships>
</file>

<file path=ppt/slides/_rels/slide16.xml.rels><?xml version="1.0" encoding="UTF-8" standalone="yes"?>
<Relationships xmlns="http://schemas.openxmlformats.org/package/2006/relationships"><Relationship Id="rId2" Type="http://schemas.openxmlformats.org/officeDocument/2006/relationships/image" Target="../media/image14.jpg" /><Relationship Id="rId1" Type="http://schemas.openxmlformats.org/officeDocument/2006/relationships/slideLayout" Target="../slideLayouts/slideLayout16.xml" /></Relationships>
</file>

<file path=ppt/slides/_rels/slide17.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16.xml" /></Relationships>
</file>

<file path=ppt/slides/_rels/slide18.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16.xml" /></Relationships>
</file>

<file path=ppt/slides/_rels/slide19.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1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2.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 /></Relationships>
</file>

<file path=ppt/slides/_rels/slide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6.xml" /></Relationships>
</file>

<file path=ppt/slides/_rels/slide7.xml.rels><?xml version="1.0" encoding="UTF-8" standalone="yes"?>
<Relationships xmlns="http://schemas.openxmlformats.org/package/2006/relationships"><Relationship Id="rId3" Type="http://schemas.openxmlformats.org/officeDocument/2006/relationships/hyperlink" Target="https://www.kaggle.com/datasets/basilb2s/language-detection" TargetMode="External" /><Relationship Id="rId2" Type="http://schemas.openxmlformats.org/officeDocument/2006/relationships/hyperlink" Target="https://www.kaggle.com/datasets/sarthaknautiyal/whatsappsample" TargetMode="External" /><Relationship Id="rId1" Type="http://schemas.openxmlformats.org/officeDocument/2006/relationships/slideLayout" Target="../slideLayouts/slideLayout9.xml" /></Relationships>
</file>

<file path=ppt/slides/_rels/slide8.xml.rels><?xml version="1.0" encoding="UTF-8" standalone="yes"?>
<Relationships xmlns="http://schemas.openxmlformats.org/package/2006/relationships"><Relationship Id="rId3" Type="http://schemas.openxmlformats.org/officeDocument/2006/relationships/image" Target="../media/image4.jpg" /><Relationship Id="rId2" Type="http://schemas.openxmlformats.org/officeDocument/2006/relationships/image" Target="../media/image3.png" /><Relationship Id="rId1" Type="http://schemas.openxmlformats.org/officeDocument/2006/relationships/slideLayout" Target="../slideLayouts/slideLayout16.xml" /><Relationship Id="rId4" Type="http://schemas.openxmlformats.org/officeDocument/2006/relationships/image" Target="../media/image5.jpg"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1545020" y="2012483"/>
            <a:ext cx="9101959" cy="777765"/>
          </a:xfrm>
        </p:spPr>
        <p:txBody>
          <a:bodyPr>
            <a:normAutofit fontScale="85000" lnSpcReduction="10000"/>
          </a:bodyPr>
          <a:lstStyle/>
          <a:p>
            <a:pPr algn="ctr"/>
            <a:r>
              <a:rPr lang="en-US" sz="2800" b="1" dirty="0">
                <a:solidFill>
                  <a:srgbClr val="FFC000"/>
                </a:solidFill>
                <a:latin typeface="Algerian" panose="04020705040A02060702" pitchFamily="82" charset="0"/>
                <a:ea typeface="Calibri" panose="020F0502020204030204" pitchFamily="34" charset="0"/>
                <a:cs typeface="Franklin Gothic Demi" panose="020B0703020102020204" pitchFamily="34" charset="0"/>
              </a:rPr>
              <a:t>WhatsApp group chat analysis and prediction using naïve bayes classification</a:t>
            </a:r>
            <a:endParaRPr lang="en-US" dirty="0"/>
          </a:p>
        </p:txBody>
      </p:sp>
      <p:pic>
        <p:nvPicPr>
          <p:cNvPr id="4" name="Picture 3">
            <a:extLst>
              <a:ext uri="{FF2B5EF4-FFF2-40B4-BE49-F238E27FC236}">
                <a16:creationId xmlns:a16="http://schemas.microsoft.com/office/drawing/2014/main" id="{C0BE9694-61A3-0214-024F-F80B27FEB5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2975" y="292455"/>
            <a:ext cx="2396781" cy="1419689"/>
          </a:xfrm>
          <a:prstGeom prst="rect">
            <a:avLst/>
          </a:prstGeom>
        </p:spPr>
      </p:pic>
      <p:sp>
        <p:nvSpPr>
          <p:cNvPr id="7" name="TextBox 6">
            <a:extLst>
              <a:ext uri="{FF2B5EF4-FFF2-40B4-BE49-F238E27FC236}">
                <a16:creationId xmlns:a16="http://schemas.microsoft.com/office/drawing/2014/main" id="{F24C6129-1514-6315-5DAE-06A961E8E7B5}"/>
              </a:ext>
            </a:extLst>
          </p:cNvPr>
          <p:cNvSpPr txBox="1"/>
          <p:nvPr/>
        </p:nvSpPr>
        <p:spPr>
          <a:xfrm>
            <a:off x="2324232" y="3241898"/>
            <a:ext cx="7753739" cy="467885"/>
          </a:xfrm>
          <a:prstGeom prst="rect">
            <a:avLst/>
          </a:prstGeom>
          <a:noFill/>
        </p:spPr>
        <p:txBody>
          <a:bodyPr wrap="square">
            <a:spAutoFit/>
          </a:bodyPr>
          <a:lstStyle/>
          <a:p>
            <a:pPr algn="ctr">
              <a:lnSpc>
                <a:spcPct val="107000"/>
              </a:lnSpc>
              <a:spcBef>
                <a:spcPts val="200"/>
              </a:spcBef>
            </a:pPr>
            <a:r>
              <a:rPr lang="en-US" sz="2400" b="1" dirty="0">
                <a:solidFill>
                  <a:schemeClr val="tx2">
                    <a:lumMod val="40000"/>
                    <a:lumOff val="6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DEPARTMENT: Computer Science and Engineering</a:t>
            </a:r>
            <a:endParaRPr lang="en-GB" sz="2400" b="1" dirty="0">
              <a:solidFill>
                <a:schemeClr val="tx2">
                  <a:lumMod val="40000"/>
                  <a:lumOff val="60000"/>
                </a:schemeClr>
              </a:solidFill>
              <a:effectLst/>
              <a:latin typeface="Arial Black" panose="020B0A04020102020204" pitchFamily="34" charset="0"/>
              <a:ea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840ABE24-9E0E-5AE2-9862-B3737D8C7F66}"/>
              </a:ext>
            </a:extLst>
          </p:cNvPr>
          <p:cNvSpPr txBox="1"/>
          <p:nvPr/>
        </p:nvSpPr>
        <p:spPr>
          <a:xfrm>
            <a:off x="1700680" y="292455"/>
            <a:ext cx="8205690" cy="1110689"/>
          </a:xfrm>
          <a:prstGeom prst="rect">
            <a:avLst/>
          </a:prstGeom>
          <a:noFill/>
        </p:spPr>
        <p:txBody>
          <a:bodyPr wrap="square">
            <a:spAutoFit/>
          </a:bodyPr>
          <a:lstStyle/>
          <a:p>
            <a:pPr algn="ctr">
              <a:lnSpc>
                <a:spcPct val="107000"/>
              </a:lnSpc>
              <a:spcBef>
                <a:spcPts val="1200"/>
              </a:spcBef>
            </a:pPr>
            <a:r>
              <a:rPr lang="en-GB" sz="3200" b="1"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Aditya College Of Engineering And Technology, </a:t>
            </a:r>
            <a:r>
              <a:rPr lang="en-GB" sz="3200" b="1"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Surampalem</a:t>
            </a:r>
            <a:r>
              <a:rPr lang="en-GB" sz="3200" b="1"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A.P.</a:t>
            </a:r>
          </a:p>
        </p:txBody>
      </p:sp>
      <p:sp>
        <p:nvSpPr>
          <p:cNvPr id="9" name="TextBox 8">
            <a:extLst>
              <a:ext uri="{FF2B5EF4-FFF2-40B4-BE49-F238E27FC236}">
                <a16:creationId xmlns:a16="http://schemas.microsoft.com/office/drawing/2014/main" id="{23CAB0EE-D4EA-6C21-FCBA-C32729D006D6}"/>
              </a:ext>
            </a:extLst>
          </p:cNvPr>
          <p:cNvSpPr txBox="1"/>
          <p:nvPr/>
        </p:nvSpPr>
        <p:spPr>
          <a:xfrm>
            <a:off x="1471448" y="4320002"/>
            <a:ext cx="5234152" cy="1891287"/>
          </a:xfrm>
          <a:prstGeom prst="rect">
            <a:avLst/>
          </a:prstGeom>
          <a:noFill/>
        </p:spPr>
        <p:txBody>
          <a:bodyPr wrap="square" rtlCol="0">
            <a:spAutoFit/>
          </a:bodyPr>
          <a:lstStyle/>
          <a:p>
            <a:pPr>
              <a:lnSpc>
                <a:spcPct val="150000"/>
              </a:lnSpc>
            </a:pPr>
            <a:r>
              <a:rPr lang="en-US" sz="2000" dirty="0">
                <a:solidFill>
                  <a:schemeClr val="accent6">
                    <a:lumMod val="60000"/>
                    <a:lumOff val="40000"/>
                  </a:schemeClr>
                </a:solidFill>
                <a:latin typeface="Calibri" panose="020F0502020204030204" pitchFamily="34" charset="0"/>
                <a:cs typeface="Calibri" panose="020F0502020204030204" pitchFamily="34" charset="0"/>
              </a:rPr>
              <a:t>19P31A0550 - Shovon Raul</a:t>
            </a:r>
          </a:p>
          <a:p>
            <a:pPr>
              <a:lnSpc>
                <a:spcPct val="150000"/>
              </a:lnSpc>
            </a:pPr>
            <a:r>
              <a:rPr lang="en-US" sz="2000" dirty="0">
                <a:solidFill>
                  <a:schemeClr val="accent6">
                    <a:lumMod val="60000"/>
                    <a:lumOff val="40000"/>
                  </a:schemeClr>
                </a:solidFill>
                <a:latin typeface="Calibri" panose="020F0502020204030204" pitchFamily="34" charset="0"/>
                <a:cs typeface="Calibri" panose="020F0502020204030204" pitchFamily="34" charset="0"/>
              </a:rPr>
              <a:t>19P31A0546 - </a:t>
            </a:r>
            <a:r>
              <a:rPr lang="en-IN" sz="2000" dirty="0" err="1">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rPr>
              <a:t>Sathi</a:t>
            </a:r>
            <a:r>
              <a:rPr lang="en-IN" sz="2000"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rPr>
              <a:t> </a:t>
            </a:r>
            <a:r>
              <a:rPr lang="en-IN" sz="2000" dirty="0" err="1">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rPr>
              <a:t>DivyaJnana</a:t>
            </a:r>
            <a:r>
              <a:rPr lang="en-IN" sz="2000"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rPr>
              <a:t> Rama </a:t>
            </a:r>
            <a:r>
              <a:rPr lang="en-IN" sz="2000" dirty="0" err="1">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rPr>
              <a:t>Koti</a:t>
            </a:r>
            <a:r>
              <a:rPr lang="en-IN" sz="2000"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rPr>
              <a:t> Reddy</a:t>
            </a:r>
          </a:p>
          <a:p>
            <a:pPr>
              <a:lnSpc>
                <a:spcPct val="150000"/>
              </a:lnSpc>
            </a:pPr>
            <a:r>
              <a:rPr lang="en-IN" sz="2000"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rPr>
              <a:t>19P31A0556 - </a:t>
            </a:r>
            <a:r>
              <a:rPr lang="en-IN" sz="2000" dirty="0" err="1">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rPr>
              <a:t>Thibirisetti</a:t>
            </a:r>
            <a:r>
              <a:rPr lang="en-IN" sz="2000"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rPr>
              <a:t> Sai Kiran </a:t>
            </a:r>
          </a:p>
          <a:p>
            <a:pPr>
              <a:lnSpc>
                <a:spcPct val="150000"/>
              </a:lnSpc>
            </a:pPr>
            <a:r>
              <a:rPr lang="en-IN" sz="2000" dirty="0">
                <a:solidFill>
                  <a:schemeClr val="accent6">
                    <a:lumMod val="60000"/>
                    <a:lumOff val="40000"/>
                  </a:schemeClr>
                </a:solidFill>
                <a:latin typeface="Calibri" panose="020F0502020204030204" pitchFamily="34" charset="0"/>
                <a:ea typeface="Calibri" panose="020F0502020204030204" pitchFamily="34" charset="0"/>
                <a:cs typeface="Calibri" panose="020F0502020204030204" pitchFamily="34" charset="0"/>
              </a:rPr>
              <a:t>20P35A0505 - </a:t>
            </a:r>
            <a:r>
              <a:rPr lang="en-IN" sz="2000" dirty="0" err="1">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rPr>
              <a:t>Kondapalli</a:t>
            </a:r>
            <a:r>
              <a:rPr lang="en-IN" sz="2000"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rPr>
              <a:t> Verra Ganesh  </a:t>
            </a:r>
            <a:endParaRPr lang="en-US" sz="2000" dirty="0">
              <a:solidFill>
                <a:schemeClr val="accent6">
                  <a:lumMod val="60000"/>
                  <a:lumOff val="40000"/>
                </a:schemeClr>
              </a:solidFill>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8659A834-A872-B6B9-D5CB-36C68E359A6D}"/>
              </a:ext>
            </a:extLst>
          </p:cNvPr>
          <p:cNvSpPr txBox="1"/>
          <p:nvPr/>
        </p:nvSpPr>
        <p:spPr>
          <a:xfrm>
            <a:off x="7735402" y="4792717"/>
            <a:ext cx="3195145" cy="1754326"/>
          </a:xfrm>
          <a:prstGeom prst="rect">
            <a:avLst/>
          </a:prstGeom>
          <a:noFill/>
        </p:spPr>
        <p:txBody>
          <a:bodyPr wrap="square" rtlCol="0">
            <a:spAutoFit/>
          </a:bodyPr>
          <a:lstStyle/>
          <a:p>
            <a:r>
              <a:rPr lang="en-US" dirty="0">
                <a:solidFill>
                  <a:srgbClr val="92D050"/>
                </a:solidFill>
              </a:rPr>
              <a:t>Guide:</a:t>
            </a:r>
          </a:p>
          <a:p>
            <a:r>
              <a:rPr lang="en-US" dirty="0">
                <a:solidFill>
                  <a:srgbClr val="92D050"/>
                </a:solidFill>
              </a:rPr>
              <a:t>Mr. Chakka S.V.V.S.N. </a:t>
            </a:r>
            <a:r>
              <a:rPr lang="en-US" dirty="0" err="1">
                <a:solidFill>
                  <a:srgbClr val="92D050"/>
                </a:solidFill>
              </a:rPr>
              <a:t>Murty</a:t>
            </a:r>
            <a:r>
              <a:rPr lang="en-US" dirty="0">
                <a:solidFill>
                  <a:srgbClr val="92D050"/>
                </a:solidFill>
              </a:rPr>
              <a:t>, M. Tech, (Ph.D.)</a:t>
            </a:r>
          </a:p>
          <a:p>
            <a:r>
              <a:rPr lang="en-US" dirty="0">
                <a:solidFill>
                  <a:srgbClr val="92D050"/>
                </a:solidFill>
              </a:rPr>
              <a:t>Assistant Professor</a:t>
            </a:r>
          </a:p>
          <a:p>
            <a:r>
              <a:rPr lang="en-US" dirty="0">
                <a:solidFill>
                  <a:srgbClr val="92D050"/>
                </a:solidFill>
              </a:rPr>
              <a:t>Computer Science and Engineering</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267BEC3-30EF-85D2-62F6-FC9473D52A51}"/>
              </a:ext>
            </a:extLst>
          </p:cNvPr>
          <p:cNvSpPr>
            <a:spLocks noGrp="1"/>
          </p:cNvSpPr>
          <p:nvPr>
            <p:ph type="sldNum" sz="quarter" idx="12"/>
          </p:nvPr>
        </p:nvSpPr>
        <p:spPr/>
        <p:txBody>
          <a:bodyPr/>
          <a:lstStyle/>
          <a:p>
            <a:fld id="{C263D6C4-4840-40CC-AC84-17E24B3B7BDE}" type="slidenum">
              <a:rPr lang="en-US" noProof="0" smtClean="0"/>
              <a:pPr/>
              <a:t>10</a:t>
            </a:fld>
            <a:endParaRPr lang="en-US" noProof="0" dirty="0"/>
          </a:p>
        </p:txBody>
      </p:sp>
      <p:sp>
        <p:nvSpPr>
          <p:cNvPr id="5" name="TextBox 4">
            <a:extLst>
              <a:ext uri="{FF2B5EF4-FFF2-40B4-BE49-F238E27FC236}">
                <a16:creationId xmlns:a16="http://schemas.microsoft.com/office/drawing/2014/main" id="{DCE0997D-B34E-5887-9571-917C64B32C8B}"/>
              </a:ext>
            </a:extLst>
          </p:cNvPr>
          <p:cNvSpPr txBox="1"/>
          <p:nvPr/>
        </p:nvSpPr>
        <p:spPr>
          <a:xfrm>
            <a:off x="292052" y="126662"/>
            <a:ext cx="6064997" cy="5539978"/>
          </a:xfrm>
          <a:prstGeom prst="rect">
            <a:avLst/>
          </a:prstGeom>
          <a:noFill/>
        </p:spPr>
        <p:txBody>
          <a:bodyPr wrap="square" rtlCol="0">
            <a:spAutoFit/>
          </a:bodyPr>
          <a:lstStyle/>
          <a:p>
            <a:r>
              <a:rPr lang="en-US" sz="5400" b="1" dirty="0">
                <a:solidFill>
                  <a:schemeClr val="bg1"/>
                </a:solidFill>
                <a:latin typeface="Times New Roman" panose="02020603050405020304" pitchFamily="18" charset="0"/>
                <a:cs typeface="Times New Roman" panose="02020603050405020304" pitchFamily="18" charset="0"/>
              </a:rPr>
              <a:t>SYSTEM DESIGN:</a:t>
            </a:r>
          </a:p>
          <a:p>
            <a:endParaRPr lang="en-US" dirty="0">
              <a:solidFill>
                <a:schemeClr val="bg1"/>
              </a:solidFill>
            </a:endParaRPr>
          </a:p>
          <a:p>
            <a:pPr marL="0" marR="0" indent="266700" algn="just">
              <a:lnSpc>
                <a:spcPct val="150000"/>
              </a:lnSpc>
              <a:spcBef>
                <a:spcPts val="0"/>
              </a:spcBef>
              <a:spcAft>
                <a:spcPts val="0"/>
              </a:spcAft>
            </a:pPr>
            <a:r>
              <a:rPr lang="en-US" sz="1600" dirty="0">
                <a:solidFill>
                  <a:schemeClr val="bg1"/>
                </a:solidFill>
              </a:rPr>
              <a:t>    </a:t>
            </a:r>
            <a:r>
              <a:rPr lang="en-US"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Admin actor is administrator of the system who collects the datasets and upload to the system for creating all kind of models for sentiment analysis and language detection.</a:t>
            </a:r>
          </a:p>
          <a:p>
            <a:pPr marL="0" marR="0" indent="266700" algn="just">
              <a:lnSpc>
                <a:spcPct val="150000"/>
              </a:lnSpc>
              <a:spcBef>
                <a:spcPts val="0"/>
              </a:spcBef>
              <a:spcAft>
                <a:spcPts val="0"/>
              </a:spcAft>
            </a:pPr>
            <a:r>
              <a:rPr lang="en-US"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User actor refers to the end user who need some analysis from the application, so he/she decides to feed the system with proper format 	</a:t>
            </a:r>
          </a:p>
          <a:p>
            <a:pPr marL="0" marR="0" indent="266700" algn="just">
              <a:lnSpc>
                <a:spcPct val="150000"/>
              </a:lnSpc>
              <a:spcBef>
                <a:spcPts val="0"/>
              </a:spcBef>
              <a:spcAft>
                <a:spcPts val="0"/>
              </a:spcAft>
            </a:pPr>
            <a:r>
              <a:rPr lang="en-US"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System is another actor which is doing all kind of internal working for the chat analysis applying algorithm and build in methods and giving the outputs. Each actors have some use cases relevant to the projects. Those use cases are as followed.</a:t>
            </a:r>
            <a:endParaRPr lang="en-US" dirty="0">
              <a:solidFill>
                <a:schemeClr val="bg1"/>
              </a:solidFill>
              <a:latin typeface="Times New Roman" panose="02020603050405020304" pitchFamily="18" charset="0"/>
              <a:cs typeface="Times New Roman" panose="02020603050405020304" pitchFamily="18" charset="0"/>
            </a:endParaRPr>
          </a:p>
          <a:p>
            <a:r>
              <a:rPr lang="en-US" sz="1200" dirty="0"/>
              <a:t> </a:t>
            </a:r>
          </a:p>
        </p:txBody>
      </p:sp>
      <p:sp>
        <p:nvSpPr>
          <p:cNvPr id="6" name="TextBox 5">
            <a:extLst>
              <a:ext uri="{FF2B5EF4-FFF2-40B4-BE49-F238E27FC236}">
                <a16:creationId xmlns:a16="http://schemas.microsoft.com/office/drawing/2014/main" id="{5A154B6E-CF6B-1861-19F0-C67B226AD6A2}"/>
              </a:ext>
            </a:extLst>
          </p:cNvPr>
          <p:cNvSpPr txBox="1"/>
          <p:nvPr/>
        </p:nvSpPr>
        <p:spPr>
          <a:xfrm>
            <a:off x="8212575" y="5767689"/>
            <a:ext cx="2519083" cy="369332"/>
          </a:xfrm>
          <a:prstGeom prst="rect">
            <a:avLst/>
          </a:prstGeom>
          <a:noFill/>
        </p:spPr>
        <p:txBody>
          <a:bodyPr wrap="square" rtlCol="0">
            <a:spAutoFit/>
          </a:bodyPr>
          <a:lstStyle/>
          <a:p>
            <a:r>
              <a:rPr lang="en-US" dirty="0">
                <a:solidFill>
                  <a:schemeClr val="bg1"/>
                </a:solidFill>
              </a:rPr>
              <a:t>Use case diagram</a:t>
            </a:r>
          </a:p>
        </p:txBody>
      </p:sp>
      <p:pic>
        <p:nvPicPr>
          <p:cNvPr id="2050" name="Picture 2">
            <a:extLst>
              <a:ext uri="{FF2B5EF4-FFF2-40B4-BE49-F238E27FC236}">
                <a16:creationId xmlns:a16="http://schemas.microsoft.com/office/drawing/2014/main" id="{C37B3F91-BC2C-6ED8-A2E2-48D9206BCB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7325" y="449380"/>
            <a:ext cx="4963360" cy="506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76020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45B0798-2D6A-6238-5EA9-110B96BBEA37}"/>
              </a:ext>
            </a:extLst>
          </p:cNvPr>
          <p:cNvSpPr>
            <a:spLocks noGrp="1"/>
          </p:cNvSpPr>
          <p:nvPr>
            <p:ph type="sldNum" sz="quarter" idx="12"/>
          </p:nvPr>
        </p:nvSpPr>
        <p:spPr/>
        <p:txBody>
          <a:bodyPr/>
          <a:lstStyle/>
          <a:p>
            <a:fld id="{C263D6C4-4840-40CC-AC84-17E24B3B7BDE}" type="slidenum">
              <a:rPr lang="en-US" noProof="0" smtClean="0"/>
              <a:pPr/>
              <a:t>11</a:t>
            </a:fld>
            <a:endParaRPr lang="en-US" noProof="0" dirty="0"/>
          </a:p>
        </p:txBody>
      </p:sp>
      <p:sp>
        <p:nvSpPr>
          <p:cNvPr id="3" name="TextBox 2">
            <a:extLst>
              <a:ext uri="{FF2B5EF4-FFF2-40B4-BE49-F238E27FC236}">
                <a16:creationId xmlns:a16="http://schemas.microsoft.com/office/drawing/2014/main" id="{3AEDBB47-15ED-9BF8-B81B-D7BFE195110A}"/>
              </a:ext>
            </a:extLst>
          </p:cNvPr>
          <p:cNvSpPr txBox="1"/>
          <p:nvPr/>
        </p:nvSpPr>
        <p:spPr>
          <a:xfrm>
            <a:off x="813732" y="1790760"/>
            <a:ext cx="4748168" cy="4524315"/>
          </a:xfrm>
          <a:prstGeom prst="rect">
            <a:avLst/>
          </a:prstGeom>
          <a:noFill/>
        </p:spPr>
        <p:txBody>
          <a:bodyPr wrap="square" rtlCol="0">
            <a:spAutoFit/>
          </a:bodyPr>
          <a:lstStyle/>
          <a:p>
            <a:pPr marL="0" marR="0" indent="457200" algn="just">
              <a:lnSpc>
                <a:spcPct val="150000"/>
              </a:lnSpc>
              <a:spcBef>
                <a:spcPts val="0"/>
              </a:spcBef>
              <a:spcAft>
                <a:spcPts val="0"/>
              </a:spcAft>
            </a:pPr>
            <a:r>
              <a:rPr lang="en-US" dirty="0">
                <a:solidFill>
                  <a:schemeClr val="bg1"/>
                </a:solidFill>
                <a:effectLst/>
                <a:latin typeface="Times New Roman" panose="02020603050405020304" pitchFamily="18" charset="0"/>
                <a:ea typeface="Times New Roman" panose="02020603050405020304" pitchFamily="18" charset="0"/>
              </a:rPr>
              <a:t>Here our project has mainly three purposes which are Chat statistical analysis, Sentimental Analysis and Language detection. So, the three subsystems here are Statistical Analyze, Sentiment Analyze and Language Detection. For sentiment analyze mainly we are using vectorization. We are getting all kind of output a report with all kind of analysis results and visualizations graphs. A pictorial representation of subsystems as followed.</a:t>
            </a:r>
          </a:p>
          <a:p>
            <a:endParaRPr lang="en-US" dirty="0"/>
          </a:p>
        </p:txBody>
      </p:sp>
      <p:pic>
        <p:nvPicPr>
          <p:cNvPr id="3074" name="Picture 2">
            <a:extLst>
              <a:ext uri="{FF2B5EF4-FFF2-40B4-BE49-F238E27FC236}">
                <a16:creationId xmlns:a16="http://schemas.microsoft.com/office/drawing/2014/main" id="{CF9082F1-9F66-97B2-01D2-045E3CD562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0101" y="694346"/>
            <a:ext cx="4552047" cy="4989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F244981D-CF03-09B1-1C5B-1A038D8486BC}"/>
              </a:ext>
            </a:extLst>
          </p:cNvPr>
          <p:cNvSpPr txBox="1"/>
          <p:nvPr/>
        </p:nvSpPr>
        <p:spPr>
          <a:xfrm>
            <a:off x="578840" y="542925"/>
            <a:ext cx="4840449" cy="1200329"/>
          </a:xfrm>
          <a:prstGeom prst="rect">
            <a:avLst/>
          </a:prstGeom>
          <a:noFill/>
        </p:spPr>
        <p:txBody>
          <a:bodyPr wrap="square" rtlCol="0">
            <a:spAutoFit/>
          </a:bodyPr>
          <a:lstStyle/>
          <a:p>
            <a:r>
              <a:rPr lang="en-US" sz="5400" b="1" dirty="0">
                <a:solidFill>
                  <a:schemeClr val="bg1"/>
                </a:solidFill>
                <a:effectLst/>
                <a:latin typeface="Times New Roman" panose="02020603050405020304" pitchFamily="18" charset="0"/>
                <a:ea typeface="Times New Roman" panose="02020603050405020304" pitchFamily="18" charset="0"/>
              </a:rPr>
              <a:t>SUBSYSTEMS</a:t>
            </a:r>
          </a:p>
          <a:p>
            <a:endParaRPr lang="en-US" dirty="0"/>
          </a:p>
        </p:txBody>
      </p:sp>
    </p:spTree>
    <p:extLst>
      <p:ext uri="{BB962C8B-B14F-4D97-AF65-F5344CB8AC3E}">
        <p14:creationId xmlns:p14="http://schemas.microsoft.com/office/powerpoint/2010/main" val="3785141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B61D007-2B4A-E56F-E095-60CD064E16C1}"/>
              </a:ext>
            </a:extLst>
          </p:cNvPr>
          <p:cNvSpPr>
            <a:spLocks noGrp="1"/>
          </p:cNvSpPr>
          <p:nvPr>
            <p:ph type="sldNum" sz="quarter" idx="12"/>
          </p:nvPr>
        </p:nvSpPr>
        <p:spPr/>
        <p:txBody>
          <a:bodyPr/>
          <a:lstStyle/>
          <a:p>
            <a:fld id="{C263D6C4-4840-40CC-AC84-17E24B3B7BDE}" type="slidenum">
              <a:rPr lang="en-US" noProof="0" smtClean="0"/>
              <a:pPr/>
              <a:t>12</a:t>
            </a:fld>
            <a:endParaRPr lang="en-US" noProof="0" dirty="0"/>
          </a:p>
        </p:txBody>
      </p:sp>
      <p:sp>
        <p:nvSpPr>
          <p:cNvPr id="3" name="TextBox 2">
            <a:extLst>
              <a:ext uri="{FF2B5EF4-FFF2-40B4-BE49-F238E27FC236}">
                <a16:creationId xmlns:a16="http://schemas.microsoft.com/office/drawing/2014/main" id="{85F5BFF7-DAF0-9D41-A8A9-52F7C3D174D8}"/>
              </a:ext>
            </a:extLst>
          </p:cNvPr>
          <p:cNvSpPr txBox="1"/>
          <p:nvPr/>
        </p:nvSpPr>
        <p:spPr>
          <a:xfrm>
            <a:off x="482512" y="81260"/>
            <a:ext cx="4031873" cy="923330"/>
          </a:xfrm>
          <a:prstGeom prst="rect">
            <a:avLst/>
          </a:prstGeom>
          <a:noFill/>
        </p:spPr>
        <p:txBody>
          <a:bodyPr wrap="none" rtlCol="0">
            <a:spAutoFit/>
          </a:bodyPr>
          <a:lstStyle/>
          <a:p>
            <a:r>
              <a:rPr lang="en-US" sz="5400" b="1" dirty="0">
                <a:solidFill>
                  <a:schemeClr val="bg1"/>
                </a:solidFill>
                <a:effectLst/>
                <a:latin typeface="Times New Roman" panose="02020603050405020304" pitchFamily="18" charset="0"/>
                <a:ea typeface="Times New Roman" panose="02020603050405020304" pitchFamily="18" charset="0"/>
              </a:rPr>
              <a:t>DIAGRAMS</a:t>
            </a:r>
            <a:endParaRPr lang="en-US" sz="5400" dirty="0">
              <a:solidFill>
                <a:schemeClr val="bg1"/>
              </a:solidFill>
            </a:endParaRPr>
          </a:p>
        </p:txBody>
      </p:sp>
      <p:pic>
        <p:nvPicPr>
          <p:cNvPr id="4098" name="Picture 2">
            <a:extLst>
              <a:ext uri="{FF2B5EF4-FFF2-40B4-BE49-F238E27FC236}">
                <a16:creationId xmlns:a16="http://schemas.microsoft.com/office/drawing/2014/main" id="{A582A578-BF0C-9BB6-5841-DA9889488662}"/>
              </a:ext>
            </a:extLst>
          </p:cNvPr>
          <p:cNvPicPr>
            <a:picLocks noChangeAspect="1" noChangeArrowheads="1"/>
          </p:cNvPicPr>
          <p:nvPr/>
        </p:nvPicPr>
        <p:blipFill>
          <a:blip r:embed="rId2"/>
          <a:srcRect/>
          <a:stretch/>
        </p:blipFill>
        <p:spPr bwMode="auto">
          <a:xfrm>
            <a:off x="5109825" y="327279"/>
            <a:ext cx="6763394" cy="5210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D198E024-D901-AB48-95DC-D4CB8A2D7223}"/>
              </a:ext>
            </a:extLst>
          </p:cNvPr>
          <p:cNvSpPr txBox="1"/>
          <p:nvPr/>
        </p:nvSpPr>
        <p:spPr>
          <a:xfrm>
            <a:off x="482512" y="1375261"/>
            <a:ext cx="4089488" cy="4939814"/>
          </a:xfrm>
          <a:prstGeom prst="rect">
            <a:avLst/>
          </a:prstGeom>
          <a:noFill/>
        </p:spPr>
        <p:txBody>
          <a:bodyPr wrap="square" rtlCol="0">
            <a:spAutoFit/>
          </a:bodyPr>
          <a:lstStyle/>
          <a:p>
            <a:pPr marL="342900" marR="0" lvl="0" indent="-342900" algn="just">
              <a:lnSpc>
                <a:spcPct val="150000"/>
              </a:lnSpc>
              <a:spcBef>
                <a:spcPts val="0"/>
              </a:spcBef>
              <a:spcAft>
                <a:spcPts val="0"/>
              </a:spcAft>
              <a:buFont typeface="Symbol" panose="05050102010706020507" pitchFamily="18" charset="2"/>
              <a:buChar char=""/>
              <a:tabLst>
                <a:tab pos="457200" algn="l"/>
              </a:tabLst>
            </a:pPr>
            <a:r>
              <a:rPr lang="en-US" sz="1800" dirty="0">
                <a:solidFill>
                  <a:schemeClr val="bg1"/>
                </a:solidFill>
                <a:effectLst/>
                <a:latin typeface="Times New Roman" panose="02020603050405020304" pitchFamily="18" charset="0"/>
                <a:ea typeface="Times New Roman" panose="02020603050405020304" pitchFamily="18" charset="0"/>
              </a:rPr>
              <a:t>Data Preprocessing :- To preprocess WhatsApp Data</a:t>
            </a:r>
          </a:p>
          <a:p>
            <a:pPr marL="342900" marR="0" lvl="0" indent="-342900" algn="just">
              <a:lnSpc>
                <a:spcPct val="150000"/>
              </a:lnSpc>
              <a:spcBef>
                <a:spcPts val="0"/>
              </a:spcBef>
              <a:spcAft>
                <a:spcPts val="0"/>
              </a:spcAft>
              <a:buFont typeface="Symbol" panose="05050102010706020507" pitchFamily="18" charset="2"/>
              <a:buChar char=""/>
              <a:tabLst>
                <a:tab pos="457200" algn="l"/>
              </a:tabLst>
            </a:pPr>
            <a:r>
              <a:rPr lang="en-US" sz="1800" dirty="0">
                <a:solidFill>
                  <a:schemeClr val="bg1"/>
                </a:solidFill>
                <a:effectLst/>
                <a:latin typeface="Times New Roman" panose="02020603050405020304" pitchFamily="18" charset="0"/>
                <a:ea typeface="Times New Roman" panose="02020603050405020304" pitchFamily="18" charset="0"/>
              </a:rPr>
              <a:t>Statistics Of Chats:- To analyze data statistically</a:t>
            </a:r>
          </a:p>
          <a:p>
            <a:pPr marL="342900" marR="0" lvl="0" indent="-342900" algn="just">
              <a:lnSpc>
                <a:spcPct val="150000"/>
              </a:lnSpc>
              <a:spcBef>
                <a:spcPts val="0"/>
              </a:spcBef>
              <a:spcAft>
                <a:spcPts val="0"/>
              </a:spcAft>
              <a:buFont typeface="Symbol" panose="05050102010706020507" pitchFamily="18" charset="2"/>
              <a:buChar char=""/>
              <a:tabLst>
                <a:tab pos="457200" algn="l"/>
              </a:tabLst>
            </a:pPr>
            <a:r>
              <a:rPr lang="en-US" sz="1800" dirty="0">
                <a:solidFill>
                  <a:schemeClr val="bg1"/>
                </a:solidFill>
                <a:effectLst/>
                <a:latin typeface="Times New Roman" panose="02020603050405020304" pitchFamily="18" charset="0"/>
                <a:ea typeface="Times New Roman" panose="02020603050405020304" pitchFamily="18" charset="0"/>
              </a:rPr>
              <a:t>Language Model:- To create language detection model</a:t>
            </a:r>
          </a:p>
          <a:p>
            <a:pPr marL="342900" marR="0" lvl="0" indent="-342900" algn="just">
              <a:lnSpc>
                <a:spcPct val="150000"/>
              </a:lnSpc>
              <a:spcBef>
                <a:spcPts val="0"/>
              </a:spcBef>
              <a:spcAft>
                <a:spcPts val="0"/>
              </a:spcAft>
              <a:buFont typeface="Symbol" panose="05050102010706020507" pitchFamily="18" charset="2"/>
              <a:buChar char=""/>
              <a:tabLst>
                <a:tab pos="457200" algn="l"/>
              </a:tabLst>
            </a:pPr>
            <a:r>
              <a:rPr lang="en-US" sz="1800" dirty="0">
                <a:solidFill>
                  <a:schemeClr val="bg1"/>
                </a:solidFill>
                <a:effectLst/>
                <a:latin typeface="Times New Roman" panose="02020603050405020304" pitchFamily="18" charset="0"/>
                <a:ea typeface="Times New Roman" panose="02020603050405020304" pitchFamily="18" charset="0"/>
              </a:rPr>
              <a:t>Sentiment Model:- To create sentiment analysis model</a:t>
            </a:r>
          </a:p>
          <a:p>
            <a:pPr marL="342900" marR="0" lvl="0" indent="-342900" algn="just">
              <a:lnSpc>
                <a:spcPct val="150000"/>
              </a:lnSpc>
              <a:spcBef>
                <a:spcPts val="0"/>
              </a:spcBef>
              <a:spcAft>
                <a:spcPts val="0"/>
              </a:spcAft>
              <a:buFont typeface="Symbol" panose="05050102010706020507" pitchFamily="18" charset="2"/>
              <a:buChar char=""/>
              <a:tabLst>
                <a:tab pos="457200" algn="l"/>
              </a:tabLst>
            </a:pPr>
            <a:r>
              <a:rPr lang="en-US" sz="1800" dirty="0">
                <a:solidFill>
                  <a:schemeClr val="bg1"/>
                </a:solidFill>
                <a:effectLst/>
                <a:latin typeface="Times New Roman" panose="02020603050405020304" pitchFamily="18" charset="0"/>
                <a:ea typeface="Times New Roman" panose="02020603050405020304" pitchFamily="18" charset="0"/>
              </a:rPr>
              <a:t>Sentiment Of Chat &amp; Language model view to get result</a:t>
            </a:r>
          </a:p>
          <a:p>
            <a:pPr marL="342900" marR="0" lvl="0" indent="-342900" algn="just">
              <a:lnSpc>
                <a:spcPct val="150000"/>
              </a:lnSpc>
              <a:spcBef>
                <a:spcPts val="0"/>
              </a:spcBef>
              <a:spcAft>
                <a:spcPts val="0"/>
              </a:spcAft>
              <a:buFont typeface="Symbol" panose="05050102010706020507" pitchFamily="18" charset="2"/>
              <a:buChar char=""/>
              <a:tabLst>
                <a:tab pos="457200" algn="l"/>
              </a:tabLst>
            </a:pPr>
            <a:r>
              <a:rPr lang="en-US" sz="1800" dirty="0">
                <a:solidFill>
                  <a:schemeClr val="bg1"/>
                </a:solidFill>
                <a:effectLst/>
                <a:latin typeface="Times New Roman" panose="02020603050405020304" pitchFamily="18" charset="0"/>
                <a:ea typeface="Times New Roman" panose="02020603050405020304" pitchFamily="18" charset="0"/>
              </a:rPr>
              <a:t>Interface Report to see result</a:t>
            </a:r>
          </a:p>
          <a:p>
            <a:endParaRPr lang="en-US" dirty="0"/>
          </a:p>
        </p:txBody>
      </p:sp>
      <p:sp>
        <p:nvSpPr>
          <p:cNvPr id="7" name="TextBox 6">
            <a:extLst>
              <a:ext uri="{FF2B5EF4-FFF2-40B4-BE49-F238E27FC236}">
                <a16:creationId xmlns:a16="http://schemas.microsoft.com/office/drawing/2014/main" id="{9AA02F0A-34EE-B69A-23AF-64984BC420A0}"/>
              </a:ext>
            </a:extLst>
          </p:cNvPr>
          <p:cNvSpPr txBox="1"/>
          <p:nvPr/>
        </p:nvSpPr>
        <p:spPr>
          <a:xfrm>
            <a:off x="7474591" y="5851306"/>
            <a:ext cx="2894202" cy="646331"/>
          </a:xfrm>
          <a:prstGeom prst="rect">
            <a:avLst/>
          </a:prstGeom>
          <a:noFill/>
        </p:spPr>
        <p:txBody>
          <a:bodyPr wrap="square" rtlCol="0">
            <a:spAutoFit/>
          </a:bodyPr>
          <a:lstStyle/>
          <a:p>
            <a:r>
              <a:rPr lang="en-US" sz="1800" dirty="0">
                <a:solidFill>
                  <a:schemeClr val="bg1"/>
                </a:solidFill>
                <a:effectLst/>
                <a:latin typeface="Times New Roman" panose="02020603050405020304" pitchFamily="18" charset="0"/>
                <a:ea typeface="Times New Roman" panose="02020603050405020304" pitchFamily="18" charset="0"/>
              </a:rPr>
              <a:t>Class Diagram</a:t>
            </a:r>
          </a:p>
          <a:p>
            <a:endParaRPr lang="en-US" dirty="0"/>
          </a:p>
        </p:txBody>
      </p:sp>
    </p:spTree>
    <p:extLst>
      <p:ext uri="{BB962C8B-B14F-4D97-AF65-F5344CB8AC3E}">
        <p14:creationId xmlns:p14="http://schemas.microsoft.com/office/powerpoint/2010/main" val="2007488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F9AC388-02CF-9531-AD82-2CB10DE8544C}"/>
              </a:ext>
            </a:extLst>
          </p:cNvPr>
          <p:cNvSpPr>
            <a:spLocks noGrp="1"/>
          </p:cNvSpPr>
          <p:nvPr>
            <p:ph type="sldNum" sz="quarter" idx="12"/>
          </p:nvPr>
        </p:nvSpPr>
        <p:spPr/>
        <p:txBody>
          <a:bodyPr/>
          <a:lstStyle/>
          <a:p>
            <a:fld id="{C263D6C4-4840-40CC-AC84-17E24B3B7BDE}" type="slidenum">
              <a:rPr lang="en-US" noProof="0" smtClean="0"/>
              <a:pPr/>
              <a:t>13</a:t>
            </a:fld>
            <a:endParaRPr lang="en-US" noProof="0" dirty="0"/>
          </a:p>
        </p:txBody>
      </p:sp>
      <p:sp>
        <p:nvSpPr>
          <p:cNvPr id="3" name="Rectangle 2">
            <a:extLst>
              <a:ext uri="{FF2B5EF4-FFF2-40B4-BE49-F238E27FC236}">
                <a16:creationId xmlns:a16="http://schemas.microsoft.com/office/drawing/2014/main" id="{45136C73-9FFE-9E2E-8A5E-69A9F0BD58BC}"/>
              </a:ext>
            </a:extLst>
          </p:cNvPr>
          <p:cNvSpPr>
            <a:spLocks noChangeArrowheads="1"/>
          </p:cNvSpPr>
          <p:nvPr/>
        </p:nvSpPr>
        <p:spPr bwMode="auto">
          <a:xfrm>
            <a:off x="3154067" y="329487"/>
            <a:ext cx="22862911" cy="364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5121" name="Picture 1">
            <a:extLst>
              <a:ext uri="{FF2B5EF4-FFF2-40B4-BE49-F238E27FC236}">
                <a16:creationId xmlns:a16="http://schemas.microsoft.com/office/drawing/2014/main" id="{1196D094-A8A6-2758-DB0A-22BC5FF4D8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150" y="2332202"/>
            <a:ext cx="6197436" cy="354086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9E7D1FC-059C-F9A3-4AEC-4A090EB01F5E}"/>
              </a:ext>
            </a:extLst>
          </p:cNvPr>
          <p:cNvSpPr txBox="1"/>
          <p:nvPr/>
        </p:nvSpPr>
        <p:spPr>
          <a:xfrm>
            <a:off x="1689285" y="6019800"/>
            <a:ext cx="5281301" cy="369332"/>
          </a:xfrm>
          <a:prstGeom prst="rect">
            <a:avLst/>
          </a:prstGeom>
          <a:noFill/>
        </p:spPr>
        <p:txBody>
          <a:bodyPr wrap="square" rtlCol="0">
            <a:spAutoFit/>
          </a:bodyPr>
          <a:lstStyle/>
          <a:p>
            <a:r>
              <a:rPr lang="en-US" dirty="0">
                <a:solidFill>
                  <a:schemeClr val="bg1"/>
                </a:solidFill>
              </a:rPr>
              <a:t>Sequence Diagram</a:t>
            </a:r>
          </a:p>
        </p:txBody>
      </p:sp>
      <p:pic>
        <p:nvPicPr>
          <p:cNvPr id="5" name="Picture 2">
            <a:extLst>
              <a:ext uri="{FF2B5EF4-FFF2-40B4-BE49-F238E27FC236}">
                <a16:creationId xmlns:a16="http://schemas.microsoft.com/office/drawing/2014/main" id="{2B8F8254-F941-3DAB-19BC-9E83215C9B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4315" y="899359"/>
            <a:ext cx="2088400" cy="5059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ADF8C9DB-6A1D-7DF9-D654-0D8DB5198D3E}"/>
              </a:ext>
            </a:extLst>
          </p:cNvPr>
          <p:cNvSpPr txBox="1"/>
          <p:nvPr/>
        </p:nvSpPr>
        <p:spPr>
          <a:xfrm>
            <a:off x="8317612" y="6310868"/>
            <a:ext cx="2281805" cy="369332"/>
          </a:xfrm>
          <a:prstGeom prst="rect">
            <a:avLst/>
          </a:prstGeom>
          <a:noFill/>
        </p:spPr>
        <p:txBody>
          <a:bodyPr wrap="square" rtlCol="0">
            <a:spAutoFit/>
          </a:bodyPr>
          <a:lstStyle/>
          <a:p>
            <a:r>
              <a:rPr lang="en-US" dirty="0">
                <a:solidFill>
                  <a:schemeClr val="bg1"/>
                </a:solidFill>
              </a:rPr>
              <a:t>Activity Diagram</a:t>
            </a:r>
          </a:p>
        </p:txBody>
      </p:sp>
      <p:sp>
        <p:nvSpPr>
          <p:cNvPr id="7" name="TextBox 6">
            <a:extLst>
              <a:ext uri="{FF2B5EF4-FFF2-40B4-BE49-F238E27FC236}">
                <a16:creationId xmlns:a16="http://schemas.microsoft.com/office/drawing/2014/main" id="{270C16D1-2483-C6F2-2B83-3AA1C040E9F6}"/>
              </a:ext>
            </a:extLst>
          </p:cNvPr>
          <p:cNvSpPr txBox="1"/>
          <p:nvPr/>
        </p:nvSpPr>
        <p:spPr>
          <a:xfrm>
            <a:off x="773150" y="511886"/>
            <a:ext cx="4031873" cy="923330"/>
          </a:xfrm>
          <a:prstGeom prst="rect">
            <a:avLst/>
          </a:prstGeom>
          <a:noFill/>
        </p:spPr>
        <p:txBody>
          <a:bodyPr wrap="none" rtlCol="0">
            <a:spAutoFit/>
          </a:bodyPr>
          <a:lstStyle/>
          <a:p>
            <a:r>
              <a:rPr lang="en-US" sz="5400" b="1" dirty="0">
                <a:solidFill>
                  <a:schemeClr val="bg1"/>
                </a:solidFill>
                <a:effectLst/>
                <a:latin typeface="Times New Roman" panose="02020603050405020304" pitchFamily="18" charset="0"/>
                <a:ea typeface="Times New Roman" panose="02020603050405020304" pitchFamily="18" charset="0"/>
              </a:rPr>
              <a:t>DIAGRAMS</a:t>
            </a:r>
            <a:endParaRPr lang="en-US" sz="5400" dirty="0">
              <a:solidFill>
                <a:schemeClr val="bg1"/>
              </a:solidFill>
            </a:endParaRPr>
          </a:p>
        </p:txBody>
      </p:sp>
    </p:spTree>
    <p:extLst>
      <p:ext uri="{BB962C8B-B14F-4D97-AF65-F5344CB8AC3E}">
        <p14:creationId xmlns:p14="http://schemas.microsoft.com/office/powerpoint/2010/main" val="3520979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A22CDCE-D965-2E3B-719A-C175DF0D11DC}"/>
              </a:ext>
            </a:extLst>
          </p:cNvPr>
          <p:cNvSpPr>
            <a:spLocks noGrp="1"/>
          </p:cNvSpPr>
          <p:nvPr>
            <p:ph type="sldNum" sz="quarter" idx="12"/>
          </p:nvPr>
        </p:nvSpPr>
        <p:spPr/>
        <p:txBody>
          <a:bodyPr/>
          <a:lstStyle/>
          <a:p>
            <a:fld id="{C263D6C4-4840-40CC-AC84-17E24B3B7BDE}" type="slidenum">
              <a:rPr lang="en-US" noProof="0" smtClean="0"/>
              <a:pPr/>
              <a:t>14</a:t>
            </a:fld>
            <a:endParaRPr lang="en-US" noProof="0" dirty="0"/>
          </a:p>
        </p:txBody>
      </p:sp>
      <p:pic>
        <p:nvPicPr>
          <p:cNvPr id="6147" name="Picture 3">
            <a:extLst>
              <a:ext uri="{FF2B5EF4-FFF2-40B4-BE49-F238E27FC236}">
                <a16:creationId xmlns:a16="http://schemas.microsoft.com/office/drawing/2014/main" id="{B383E9E1-9885-B618-CE12-1E9FA2C2AD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8833" y="1143000"/>
            <a:ext cx="4969079" cy="5167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419007B4-ADBD-A138-EA87-520ABF816FDA}"/>
              </a:ext>
            </a:extLst>
          </p:cNvPr>
          <p:cNvSpPr txBox="1"/>
          <p:nvPr/>
        </p:nvSpPr>
        <p:spPr>
          <a:xfrm>
            <a:off x="2564235" y="6382349"/>
            <a:ext cx="3531765" cy="369332"/>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Component Diagram</a:t>
            </a:r>
          </a:p>
        </p:txBody>
      </p:sp>
      <p:pic>
        <p:nvPicPr>
          <p:cNvPr id="6148" name="Picture 4">
            <a:extLst>
              <a:ext uri="{FF2B5EF4-FFF2-40B4-BE49-F238E27FC236}">
                <a16:creationId xmlns:a16="http://schemas.microsoft.com/office/drawing/2014/main" id="{FE2F6DE9-5028-75E6-A070-7221DF484E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3486" y="1775079"/>
            <a:ext cx="2948153" cy="3307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DC69C91B-DFD4-31A4-B72A-B24992F979DC}"/>
              </a:ext>
            </a:extLst>
          </p:cNvPr>
          <p:cNvSpPr txBox="1"/>
          <p:nvPr/>
        </p:nvSpPr>
        <p:spPr>
          <a:xfrm>
            <a:off x="8377161" y="5426434"/>
            <a:ext cx="2567032" cy="369332"/>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Deployment Diagram</a:t>
            </a:r>
          </a:p>
        </p:txBody>
      </p:sp>
      <p:sp>
        <p:nvSpPr>
          <p:cNvPr id="6" name="TextBox 5">
            <a:extLst>
              <a:ext uri="{FF2B5EF4-FFF2-40B4-BE49-F238E27FC236}">
                <a16:creationId xmlns:a16="http://schemas.microsoft.com/office/drawing/2014/main" id="{1B4ABB47-33FF-5F94-7179-4751DAA2D775}"/>
              </a:ext>
            </a:extLst>
          </p:cNvPr>
          <p:cNvSpPr txBox="1"/>
          <p:nvPr/>
        </p:nvSpPr>
        <p:spPr>
          <a:xfrm>
            <a:off x="482512" y="81260"/>
            <a:ext cx="4031873" cy="923330"/>
          </a:xfrm>
          <a:prstGeom prst="rect">
            <a:avLst/>
          </a:prstGeom>
          <a:noFill/>
        </p:spPr>
        <p:txBody>
          <a:bodyPr wrap="none" rtlCol="0">
            <a:spAutoFit/>
          </a:bodyPr>
          <a:lstStyle/>
          <a:p>
            <a:r>
              <a:rPr lang="en-US" sz="5400" b="1" dirty="0">
                <a:solidFill>
                  <a:schemeClr val="bg1"/>
                </a:solidFill>
                <a:effectLst/>
                <a:latin typeface="Times New Roman" panose="02020603050405020304" pitchFamily="18" charset="0"/>
                <a:ea typeface="Times New Roman" panose="02020603050405020304" pitchFamily="18" charset="0"/>
              </a:rPr>
              <a:t>DIAGRAMS</a:t>
            </a:r>
            <a:endParaRPr lang="en-US" sz="5400" dirty="0">
              <a:solidFill>
                <a:schemeClr val="bg1"/>
              </a:solidFill>
            </a:endParaRPr>
          </a:p>
        </p:txBody>
      </p:sp>
    </p:spTree>
    <p:extLst>
      <p:ext uri="{BB962C8B-B14F-4D97-AF65-F5344CB8AC3E}">
        <p14:creationId xmlns:p14="http://schemas.microsoft.com/office/powerpoint/2010/main" val="4022066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7BE0786-27EB-7EE8-01BE-6149D76E197A}"/>
              </a:ext>
            </a:extLst>
          </p:cNvPr>
          <p:cNvSpPr>
            <a:spLocks noGrp="1"/>
          </p:cNvSpPr>
          <p:nvPr>
            <p:ph type="sldNum" sz="quarter" idx="12"/>
          </p:nvPr>
        </p:nvSpPr>
        <p:spPr/>
        <p:txBody>
          <a:bodyPr/>
          <a:lstStyle/>
          <a:p>
            <a:fld id="{C263D6C4-4840-40CC-AC84-17E24B3B7BDE}" type="slidenum">
              <a:rPr lang="en-US" noProof="0" smtClean="0"/>
              <a:pPr/>
              <a:t>15</a:t>
            </a:fld>
            <a:endParaRPr lang="en-US" noProof="0" dirty="0"/>
          </a:p>
        </p:txBody>
      </p:sp>
      <p:sp>
        <p:nvSpPr>
          <p:cNvPr id="3" name="TextBox 2">
            <a:extLst>
              <a:ext uri="{FF2B5EF4-FFF2-40B4-BE49-F238E27FC236}">
                <a16:creationId xmlns:a16="http://schemas.microsoft.com/office/drawing/2014/main" id="{1532086F-3084-662A-2FE1-8089B0CEB531}"/>
              </a:ext>
            </a:extLst>
          </p:cNvPr>
          <p:cNvSpPr txBox="1"/>
          <p:nvPr/>
        </p:nvSpPr>
        <p:spPr>
          <a:xfrm>
            <a:off x="833718" y="188258"/>
            <a:ext cx="7297270" cy="707886"/>
          </a:xfrm>
          <a:prstGeom prst="rect">
            <a:avLst/>
          </a:prstGeom>
          <a:noFill/>
        </p:spPr>
        <p:txBody>
          <a:bodyPr wrap="square" rtlCol="0">
            <a:spAutoFit/>
          </a:bodyPr>
          <a:lstStyle/>
          <a:p>
            <a:r>
              <a:rPr lang="en-US" sz="4000" b="1" dirty="0">
                <a:solidFill>
                  <a:schemeClr val="bg1">
                    <a:lumMod val="95000"/>
                  </a:schemeClr>
                </a:solidFill>
                <a:latin typeface="Times New Roman" panose="02020603050405020304" pitchFamily="18" charset="0"/>
                <a:cs typeface="Times New Roman" panose="02020603050405020304" pitchFamily="18" charset="0"/>
              </a:rPr>
              <a:t> User Interface Screen Design</a:t>
            </a:r>
          </a:p>
        </p:txBody>
      </p:sp>
      <p:pic>
        <p:nvPicPr>
          <p:cNvPr id="5" name="Picture 4">
            <a:extLst>
              <a:ext uri="{FF2B5EF4-FFF2-40B4-BE49-F238E27FC236}">
                <a16:creationId xmlns:a16="http://schemas.microsoft.com/office/drawing/2014/main" id="{AB401EC5-2E60-EFA5-B61B-F7E63A618E1E}"/>
              </a:ext>
            </a:extLst>
          </p:cNvPr>
          <p:cNvPicPr>
            <a:picLocks noChangeAspect="1"/>
          </p:cNvPicPr>
          <p:nvPr/>
        </p:nvPicPr>
        <p:blipFill>
          <a:blip r:embed="rId2"/>
          <a:stretch>
            <a:fillRect/>
          </a:stretch>
        </p:blipFill>
        <p:spPr>
          <a:xfrm>
            <a:off x="833718" y="1084729"/>
            <a:ext cx="10418482" cy="5327073"/>
          </a:xfrm>
          <a:prstGeom prst="rect">
            <a:avLst/>
          </a:prstGeom>
        </p:spPr>
      </p:pic>
    </p:spTree>
    <p:extLst>
      <p:ext uri="{BB962C8B-B14F-4D97-AF65-F5344CB8AC3E}">
        <p14:creationId xmlns:p14="http://schemas.microsoft.com/office/powerpoint/2010/main" val="2844120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5DA6C99-0D7D-00F8-1FCB-2FD3271CD790}"/>
              </a:ext>
            </a:extLst>
          </p:cNvPr>
          <p:cNvSpPr>
            <a:spLocks noGrp="1"/>
          </p:cNvSpPr>
          <p:nvPr>
            <p:ph type="sldNum" sz="quarter" idx="12"/>
          </p:nvPr>
        </p:nvSpPr>
        <p:spPr/>
        <p:txBody>
          <a:bodyPr/>
          <a:lstStyle/>
          <a:p>
            <a:fld id="{C263D6C4-4840-40CC-AC84-17E24B3B7BDE}" type="slidenum">
              <a:rPr lang="en-US" noProof="0" smtClean="0"/>
              <a:pPr/>
              <a:t>16</a:t>
            </a:fld>
            <a:endParaRPr lang="en-US" noProof="0" dirty="0"/>
          </a:p>
        </p:txBody>
      </p:sp>
      <p:pic>
        <p:nvPicPr>
          <p:cNvPr id="4" name="Picture 3">
            <a:extLst>
              <a:ext uri="{FF2B5EF4-FFF2-40B4-BE49-F238E27FC236}">
                <a16:creationId xmlns:a16="http://schemas.microsoft.com/office/drawing/2014/main" id="{49BBDDCE-1AEB-F5AC-5CDE-DCF3E8553DEB}"/>
              </a:ext>
            </a:extLst>
          </p:cNvPr>
          <p:cNvPicPr>
            <a:picLocks noChangeAspect="1"/>
          </p:cNvPicPr>
          <p:nvPr/>
        </p:nvPicPr>
        <p:blipFill>
          <a:blip r:embed="rId2"/>
          <a:stretch>
            <a:fillRect/>
          </a:stretch>
        </p:blipFill>
        <p:spPr>
          <a:xfrm>
            <a:off x="793376" y="761301"/>
            <a:ext cx="10865224" cy="5335397"/>
          </a:xfrm>
          <a:prstGeom prst="rect">
            <a:avLst/>
          </a:prstGeom>
        </p:spPr>
      </p:pic>
    </p:spTree>
    <p:extLst>
      <p:ext uri="{BB962C8B-B14F-4D97-AF65-F5344CB8AC3E}">
        <p14:creationId xmlns:p14="http://schemas.microsoft.com/office/powerpoint/2010/main" val="2354866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F4686BC-2AF6-556F-F331-C54E00987140}"/>
              </a:ext>
            </a:extLst>
          </p:cNvPr>
          <p:cNvSpPr>
            <a:spLocks noGrp="1"/>
          </p:cNvSpPr>
          <p:nvPr>
            <p:ph type="sldNum" sz="quarter" idx="12"/>
          </p:nvPr>
        </p:nvSpPr>
        <p:spPr/>
        <p:txBody>
          <a:bodyPr/>
          <a:lstStyle/>
          <a:p>
            <a:fld id="{C263D6C4-4840-40CC-AC84-17E24B3B7BDE}" type="slidenum">
              <a:rPr lang="en-US" noProof="0" smtClean="0"/>
              <a:pPr/>
              <a:t>17</a:t>
            </a:fld>
            <a:endParaRPr lang="en-US" noProof="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950" y="749147"/>
            <a:ext cx="10393250" cy="5419833"/>
          </a:xfrm>
          <a:prstGeom prst="rect">
            <a:avLst/>
          </a:prstGeom>
        </p:spPr>
      </p:pic>
    </p:spTree>
    <p:extLst>
      <p:ext uri="{BB962C8B-B14F-4D97-AF65-F5344CB8AC3E}">
        <p14:creationId xmlns:p14="http://schemas.microsoft.com/office/powerpoint/2010/main" val="24652645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4BCCEEB-85F4-6150-39DB-49D293537573}"/>
              </a:ext>
            </a:extLst>
          </p:cNvPr>
          <p:cNvSpPr>
            <a:spLocks noGrp="1"/>
          </p:cNvSpPr>
          <p:nvPr>
            <p:ph type="sldNum" sz="quarter" idx="12"/>
          </p:nvPr>
        </p:nvSpPr>
        <p:spPr/>
        <p:txBody>
          <a:bodyPr/>
          <a:lstStyle/>
          <a:p>
            <a:fld id="{C263D6C4-4840-40CC-AC84-17E24B3B7BDE}" type="slidenum">
              <a:rPr lang="en-US" noProof="0" smtClean="0"/>
              <a:pPr/>
              <a:t>18</a:t>
            </a:fld>
            <a:endParaRPr lang="en-US" noProof="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784118"/>
            <a:ext cx="10706100" cy="5172181"/>
          </a:xfrm>
          <a:prstGeom prst="rect">
            <a:avLst/>
          </a:prstGeom>
        </p:spPr>
      </p:pic>
    </p:spTree>
    <p:extLst>
      <p:ext uri="{BB962C8B-B14F-4D97-AF65-F5344CB8AC3E}">
        <p14:creationId xmlns:p14="http://schemas.microsoft.com/office/powerpoint/2010/main" val="2944538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781DC8A-59C9-C7DE-AE87-1EF900082219}"/>
              </a:ext>
            </a:extLst>
          </p:cNvPr>
          <p:cNvSpPr>
            <a:spLocks noGrp="1"/>
          </p:cNvSpPr>
          <p:nvPr>
            <p:ph type="sldNum" sz="quarter" idx="12"/>
          </p:nvPr>
        </p:nvSpPr>
        <p:spPr/>
        <p:txBody>
          <a:bodyPr/>
          <a:lstStyle/>
          <a:p>
            <a:fld id="{C263D6C4-4840-40CC-AC84-17E24B3B7BDE}" type="slidenum">
              <a:rPr lang="en-US" noProof="0" smtClean="0"/>
              <a:pPr/>
              <a:t>19</a:t>
            </a:fld>
            <a:endParaRPr lang="en-US" noProof="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100" y="884922"/>
            <a:ext cx="10744200" cy="5058677"/>
          </a:xfrm>
          <a:prstGeom prst="rect">
            <a:avLst/>
          </a:prstGeom>
        </p:spPr>
      </p:pic>
    </p:spTree>
    <p:extLst>
      <p:ext uri="{BB962C8B-B14F-4D97-AF65-F5344CB8AC3E}">
        <p14:creationId xmlns:p14="http://schemas.microsoft.com/office/powerpoint/2010/main" val="2957899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DC78B-B1B1-BD4B-E5C3-4B71C82CAD08}"/>
              </a:ext>
            </a:extLst>
          </p:cNvPr>
          <p:cNvSpPr>
            <a:spLocks noGrp="1"/>
          </p:cNvSpPr>
          <p:nvPr>
            <p:ph type="title"/>
          </p:nvPr>
        </p:nvSpPr>
        <p:spPr>
          <a:xfrm>
            <a:off x="444500" y="542925"/>
            <a:ext cx="11214100" cy="840230"/>
          </a:xfrm>
        </p:spPr>
        <p:txBody>
          <a:bodyPr/>
          <a:lstStyle/>
          <a:p>
            <a:pPr algn="ctr"/>
            <a:r>
              <a:rPr lang="en-IN" sz="5400" b="1" dirty="0">
                <a:effectLst/>
                <a:latin typeface="Times New Roman" panose="02020603050405020304" pitchFamily="18" charset="0"/>
                <a:ea typeface="Calibri" panose="020F0502020204030204" pitchFamily="34" charset="0"/>
                <a:cs typeface="Times New Roman" panose="02020603050405020304" pitchFamily="18" charset="0"/>
              </a:rPr>
              <a:t>ABSTRACT</a:t>
            </a:r>
            <a:endParaRPr lang="en-US" sz="54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C75AC95-B36A-566A-C11C-0A7E0296EACA}"/>
              </a:ext>
            </a:extLst>
          </p:cNvPr>
          <p:cNvSpPr>
            <a:spLocks noGrp="1"/>
          </p:cNvSpPr>
          <p:nvPr>
            <p:ph type="sldNum" sz="quarter" idx="12"/>
          </p:nvPr>
        </p:nvSpPr>
        <p:spPr/>
        <p:txBody>
          <a:bodyPr/>
          <a:lstStyle/>
          <a:p>
            <a:fld id="{C263D6C4-4840-40CC-AC84-17E24B3B7BDE}" type="slidenum">
              <a:rPr lang="en-US" noProof="0" smtClean="0"/>
              <a:pPr/>
              <a:t>2</a:t>
            </a:fld>
            <a:endParaRPr lang="en-US" noProof="0" dirty="0"/>
          </a:p>
        </p:txBody>
      </p:sp>
      <p:sp>
        <p:nvSpPr>
          <p:cNvPr id="4" name="Text Placeholder 3">
            <a:extLst>
              <a:ext uri="{FF2B5EF4-FFF2-40B4-BE49-F238E27FC236}">
                <a16:creationId xmlns:a16="http://schemas.microsoft.com/office/drawing/2014/main" id="{E3D96DD7-EFE0-84E9-2EDA-F6537ECF0923}"/>
              </a:ext>
            </a:extLst>
          </p:cNvPr>
          <p:cNvSpPr>
            <a:spLocks noGrp="1"/>
          </p:cNvSpPr>
          <p:nvPr>
            <p:ph type="body" sz="quarter" idx="13"/>
          </p:nvPr>
        </p:nvSpPr>
        <p:spPr>
          <a:xfrm>
            <a:off x="221155" y="1397875"/>
            <a:ext cx="11750128" cy="5097517"/>
          </a:xfrm>
        </p:spPr>
        <p:txBody>
          <a:bodyPr>
            <a:noAutofit/>
          </a:bodyPr>
          <a:lstStyle/>
          <a:p>
            <a:pPr algn="just">
              <a:lnSpc>
                <a:spcPct val="11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Recently WhatsApp has become the most used and efficient method of communication and people are more interested in doing important collaborate tasks using WhatsApp Group Chat facilities. As group can be created for various purposes in different field of work, these group chats can be sources of lot of information for further analysis and problem solving. Our project “WhatsApp group chat analysis and prediction using naïve bayes classification” can provide an in-depth statistical analysis based on the given group chat data and a better understanding about people’s behaviors through chats which can be further useful for sentiment analysis later. We have included some special features to existing systems like, our tool can future predict the most suitable hour of the day for admin’s reply in the group, Categorize the subject of the group, giving warnings after recognizing media overload and hate speech, Linguistic Manifestations of WhatsApp conversations, language detection etc. In brief the aim of the project is doing statistical analysis as well as future predictions to include all possible feature in a single application. The naïve bayes classification algorithm used here are easy to handle, efficient and less resource consuming algorithm, therefore it will succeed while applying to larger datasets also. This project will help individuals, group administrators and any kind of organizations for efficient analysis of WhatsApp group chats for their specific purposes.</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53287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BA8D1-6CC1-8E53-C50B-A341FF8C68C0}"/>
              </a:ext>
            </a:extLst>
          </p:cNvPr>
          <p:cNvSpPr>
            <a:spLocks noGrp="1"/>
          </p:cNvSpPr>
          <p:nvPr>
            <p:ph type="title"/>
          </p:nvPr>
        </p:nvSpPr>
        <p:spPr>
          <a:xfrm>
            <a:off x="444500" y="542925"/>
            <a:ext cx="11214100" cy="840230"/>
          </a:xfrm>
        </p:spPr>
        <p:txBody>
          <a:bodyPr/>
          <a:lstStyle/>
          <a:p>
            <a:r>
              <a:rPr lang="en-US" sz="5400" dirty="0">
                <a:latin typeface="Times New Roman" panose="02020603050405020304" pitchFamily="18" charset="0"/>
                <a:cs typeface="Times New Roman" panose="02020603050405020304" pitchFamily="18" charset="0"/>
              </a:rPr>
              <a:t>ADVANTAGES:</a:t>
            </a:r>
          </a:p>
        </p:txBody>
      </p:sp>
      <p:sp>
        <p:nvSpPr>
          <p:cNvPr id="3" name="Slide Number Placeholder 2">
            <a:extLst>
              <a:ext uri="{FF2B5EF4-FFF2-40B4-BE49-F238E27FC236}">
                <a16:creationId xmlns:a16="http://schemas.microsoft.com/office/drawing/2014/main" id="{4ABF4FE0-45F4-8AFF-12ED-576EBA3C5CD5}"/>
              </a:ext>
            </a:extLst>
          </p:cNvPr>
          <p:cNvSpPr>
            <a:spLocks noGrp="1"/>
          </p:cNvSpPr>
          <p:nvPr>
            <p:ph type="sldNum" sz="quarter" idx="12"/>
          </p:nvPr>
        </p:nvSpPr>
        <p:spPr/>
        <p:txBody>
          <a:bodyPr/>
          <a:lstStyle/>
          <a:p>
            <a:fld id="{C263D6C4-4840-40CC-AC84-17E24B3B7BDE}" type="slidenum">
              <a:rPr lang="en-US" noProof="0" smtClean="0"/>
              <a:pPr/>
              <a:t>20</a:t>
            </a:fld>
            <a:endParaRPr lang="en-US" noProof="0" dirty="0"/>
          </a:p>
        </p:txBody>
      </p:sp>
      <p:sp>
        <p:nvSpPr>
          <p:cNvPr id="4" name="Text Placeholder 3">
            <a:extLst>
              <a:ext uri="{FF2B5EF4-FFF2-40B4-BE49-F238E27FC236}">
                <a16:creationId xmlns:a16="http://schemas.microsoft.com/office/drawing/2014/main" id="{30F593D9-3223-1728-B484-A6135CE38537}"/>
              </a:ext>
            </a:extLst>
          </p:cNvPr>
          <p:cNvSpPr>
            <a:spLocks noGrp="1"/>
          </p:cNvSpPr>
          <p:nvPr>
            <p:ph type="body" sz="quarter" idx="13"/>
          </p:nvPr>
        </p:nvSpPr>
        <p:spPr>
          <a:xfrm>
            <a:off x="408641" y="1990510"/>
            <a:ext cx="11214100" cy="4689690"/>
          </a:xfrm>
        </p:spPr>
        <p:txBody>
          <a:bodyPr/>
          <a:lstStyle/>
          <a:p>
            <a:r>
              <a:rPr lang="en-US" sz="2000" dirty="0">
                <a:latin typeface="Times New Roman" panose="02020603050405020304" pitchFamily="18" charset="0"/>
                <a:cs typeface="Times New Roman" panose="02020603050405020304" pitchFamily="18" charset="0"/>
              </a:rPr>
              <a:t>No particular application with all kind of mentioned feature.</a:t>
            </a:r>
          </a:p>
          <a:p>
            <a:r>
              <a:rPr lang="en-US" sz="2000" dirty="0">
                <a:latin typeface="Times New Roman" panose="02020603050405020304" pitchFamily="18" charset="0"/>
                <a:cs typeface="Times New Roman" panose="02020603050405020304" pitchFamily="18" charset="0"/>
              </a:rPr>
              <a:t>No need to directly connect with WhatsApp so no risks of manipulating end-to-end encryption technique.</a:t>
            </a:r>
          </a:p>
          <a:p>
            <a:r>
              <a:rPr lang="en-US" sz="2000" dirty="0">
                <a:latin typeface="Times New Roman" panose="02020603050405020304" pitchFamily="18" charset="0"/>
                <a:cs typeface="Times New Roman" panose="02020603050405020304" pitchFamily="18" charset="0"/>
              </a:rPr>
              <a:t>Models should be in local system, not at all connected to internet for file transfer and privacy terms preserved.</a:t>
            </a:r>
          </a:p>
          <a:p>
            <a:r>
              <a:rPr lang="en-US" sz="2000" dirty="0">
                <a:latin typeface="Times New Roman" panose="02020603050405020304" pitchFamily="18" charset="0"/>
                <a:cs typeface="Times New Roman" panose="02020603050405020304" pitchFamily="18" charset="0"/>
              </a:rPr>
              <a:t>Can be very useful for individual uses as we have seen sentiment analyzer for enterprise uses only.</a:t>
            </a:r>
          </a:p>
          <a:p>
            <a:r>
              <a:rPr lang="en-US" sz="2000" dirty="0">
                <a:latin typeface="Times New Roman" panose="02020603050405020304" pitchFamily="18" charset="0"/>
                <a:cs typeface="Times New Roman" panose="02020603050405020304" pitchFamily="18" charset="0"/>
              </a:rPr>
              <a:t>Databases not required</a:t>
            </a:r>
          </a:p>
        </p:txBody>
      </p:sp>
    </p:spTree>
    <p:extLst>
      <p:ext uri="{BB962C8B-B14F-4D97-AF65-F5344CB8AC3E}">
        <p14:creationId xmlns:p14="http://schemas.microsoft.com/office/powerpoint/2010/main" val="25622599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7C49DEF-AE69-AA6C-08E0-B49964FE5C43}"/>
              </a:ext>
            </a:extLst>
          </p:cNvPr>
          <p:cNvSpPr>
            <a:spLocks noGrp="1"/>
          </p:cNvSpPr>
          <p:nvPr>
            <p:ph type="sldNum" sz="quarter" idx="12"/>
          </p:nvPr>
        </p:nvSpPr>
        <p:spPr/>
        <p:txBody>
          <a:bodyPr/>
          <a:lstStyle/>
          <a:p>
            <a:fld id="{C263D6C4-4840-40CC-AC84-17E24B3B7BDE}" type="slidenum">
              <a:rPr lang="en-US" noProof="0" smtClean="0"/>
              <a:pPr/>
              <a:t>21</a:t>
            </a:fld>
            <a:endParaRPr lang="en-US" noProof="0" dirty="0"/>
          </a:p>
        </p:txBody>
      </p:sp>
      <p:sp>
        <p:nvSpPr>
          <p:cNvPr id="3" name="TextBox 2">
            <a:extLst>
              <a:ext uri="{FF2B5EF4-FFF2-40B4-BE49-F238E27FC236}">
                <a16:creationId xmlns:a16="http://schemas.microsoft.com/office/drawing/2014/main" id="{DB2018F2-F10F-2A7C-E4C5-F948426F4AA5}"/>
              </a:ext>
            </a:extLst>
          </p:cNvPr>
          <p:cNvSpPr txBox="1"/>
          <p:nvPr/>
        </p:nvSpPr>
        <p:spPr>
          <a:xfrm>
            <a:off x="533400" y="1619075"/>
            <a:ext cx="10830187" cy="4801314"/>
          </a:xfrm>
          <a:prstGeom prst="rect">
            <a:avLst/>
          </a:prstGeom>
          <a:noFill/>
        </p:spPr>
        <p:txBody>
          <a:bodyPr wrap="square" rtlCol="0">
            <a:spAutoFit/>
          </a:bodyPr>
          <a:lstStyle/>
          <a:p>
            <a:pPr marL="0" marR="0" algn="ctr">
              <a:spcBef>
                <a:spcPts val="0"/>
              </a:spcBef>
              <a:spcAft>
                <a:spcPts val="0"/>
              </a:spcAft>
              <a:tabLst>
                <a:tab pos="1905000" algn="l"/>
              </a:tabLst>
            </a:pPr>
            <a:r>
              <a:rPr lang="en-US" sz="1800" b="1" dirty="0">
                <a:solidFill>
                  <a:schemeClr val="bg1"/>
                </a:solidFill>
                <a:effectLst/>
                <a:latin typeface="Times New Roman" panose="02020603050405020304" pitchFamily="18" charset="0"/>
                <a:ea typeface="Times New Roman" panose="02020603050405020304" pitchFamily="18" charset="0"/>
              </a:rPr>
              <a:t> </a:t>
            </a:r>
            <a:endParaRPr lang="en-US" sz="1800" dirty="0">
              <a:solidFill>
                <a:schemeClr val="bg1"/>
              </a:solidFill>
              <a:effectLst/>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0"/>
              </a:spcAft>
              <a:tabLst>
                <a:tab pos="1905000" algn="l"/>
              </a:tabLst>
            </a:pPr>
            <a:r>
              <a:rPr lang="en-US" sz="1800" dirty="0">
                <a:solidFill>
                  <a:schemeClr val="bg1"/>
                </a:solidFill>
                <a:effectLst/>
                <a:latin typeface="Times New Roman" panose="02020603050405020304" pitchFamily="18" charset="0"/>
                <a:ea typeface="Times New Roman" panose="02020603050405020304" pitchFamily="18" charset="0"/>
              </a:rPr>
              <a:t>            In conclusion about our project, we can express that, there is not an existing system available with WhatsApp data sentiment analysis for end users. Conflicts in WhatsApp group conversations may create more social problems. Peoples are using delivering hate speeches and fake information to create panic in society through WhatsApp. People can use WhatsApp freely in developing countries so more security concerns is to be present for our society regarding this app. The used algorithms in the proposed system are very easy to implement and no need to have large infrastructures to implement this. We have implemented same Naïve bayes classification algorithm for creating both the models. Further any user can get a nice interaction with system with user friendly interfaces. After successful implementation of the system, it will help a large number of group admins who have so much daily work with WhatsApp chats. In future we can add other advanced features to the system as well. We hope this will solve the existing problems in certain extend and will express the power of artificial intelligence in society.</a:t>
            </a:r>
          </a:p>
          <a:p>
            <a:endParaRPr lang="en-US" dirty="0"/>
          </a:p>
        </p:txBody>
      </p:sp>
      <p:sp>
        <p:nvSpPr>
          <p:cNvPr id="4" name="TextBox 3">
            <a:extLst>
              <a:ext uri="{FF2B5EF4-FFF2-40B4-BE49-F238E27FC236}">
                <a16:creationId xmlns:a16="http://schemas.microsoft.com/office/drawing/2014/main" id="{CCED54C7-7131-D61E-760A-20BC1FE4BF58}"/>
              </a:ext>
            </a:extLst>
          </p:cNvPr>
          <p:cNvSpPr txBox="1"/>
          <p:nvPr/>
        </p:nvSpPr>
        <p:spPr>
          <a:xfrm>
            <a:off x="3654804" y="487651"/>
            <a:ext cx="4882392" cy="923330"/>
          </a:xfrm>
          <a:prstGeom prst="rect">
            <a:avLst/>
          </a:prstGeom>
          <a:noFill/>
        </p:spPr>
        <p:txBody>
          <a:bodyPr wrap="square" rtlCol="0">
            <a:spAutoFit/>
          </a:bodyPr>
          <a:lstStyle/>
          <a:p>
            <a:pPr algn="r"/>
            <a:r>
              <a:rPr lang="en-US" sz="5400" b="1" dirty="0">
                <a:solidFill>
                  <a:schemeClr val="bg1"/>
                </a:solidFill>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7193013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FEC36-0B9C-31B4-38BE-1C2246686222}"/>
              </a:ext>
            </a:extLst>
          </p:cNvPr>
          <p:cNvSpPr>
            <a:spLocks noGrp="1"/>
          </p:cNvSpPr>
          <p:nvPr>
            <p:ph type="title"/>
          </p:nvPr>
        </p:nvSpPr>
        <p:spPr>
          <a:xfrm>
            <a:off x="444500" y="542926"/>
            <a:ext cx="11214100" cy="829694"/>
          </a:xfrm>
        </p:spPr>
        <p:txBody>
          <a:bodyPr/>
          <a:lstStyle/>
          <a:p>
            <a:r>
              <a:rPr lang="en-US" sz="5400" b="1" dirty="0">
                <a:effectLst/>
                <a:latin typeface="Times New Roman" panose="02020603050405020304" pitchFamily="18" charset="0"/>
                <a:ea typeface="Times New Roman" panose="02020603050405020304" pitchFamily="18" charset="0"/>
              </a:rPr>
              <a:t>BIBLIOGRAPHY</a:t>
            </a:r>
            <a:br>
              <a:rPr lang="en-US" sz="5400" b="1" dirty="0">
                <a:effectLst/>
                <a:latin typeface="Times New Roman" panose="02020603050405020304" pitchFamily="18" charset="0"/>
                <a:ea typeface="Times New Roman" panose="02020603050405020304" pitchFamily="18" charset="0"/>
              </a:rPr>
            </a:br>
            <a:endParaRPr lang="en-US" sz="5400" dirty="0"/>
          </a:p>
        </p:txBody>
      </p:sp>
      <p:sp>
        <p:nvSpPr>
          <p:cNvPr id="3" name="Slide Number Placeholder 2">
            <a:extLst>
              <a:ext uri="{FF2B5EF4-FFF2-40B4-BE49-F238E27FC236}">
                <a16:creationId xmlns:a16="http://schemas.microsoft.com/office/drawing/2014/main" id="{1C3AC9D9-020B-666C-FC61-D02092AB6E94}"/>
              </a:ext>
            </a:extLst>
          </p:cNvPr>
          <p:cNvSpPr>
            <a:spLocks noGrp="1"/>
          </p:cNvSpPr>
          <p:nvPr>
            <p:ph type="sldNum" sz="quarter" idx="12"/>
          </p:nvPr>
        </p:nvSpPr>
        <p:spPr/>
        <p:txBody>
          <a:bodyPr/>
          <a:lstStyle/>
          <a:p>
            <a:fld id="{C263D6C4-4840-40CC-AC84-17E24B3B7BDE}" type="slidenum">
              <a:rPr lang="en-US" noProof="0" smtClean="0"/>
              <a:pPr/>
              <a:t>22</a:t>
            </a:fld>
            <a:endParaRPr lang="en-US" noProof="0" dirty="0"/>
          </a:p>
        </p:txBody>
      </p:sp>
      <p:sp>
        <p:nvSpPr>
          <p:cNvPr id="4" name="Content Placeholder 3">
            <a:extLst>
              <a:ext uri="{FF2B5EF4-FFF2-40B4-BE49-F238E27FC236}">
                <a16:creationId xmlns:a16="http://schemas.microsoft.com/office/drawing/2014/main" id="{6086C59B-D62E-104E-B8EB-DEE9E663A560}"/>
              </a:ext>
            </a:extLst>
          </p:cNvPr>
          <p:cNvSpPr>
            <a:spLocks noGrp="1"/>
          </p:cNvSpPr>
          <p:nvPr>
            <p:ph idx="1"/>
          </p:nvPr>
        </p:nvSpPr>
        <p:spPr>
          <a:xfrm>
            <a:off x="357231" y="1465262"/>
            <a:ext cx="11215235" cy="5032375"/>
          </a:xfrm>
        </p:spPr>
        <p:txBody>
          <a:bodyPr>
            <a:normAutofit fontScale="77500" lnSpcReduction="20000"/>
          </a:bodyPr>
          <a:lstStyle/>
          <a:p>
            <a:pPr marL="0" marR="0" indent="0" algn="just">
              <a:lnSpc>
                <a:spcPct val="150000"/>
              </a:lnSpc>
              <a:spcBef>
                <a:spcPts val="0"/>
              </a:spcBef>
              <a:spcAft>
                <a:spcPts val="0"/>
              </a:spcAft>
              <a:buNone/>
              <a:tabLst>
                <a:tab pos="1905000" algn="l"/>
              </a:tabLst>
            </a:pPr>
            <a:r>
              <a:rPr lang="en-US" sz="2100" dirty="0">
                <a:effectLst/>
                <a:latin typeface="Times New Roman" panose="02020603050405020304" pitchFamily="18" charset="0"/>
                <a:ea typeface="Times New Roman" panose="02020603050405020304" pitchFamily="18" charset="0"/>
              </a:rPr>
              <a:t>[1] Dahiya, S., </a:t>
            </a:r>
            <a:r>
              <a:rPr lang="en-US" sz="2100" dirty="0" err="1">
                <a:effectLst/>
                <a:latin typeface="Times New Roman" panose="02020603050405020304" pitchFamily="18" charset="0"/>
                <a:ea typeface="Times New Roman" panose="02020603050405020304" pitchFamily="18" charset="0"/>
              </a:rPr>
              <a:t>Mohta</a:t>
            </a:r>
            <a:r>
              <a:rPr lang="en-US" sz="2100" dirty="0">
                <a:effectLst/>
                <a:latin typeface="Times New Roman" panose="02020603050405020304" pitchFamily="18" charset="0"/>
                <a:ea typeface="Times New Roman" panose="02020603050405020304" pitchFamily="18" charset="0"/>
              </a:rPr>
              <a:t>, A., &amp; Jain, A. (2020, June). Text classification based </a:t>
            </a:r>
            <a:r>
              <a:rPr lang="en-US" sz="2100" dirty="0" err="1">
                <a:effectLst/>
                <a:latin typeface="Times New Roman" panose="02020603050405020304" pitchFamily="18" charset="0"/>
                <a:ea typeface="Times New Roman" panose="02020603050405020304" pitchFamily="18" charset="0"/>
              </a:rPr>
              <a:t>behavioural</a:t>
            </a:r>
            <a:r>
              <a:rPr lang="en-US" sz="2100" dirty="0">
                <a:effectLst/>
                <a:latin typeface="Times New Roman" panose="02020603050405020304" pitchFamily="18" charset="0"/>
                <a:ea typeface="Times New Roman" panose="02020603050405020304" pitchFamily="18" charset="0"/>
              </a:rPr>
              <a:t> analysis of </a:t>
            </a:r>
            <a:r>
              <a:rPr lang="en-US" sz="2100" dirty="0" err="1">
                <a:effectLst/>
                <a:latin typeface="Times New Roman" panose="02020603050405020304" pitchFamily="18" charset="0"/>
                <a:ea typeface="Times New Roman" panose="02020603050405020304" pitchFamily="18" charset="0"/>
              </a:rPr>
              <a:t>whatsapp</a:t>
            </a:r>
            <a:r>
              <a:rPr lang="en-US" sz="2100" dirty="0">
                <a:effectLst/>
                <a:latin typeface="Times New Roman" panose="02020603050405020304" pitchFamily="18" charset="0"/>
                <a:ea typeface="Times New Roman" panose="02020603050405020304" pitchFamily="18" charset="0"/>
              </a:rPr>
              <a:t> chats. In 2020 5th international conference on communication and electronics systems (ICCES) (pp. 717-724). IEEE.</a:t>
            </a:r>
          </a:p>
          <a:p>
            <a:pPr marL="0" marR="0" indent="0" algn="just">
              <a:lnSpc>
                <a:spcPct val="150000"/>
              </a:lnSpc>
              <a:spcBef>
                <a:spcPts val="0"/>
              </a:spcBef>
              <a:spcAft>
                <a:spcPts val="0"/>
              </a:spcAft>
              <a:buNone/>
              <a:tabLst>
                <a:tab pos="1905000" algn="l"/>
              </a:tabLst>
            </a:pPr>
            <a:r>
              <a:rPr lang="en-US" sz="2100" dirty="0">
                <a:effectLst/>
                <a:latin typeface="Times New Roman" panose="02020603050405020304" pitchFamily="18" charset="0"/>
                <a:ea typeface="Times New Roman" panose="02020603050405020304" pitchFamily="18" charset="0"/>
              </a:rPr>
              <a:t> </a:t>
            </a:r>
          </a:p>
          <a:p>
            <a:pPr marL="0" marR="0" indent="0" algn="just">
              <a:lnSpc>
                <a:spcPct val="150000"/>
              </a:lnSpc>
              <a:spcBef>
                <a:spcPts val="0"/>
              </a:spcBef>
              <a:spcAft>
                <a:spcPts val="0"/>
              </a:spcAft>
              <a:buNone/>
              <a:tabLst>
                <a:tab pos="1905000" algn="l"/>
              </a:tabLst>
            </a:pPr>
            <a:r>
              <a:rPr lang="en-US" sz="2100" dirty="0">
                <a:effectLst/>
                <a:latin typeface="Times New Roman" panose="02020603050405020304" pitchFamily="18" charset="0"/>
                <a:ea typeface="Times New Roman" panose="02020603050405020304" pitchFamily="18" charset="0"/>
              </a:rPr>
              <a:t>[2] </a:t>
            </a:r>
            <a:r>
              <a:rPr lang="en-US" sz="2100" dirty="0" err="1">
                <a:effectLst/>
                <a:latin typeface="Times New Roman" panose="02020603050405020304" pitchFamily="18" charset="0"/>
                <a:ea typeface="Times New Roman" panose="02020603050405020304" pitchFamily="18" charset="0"/>
              </a:rPr>
              <a:t>Mohta</a:t>
            </a:r>
            <a:r>
              <a:rPr lang="en-US" sz="2100" dirty="0">
                <a:effectLst/>
                <a:latin typeface="Times New Roman" panose="02020603050405020304" pitchFamily="18" charset="0"/>
                <a:ea typeface="Times New Roman" panose="02020603050405020304" pitchFamily="18" charset="0"/>
              </a:rPr>
              <a:t>, A., Jain, A., </a:t>
            </a:r>
            <a:r>
              <a:rPr lang="en-US" sz="2100" dirty="0" err="1">
                <a:effectLst/>
                <a:latin typeface="Times New Roman" panose="02020603050405020304" pitchFamily="18" charset="0"/>
                <a:ea typeface="Times New Roman" panose="02020603050405020304" pitchFamily="18" charset="0"/>
              </a:rPr>
              <a:t>Saluja</a:t>
            </a:r>
            <a:r>
              <a:rPr lang="en-US" sz="2100" dirty="0">
                <a:effectLst/>
                <a:latin typeface="Times New Roman" panose="02020603050405020304" pitchFamily="18" charset="0"/>
                <a:ea typeface="Times New Roman" panose="02020603050405020304" pitchFamily="18" charset="0"/>
              </a:rPr>
              <a:t>, A., &amp; Dahiya, S. (2020, October). Pre-Processing and Emoji Classification of WhatsApp Chats for Sentiment Analysis. In 2020 Fourth International Conference on I-SMAC (IoT in Social, Mobile, Analytics and Cloud)(I-SMAC) (pp. 514-519). IEEE.</a:t>
            </a:r>
          </a:p>
          <a:p>
            <a:pPr marL="0" marR="0" indent="0" algn="just">
              <a:lnSpc>
                <a:spcPct val="150000"/>
              </a:lnSpc>
              <a:spcBef>
                <a:spcPts val="0"/>
              </a:spcBef>
              <a:spcAft>
                <a:spcPts val="0"/>
              </a:spcAft>
              <a:buNone/>
              <a:tabLst>
                <a:tab pos="1905000" algn="l"/>
              </a:tabLst>
            </a:pPr>
            <a:r>
              <a:rPr lang="en-US" sz="2100" dirty="0">
                <a:effectLst/>
                <a:latin typeface="Times New Roman" panose="02020603050405020304" pitchFamily="18" charset="0"/>
                <a:ea typeface="Times New Roman" panose="02020603050405020304" pitchFamily="18" charset="0"/>
              </a:rPr>
              <a:t> </a:t>
            </a:r>
          </a:p>
          <a:p>
            <a:pPr marL="0" marR="0" indent="0" algn="just">
              <a:lnSpc>
                <a:spcPct val="150000"/>
              </a:lnSpc>
              <a:spcBef>
                <a:spcPts val="0"/>
              </a:spcBef>
              <a:spcAft>
                <a:spcPts val="0"/>
              </a:spcAft>
              <a:buNone/>
              <a:tabLst>
                <a:tab pos="1905000" algn="l"/>
              </a:tabLst>
            </a:pPr>
            <a:r>
              <a:rPr lang="en-US" sz="2100" dirty="0">
                <a:effectLst/>
                <a:latin typeface="Times New Roman" panose="02020603050405020304" pitchFamily="18" charset="0"/>
                <a:ea typeface="Times New Roman" panose="02020603050405020304" pitchFamily="18" charset="0"/>
              </a:rPr>
              <a:t>[3] </a:t>
            </a:r>
            <a:r>
              <a:rPr lang="en-US" sz="2100" dirty="0" err="1">
                <a:effectLst/>
                <a:latin typeface="Times New Roman" panose="02020603050405020304" pitchFamily="18" charset="0"/>
                <a:ea typeface="Times New Roman" panose="02020603050405020304" pitchFamily="18" charset="0"/>
              </a:rPr>
              <a:t>Kanakia</a:t>
            </a:r>
            <a:r>
              <a:rPr lang="en-US" sz="2100" dirty="0">
                <a:effectLst/>
                <a:latin typeface="Times New Roman" panose="02020603050405020304" pitchFamily="18" charset="0"/>
                <a:ea typeface="Times New Roman" panose="02020603050405020304" pitchFamily="18" charset="0"/>
              </a:rPr>
              <a:t>, H., </a:t>
            </a:r>
            <a:r>
              <a:rPr lang="en-US" sz="2100" dirty="0" err="1">
                <a:effectLst/>
                <a:latin typeface="Times New Roman" panose="02020603050405020304" pitchFamily="18" charset="0"/>
                <a:ea typeface="Times New Roman" panose="02020603050405020304" pitchFamily="18" charset="0"/>
              </a:rPr>
              <a:t>Raundale</a:t>
            </a:r>
            <a:r>
              <a:rPr lang="en-US" sz="2100" dirty="0">
                <a:effectLst/>
                <a:latin typeface="Times New Roman" panose="02020603050405020304" pitchFamily="18" charset="0"/>
                <a:ea typeface="Times New Roman" panose="02020603050405020304" pitchFamily="18" charset="0"/>
              </a:rPr>
              <a:t>, P., Britto, R., &amp; </a:t>
            </a:r>
            <a:r>
              <a:rPr lang="en-US" sz="2100" dirty="0" err="1">
                <a:effectLst/>
                <a:latin typeface="Times New Roman" panose="02020603050405020304" pitchFamily="18" charset="0"/>
                <a:ea typeface="Times New Roman" panose="02020603050405020304" pitchFamily="18" charset="0"/>
              </a:rPr>
              <a:t>Sawardekar</a:t>
            </a:r>
            <a:r>
              <a:rPr lang="en-US" sz="2100" dirty="0">
                <a:effectLst/>
                <a:latin typeface="Times New Roman" panose="02020603050405020304" pitchFamily="18" charset="0"/>
                <a:ea typeface="Times New Roman" panose="02020603050405020304" pitchFamily="18" charset="0"/>
              </a:rPr>
              <a:t>, R. (2019, May). Analysis of Social Networks using Naive Bayes. In 2019 International Conference on Intelligent Computing and Control Systems (ICCS) (pp. 88-91). IEEE.</a:t>
            </a:r>
          </a:p>
          <a:p>
            <a:pPr marL="0" marR="0" indent="0" algn="just">
              <a:lnSpc>
                <a:spcPct val="150000"/>
              </a:lnSpc>
              <a:spcBef>
                <a:spcPts val="0"/>
              </a:spcBef>
              <a:spcAft>
                <a:spcPts val="0"/>
              </a:spcAft>
              <a:buNone/>
              <a:tabLst>
                <a:tab pos="1905000" algn="l"/>
              </a:tabLst>
            </a:pPr>
            <a:r>
              <a:rPr lang="en-US" sz="2100" dirty="0">
                <a:effectLst/>
                <a:latin typeface="Times New Roman" panose="02020603050405020304" pitchFamily="18" charset="0"/>
                <a:ea typeface="Times New Roman" panose="02020603050405020304" pitchFamily="18" charset="0"/>
              </a:rPr>
              <a:t> </a:t>
            </a:r>
          </a:p>
          <a:p>
            <a:pPr marL="0" marR="0" indent="0" algn="just">
              <a:lnSpc>
                <a:spcPct val="150000"/>
              </a:lnSpc>
              <a:spcBef>
                <a:spcPts val="0"/>
              </a:spcBef>
              <a:spcAft>
                <a:spcPts val="0"/>
              </a:spcAft>
              <a:buNone/>
              <a:tabLst>
                <a:tab pos="1905000" algn="l"/>
              </a:tabLst>
            </a:pPr>
            <a:r>
              <a:rPr lang="en-US" sz="2100" dirty="0">
                <a:effectLst/>
                <a:latin typeface="Times New Roman" panose="02020603050405020304" pitchFamily="18" charset="0"/>
                <a:ea typeface="Times New Roman" panose="02020603050405020304" pitchFamily="18" charset="0"/>
              </a:rPr>
              <a:t>[4] Shafiq, M., Yu, X., &amp; Laghari, A. A. (2016, September). WeChat text messages service flow traffic classification using machine learning technique. In 2016 6th International Conference on IT Convergence and Security (ICITCS) (pp. 1-5). IEEE.</a:t>
            </a:r>
          </a:p>
          <a:p>
            <a:pPr marL="0" marR="0" indent="0" algn="just">
              <a:lnSpc>
                <a:spcPct val="150000"/>
              </a:lnSpc>
              <a:spcBef>
                <a:spcPts val="0"/>
              </a:spcBef>
              <a:spcAft>
                <a:spcPts val="0"/>
              </a:spcAft>
              <a:buNone/>
              <a:tabLst>
                <a:tab pos="1905000" algn="l"/>
              </a:tabLst>
            </a:pPr>
            <a:r>
              <a:rPr lang="en-US" sz="2100" dirty="0">
                <a:effectLst/>
                <a:latin typeface="Times New Roman" panose="02020603050405020304" pitchFamily="18" charset="0"/>
                <a:ea typeface="Times New Roman" panose="02020603050405020304" pitchFamily="18" charset="0"/>
              </a:rPr>
              <a:t> </a:t>
            </a:r>
          </a:p>
          <a:p>
            <a:pPr marL="0" marR="0" indent="0" algn="just">
              <a:lnSpc>
                <a:spcPct val="150000"/>
              </a:lnSpc>
              <a:spcBef>
                <a:spcPts val="0"/>
              </a:spcBef>
              <a:spcAft>
                <a:spcPts val="0"/>
              </a:spcAft>
              <a:buNone/>
              <a:tabLst>
                <a:tab pos="1905000" algn="l"/>
              </a:tabLst>
            </a:pPr>
            <a:r>
              <a:rPr lang="en-US" sz="2100" dirty="0">
                <a:effectLst/>
                <a:latin typeface="Times New Roman" panose="02020603050405020304" pitchFamily="18" charset="0"/>
                <a:ea typeface="Times New Roman" panose="02020603050405020304" pitchFamily="18" charset="0"/>
              </a:rPr>
              <a:t>[5] Liu, B., </a:t>
            </a:r>
            <a:r>
              <a:rPr lang="en-US" sz="2100" dirty="0" err="1">
                <a:effectLst/>
                <a:latin typeface="Times New Roman" panose="02020603050405020304" pitchFamily="18" charset="0"/>
                <a:ea typeface="Times New Roman" panose="02020603050405020304" pitchFamily="18" charset="0"/>
              </a:rPr>
              <a:t>Blasch</a:t>
            </a:r>
            <a:r>
              <a:rPr lang="en-US" sz="2100" dirty="0">
                <a:effectLst/>
                <a:latin typeface="Times New Roman" panose="02020603050405020304" pitchFamily="18" charset="0"/>
                <a:ea typeface="Times New Roman" panose="02020603050405020304" pitchFamily="18" charset="0"/>
              </a:rPr>
              <a:t>, E., Chen, Y., Shen, D., &amp; Chen, G. (2013, October). Scalable sentiment classification for big data analysis using naive bayes classifier. In 2013 IEEE international conference on big data (pp. 99-104). IEEE.</a:t>
            </a:r>
          </a:p>
          <a:p>
            <a:endParaRPr lang="en-US" dirty="0"/>
          </a:p>
        </p:txBody>
      </p:sp>
    </p:spTree>
    <p:extLst>
      <p:ext uri="{BB962C8B-B14F-4D97-AF65-F5344CB8AC3E}">
        <p14:creationId xmlns:p14="http://schemas.microsoft.com/office/powerpoint/2010/main" val="821805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3D7AECB-8CE3-49A5-D40F-0278575F8322}"/>
              </a:ext>
            </a:extLst>
          </p:cNvPr>
          <p:cNvSpPr/>
          <p:nvPr/>
        </p:nvSpPr>
        <p:spPr>
          <a:xfrm>
            <a:off x="783020" y="4976339"/>
            <a:ext cx="10625959" cy="1323439"/>
          </a:xfrm>
          <a:prstGeom prst="rect">
            <a:avLst/>
          </a:prstGeom>
          <a:noFill/>
        </p:spPr>
        <p:txBody>
          <a:bodyPr wrap="square" lIns="91440" tIns="45720" rIns="91440" bIns="45720">
            <a:spAutoFit/>
          </a:bodyPr>
          <a:lstStyle/>
          <a:p>
            <a:pPr algn="r"/>
            <a:r>
              <a:rPr lang="en-US" sz="8000" b="1" cap="none" spc="0" dirty="0">
                <a:ln w="12700">
                  <a:solidFill>
                    <a:schemeClr val="accent5"/>
                  </a:solidFill>
                  <a:prstDash val="solid"/>
                </a:ln>
                <a:pattFill prst="ltDnDiag">
                  <a:fgClr>
                    <a:schemeClr val="accent5">
                      <a:lumMod val="60000"/>
                      <a:lumOff val="40000"/>
                    </a:schemeClr>
                  </a:fgClr>
                  <a:bgClr>
                    <a:schemeClr val="bg1"/>
                  </a:bgClr>
                </a:pattFill>
                <a:effectLst/>
                <a:latin typeface="Times New Roman" panose="02020603050405020304" pitchFamily="18" charset="0"/>
                <a:cs typeface="Times New Roman" panose="02020603050405020304" pitchFamily="18" charset="0"/>
              </a:rPr>
              <a:t>Thank You</a:t>
            </a:r>
            <a:endParaRPr lang="en-US" sz="80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3</a:t>
            </a:fld>
            <a:endParaRPr lang="en-US" dirty="0"/>
          </a:p>
        </p:txBody>
      </p:sp>
      <p:graphicFrame>
        <p:nvGraphicFramePr>
          <p:cNvPr id="9" name="Diagram 8">
            <a:extLst>
              <a:ext uri="{FF2B5EF4-FFF2-40B4-BE49-F238E27FC236}">
                <a16:creationId xmlns:a16="http://schemas.microsoft.com/office/drawing/2014/main" id="{62266F7C-3582-D37F-D7A6-DBDDFF348594}"/>
              </a:ext>
            </a:extLst>
          </p:cNvPr>
          <p:cNvGraphicFramePr/>
          <p:nvPr>
            <p:extLst>
              <p:ext uri="{D42A27DB-BD31-4B8C-83A1-F6EECF244321}">
                <p14:modId xmlns:p14="http://schemas.microsoft.com/office/powerpoint/2010/main" val="1026951195"/>
              </p:ext>
            </p:extLst>
          </p:nvPr>
        </p:nvGraphicFramePr>
        <p:xfrm>
          <a:off x="1110954" y="1692067"/>
          <a:ext cx="10263500" cy="43629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Box 10">
            <a:extLst>
              <a:ext uri="{FF2B5EF4-FFF2-40B4-BE49-F238E27FC236}">
                <a16:creationId xmlns:a16="http://schemas.microsoft.com/office/drawing/2014/main" id="{701D51E2-85C5-8EEE-6AC5-615C01C672F7}"/>
              </a:ext>
            </a:extLst>
          </p:cNvPr>
          <p:cNvSpPr txBox="1"/>
          <p:nvPr/>
        </p:nvSpPr>
        <p:spPr>
          <a:xfrm>
            <a:off x="4370350" y="341345"/>
            <a:ext cx="4016437" cy="923330"/>
          </a:xfrm>
          <a:prstGeom prst="rect">
            <a:avLst/>
          </a:prstGeom>
          <a:noFill/>
        </p:spPr>
        <p:txBody>
          <a:bodyPr wrap="square" rtlCol="0">
            <a:spAutoFit/>
          </a:bodyPr>
          <a:lstStyle/>
          <a:p>
            <a:r>
              <a:rPr lang="en-US" sz="5400" b="1" dirty="0">
                <a:solidFill>
                  <a:srgbClr val="92D050"/>
                </a:solidFill>
                <a:latin typeface="Times New Roman" panose="02020603050405020304" pitchFamily="18" charset="0"/>
                <a:cs typeface="Times New Roman" panose="02020603050405020304" pitchFamily="18" charset="0"/>
              </a:rPr>
              <a:t>CONTENTS</a:t>
            </a:r>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49489C-992E-1DC9-E6D9-76236531D037}"/>
              </a:ext>
            </a:extLst>
          </p:cNvPr>
          <p:cNvSpPr txBox="1"/>
          <p:nvPr/>
        </p:nvSpPr>
        <p:spPr>
          <a:xfrm>
            <a:off x="5230906" y="635531"/>
            <a:ext cx="6804076" cy="1837491"/>
          </a:xfrm>
          <a:prstGeom prst="rect">
            <a:avLst/>
          </a:prstGeom>
          <a:noFill/>
        </p:spPr>
        <p:txBody>
          <a:bodyPr wrap="square" rtlCol="0">
            <a:spAutoFit/>
          </a:bodyPr>
          <a:lstStyle/>
          <a:p>
            <a:pPr marR="0" lvl="0">
              <a:lnSpc>
                <a:spcPct val="150000"/>
              </a:lnSpc>
              <a:tabLst>
                <a:tab pos="457200" algn="l"/>
              </a:tabLst>
            </a:pPr>
            <a:endPar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IN"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Windows: Windows 7/8/10 </a:t>
            </a:r>
            <a:endPar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IN"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Processor (CPU): Intel Core i3/i5 (5th generation or newer) </a:t>
            </a:r>
            <a:endPar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en-IN"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Memory: Minimum 8GB RAM’</a:t>
            </a:r>
          </a:p>
        </p:txBody>
      </p:sp>
      <p:sp>
        <p:nvSpPr>
          <p:cNvPr id="2" name="TextBox 1">
            <a:extLst>
              <a:ext uri="{FF2B5EF4-FFF2-40B4-BE49-F238E27FC236}">
                <a16:creationId xmlns:a16="http://schemas.microsoft.com/office/drawing/2014/main" id="{DFF5EDE0-2135-D3CB-188A-218928CB37E8}"/>
              </a:ext>
            </a:extLst>
          </p:cNvPr>
          <p:cNvSpPr txBox="1"/>
          <p:nvPr/>
        </p:nvSpPr>
        <p:spPr>
          <a:xfrm>
            <a:off x="578348" y="49299"/>
            <a:ext cx="12893878" cy="830997"/>
          </a:xfrm>
          <a:prstGeom prst="rect">
            <a:avLst/>
          </a:prstGeom>
          <a:noFill/>
        </p:spPr>
        <p:txBody>
          <a:bodyPr wrap="square" rtlCol="0">
            <a:spAutoFit/>
          </a:bodyPr>
          <a:lstStyle/>
          <a:p>
            <a:r>
              <a:rPr lang="en-US" sz="4800" b="1" dirty="0">
                <a:solidFill>
                  <a:schemeClr val="bg1"/>
                </a:solidFill>
                <a:latin typeface="Times New Roman" panose="02020603050405020304" pitchFamily="18" charset="0"/>
                <a:cs typeface="Times New Roman" panose="02020603050405020304" pitchFamily="18" charset="0"/>
              </a:rPr>
              <a:t>HARDWARE REQUIREMENTS</a:t>
            </a:r>
          </a:p>
        </p:txBody>
      </p:sp>
      <p:sp>
        <p:nvSpPr>
          <p:cNvPr id="4" name="TextBox 3">
            <a:extLst>
              <a:ext uri="{FF2B5EF4-FFF2-40B4-BE49-F238E27FC236}">
                <a16:creationId xmlns:a16="http://schemas.microsoft.com/office/drawing/2014/main" id="{293F3730-511B-D8E8-B929-38BEB1F0218F}"/>
              </a:ext>
            </a:extLst>
          </p:cNvPr>
          <p:cNvSpPr txBox="1"/>
          <p:nvPr/>
        </p:nvSpPr>
        <p:spPr>
          <a:xfrm>
            <a:off x="676959" y="3062851"/>
            <a:ext cx="9515911" cy="830997"/>
          </a:xfrm>
          <a:prstGeom prst="rect">
            <a:avLst/>
          </a:prstGeom>
          <a:noFill/>
        </p:spPr>
        <p:txBody>
          <a:bodyPr wrap="square" rtlCol="0">
            <a:spAutoFit/>
          </a:bodyPr>
          <a:lstStyle/>
          <a:p>
            <a:r>
              <a:rPr lang="en-US" sz="4800" b="1" dirty="0">
                <a:solidFill>
                  <a:schemeClr val="bg1">
                    <a:lumMod val="95000"/>
                  </a:schemeClr>
                </a:solidFill>
                <a:latin typeface="Times New Roman" panose="02020603050405020304" pitchFamily="18" charset="0"/>
                <a:cs typeface="Times New Roman" panose="02020603050405020304" pitchFamily="18" charset="0"/>
              </a:rPr>
              <a:t>SOFTWARE REQUIREMENTS</a:t>
            </a:r>
          </a:p>
        </p:txBody>
      </p:sp>
      <p:sp>
        <p:nvSpPr>
          <p:cNvPr id="5" name="TextBox 4">
            <a:extLst>
              <a:ext uri="{FF2B5EF4-FFF2-40B4-BE49-F238E27FC236}">
                <a16:creationId xmlns:a16="http://schemas.microsoft.com/office/drawing/2014/main" id="{ED7EBEEB-0DF3-693D-146B-30822307B6A4}"/>
              </a:ext>
            </a:extLst>
          </p:cNvPr>
          <p:cNvSpPr txBox="1"/>
          <p:nvPr/>
        </p:nvSpPr>
        <p:spPr>
          <a:xfrm>
            <a:off x="5091953" y="4065750"/>
            <a:ext cx="2967317" cy="1938992"/>
          </a:xfrm>
          <a:prstGeom prst="rect">
            <a:avLst/>
          </a:prstGeom>
          <a:noFill/>
        </p:spPr>
        <p:txBody>
          <a:bodyPr wrap="square" rtlCol="0">
            <a:spAutoFit/>
          </a:bodyPr>
          <a:lstStyle/>
          <a:p>
            <a:pPr marL="285750" indent="-285750">
              <a:buFont typeface="Arial" panose="020B0604020202020204" pitchFamily="34" charset="0"/>
              <a:buChar char="•"/>
            </a:pPr>
            <a:r>
              <a:rPr lang="en-US" sz="2000" dirty="0" err="1">
                <a:solidFill>
                  <a:schemeClr val="bg1">
                    <a:lumMod val="95000"/>
                  </a:schemeClr>
                </a:solidFill>
              </a:rPr>
              <a:t>streamlit</a:t>
            </a:r>
            <a:endParaRPr lang="en-US" sz="2000" dirty="0">
              <a:solidFill>
                <a:schemeClr val="bg1">
                  <a:lumMod val="95000"/>
                </a:schemeClr>
              </a:solidFill>
            </a:endParaRPr>
          </a:p>
          <a:p>
            <a:pPr marL="285750" indent="-285750">
              <a:buFont typeface="Arial" panose="020B0604020202020204" pitchFamily="34" charset="0"/>
              <a:buChar char="•"/>
            </a:pPr>
            <a:r>
              <a:rPr lang="en-US" sz="2000" dirty="0">
                <a:solidFill>
                  <a:schemeClr val="bg1">
                    <a:lumMod val="95000"/>
                  </a:schemeClr>
                </a:solidFill>
              </a:rPr>
              <a:t>matplotlib</a:t>
            </a:r>
          </a:p>
          <a:p>
            <a:pPr marL="285750" indent="-285750">
              <a:buFont typeface="Arial" panose="020B0604020202020204" pitchFamily="34" charset="0"/>
              <a:buChar char="•"/>
            </a:pPr>
            <a:r>
              <a:rPr lang="en-US" sz="2000" dirty="0">
                <a:solidFill>
                  <a:schemeClr val="bg1">
                    <a:lumMod val="95000"/>
                  </a:schemeClr>
                </a:solidFill>
              </a:rPr>
              <a:t>seaborn</a:t>
            </a:r>
          </a:p>
          <a:p>
            <a:pPr marL="285750" indent="-285750">
              <a:buFont typeface="Arial" panose="020B0604020202020204" pitchFamily="34" charset="0"/>
              <a:buChar char="•"/>
            </a:pPr>
            <a:r>
              <a:rPr lang="en-US" sz="2000" dirty="0">
                <a:solidFill>
                  <a:schemeClr val="bg1">
                    <a:lumMod val="95000"/>
                  </a:schemeClr>
                </a:solidFill>
              </a:rPr>
              <a:t>pandas</a:t>
            </a:r>
          </a:p>
          <a:p>
            <a:pPr marL="285750" indent="-285750">
              <a:buFont typeface="Arial" panose="020B0604020202020204" pitchFamily="34" charset="0"/>
              <a:buChar char="•"/>
            </a:pPr>
            <a:r>
              <a:rPr lang="en-US" sz="2000" dirty="0" err="1">
                <a:solidFill>
                  <a:schemeClr val="bg1">
                    <a:lumMod val="95000"/>
                  </a:schemeClr>
                </a:solidFill>
              </a:rPr>
              <a:t>numpy</a:t>
            </a:r>
            <a:endParaRPr lang="en-US" sz="2000" dirty="0">
              <a:solidFill>
                <a:schemeClr val="bg1">
                  <a:lumMod val="95000"/>
                </a:schemeClr>
              </a:solidFill>
            </a:endParaRPr>
          </a:p>
          <a:p>
            <a:pPr marL="285750" indent="-285750">
              <a:buFont typeface="Arial" panose="020B0604020202020204" pitchFamily="34" charset="0"/>
              <a:buChar char="•"/>
            </a:pPr>
            <a:r>
              <a:rPr lang="en-US" sz="2000" dirty="0" err="1">
                <a:solidFill>
                  <a:schemeClr val="bg1">
                    <a:lumMod val="95000"/>
                  </a:schemeClr>
                </a:solidFill>
              </a:rPr>
              <a:t>joblib</a:t>
            </a:r>
            <a:endParaRPr lang="en-US" sz="2000" dirty="0">
              <a:solidFill>
                <a:schemeClr val="bg1">
                  <a:lumMod val="95000"/>
                </a:schemeClr>
              </a:solidFill>
            </a:endParaRPr>
          </a:p>
        </p:txBody>
      </p:sp>
      <p:sp>
        <p:nvSpPr>
          <p:cNvPr id="6" name="TextBox 5">
            <a:extLst>
              <a:ext uri="{FF2B5EF4-FFF2-40B4-BE49-F238E27FC236}">
                <a16:creationId xmlns:a16="http://schemas.microsoft.com/office/drawing/2014/main" id="{3B7743DC-3120-03ED-F578-7EDB5F76BB84}"/>
              </a:ext>
            </a:extLst>
          </p:cNvPr>
          <p:cNvSpPr txBox="1"/>
          <p:nvPr/>
        </p:nvSpPr>
        <p:spPr>
          <a:xfrm>
            <a:off x="7808259" y="4065750"/>
            <a:ext cx="2805952" cy="2554545"/>
          </a:xfrm>
          <a:prstGeom prst="rect">
            <a:avLst/>
          </a:prstGeom>
          <a:noFill/>
        </p:spPr>
        <p:txBody>
          <a:bodyPr wrap="square" rtlCol="0">
            <a:spAutoFit/>
          </a:bodyPr>
          <a:lstStyle/>
          <a:p>
            <a:pPr marL="285750" indent="-285750">
              <a:buFont typeface="Arial" panose="020B0604020202020204" pitchFamily="34" charset="0"/>
              <a:buChar char="•"/>
            </a:pPr>
            <a:r>
              <a:rPr lang="en-US" sz="2000" dirty="0" err="1">
                <a:solidFill>
                  <a:schemeClr val="bg1">
                    <a:lumMod val="95000"/>
                  </a:schemeClr>
                </a:solidFill>
              </a:rPr>
              <a:t>urlextract</a:t>
            </a:r>
            <a:endParaRPr lang="en-US" sz="2000" dirty="0">
              <a:solidFill>
                <a:schemeClr val="bg1">
                  <a:lumMod val="95000"/>
                </a:schemeClr>
              </a:solidFill>
            </a:endParaRPr>
          </a:p>
          <a:p>
            <a:pPr marL="285750" indent="-285750">
              <a:buFont typeface="Arial" panose="020B0604020202020204" pitchFamily="34" charset="0"/>
              <a:buChar char="•"/>
            </a:pPr>
            <a:r>
              <a:rPr lang="en-US" sz="2000" dirty="0" err="1">
                <a:solidFill>
                  <a:schemeClr val="bg1">
                    <a:lumMod val="95000"/>
                  </a:schemeClr>
                </a:solidFill>
              </a:rPr>
              <a:t>wordcloud</a:t>
            </a:r>
            <a:endParaRPr lang="en-US" sz="2000" dirty="0">
              <a:solidFill>
                <a:schemeClr val="bg1">
                  <a:lumMod val="95000"/>
                </a:schemeClr>
              </a:solidFill>
            </a:endParaRPr>
          </a:p>
          <a:p>
            <a:pPr marL="285750" indent="-285750">
              <a:buFont typeface="Arial" panose="020B0604020202020204" pitchFamily="34" charset="0"/>
              <a:buChar char="•"/>
            </a:pPr>
            <a:r>
              <a:rPr lang="en-US" sz="2000" dirty="0">
                <a:solidFill>
                  <a:schemeClr val="bg1">
                    <a:lumMod val="95000"/>
                  </a:schemeClr>
                </a:solidFill>
              </a:rPr>
              <a:t>collections</a:t>
            </a:r>
          </a:p>
          <a:p>
            <a:pPr marL="285750" indent="-285750">
              <a:buFont typeface="Arial" panose="020B0604020202020204" pitchFamily="34" charset="0"/>
              <a:buChar char="•"/>
            </a:pPr>
            <a:r>
              <a:rPr lang="en-US" sz="2000" dirty="0">
                <a:solidFill>
                  <a:schemeClr val="bg1">
                    <a:lumMod val="95000"/>
                  </a:schemeClr>
                </a:solidFill>
              </a:rPr>
              <a:t>emoji</a:t>
            </a:r>
          </a:p>
          <a:p>
            <a:pPr marL="285750" indent="-285750">
              <a:buFont typeface="Arial" panose="020B0604020202020204" pitchFamily="34" charset="0"/>
              <a:buChar char="•"/>
            </a:pPr>
            <a:r>
              <a:rPr lang="en-US" sz="2000" dirty="0" err="1">
                <a:solidFill>
                  <a:schemeClr val="bg1">
                    <a:lumMod val="95000"/>
                  </a:schemeClr>
                </a:solidFill>
              </a:rPr>
              <a:t>Neattext</a:t>
            </a:r>
            <a:endParaRPr lang="en-US" sz="2000" dirty="0">
              <a:solidFill>
                <a:schemeClr val="bg1">
                  <a:lumMod val="95000"/>
                </a:schemeClr>
              </a:solidFill>
            </a:endParaRPr>
          </a:p>
          <a:p>
            <a:pPr marL="285750" indent="-285750">
              <a:buFont typeface="Arial" panose="020B0604020202020204" pitchFamily="34" charset="0"/>
              <a:buChar char="•"/>
            </a:pPr>
            <a:r>
              <a:rPr lang="en-US" sz="2000" dirty="0">
                <a:solidFill>
                  <a:schemeClr val="bg1">
                    <a:lumMod val="95000"/>
                  </a:schemeClr>
                </a:solidFill>
              </a:rPr>
              <a:t>regular expression</a:t>
            </a:r>
          </a:p>
          <a:p>
            <a:pPr marL="285750" indent="-285750">
              <a:buFont typeface="Arial" panose="020B0604020202020204" pitchFamily="34" charset="0"/>
              <a:buChar char="•"/>
            </a:pPr>
            <a:r>
              <a:rPr lang="en-US" sz="2000" dirty="0" err="1">
                <a:solidFill>
                  <a:schemeClr val="bg1">
                    <a:lumMod val="95000"/>
                  </a:schemeClr>
                </a:solidFill>
              </a:rPr>
              <a:t>Sklearn</a:t>
            </a:r>
            <a:endParaRPr lang="en-US" sz="2000" dirty="0">
              <a:solidFill>
                <a:schemeClr val="bg1">
                  <a:lumMod val="95000"/>
                </a:schemeClr>
              </a:solidFill>
            </a:endParaRPr>
          </a:p>
          <a:p>
            <a:pPr marL="285750" indent="-285750">
              <a:buFont typeface="Arial" panose="020B0604020202020204" pitchFamily="34" charset="0"/>
              <a:buChar char="•"/>
            </a:pPr>
            <a:endParaRPr lang="en-US" sz="2000" dirty="0">
              <a:solidFill>
                <a:schemeClr val="bg1">
                  <a:lumMod val="95000"/>
                </a:schemeClr>
              </a:solidFill>
            </a:endParaRPr>
          </a:p>
        </p:txBody>
      </p:sp>
      <p:sp>
        <p:nvSpPr>
          <p:cNvPr id="7" name="TextBox 6">
            <a:extLst>
              <a:ext uri="{FF2B5EF4-FFF2-40B4-BE49-F238E27FC236}">
                <a16:creationId xmlns:a16="http://schemas.microsoft.com/office/drawing/2014/main" id="{8B375CCB-A957-3B61-A32A-7300F5661F67}"/>
              </a:ext>
            </a:extLst>
          </p:cNvPr>
          <p:cNvSpPr txBox="1"/>
          <p:nvPr/>
        </p:nvSpPr>
        <p:spPr>
          <a:xfrm>
            <a:off x="2026026" y="4613658"/>
            <a:ext cx="2949387" cy="923330"/>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chemeClr val="bg1">
                    <a:lumMod val="95000"/>
                  </a:schemeClr>
                </a:solidFill>
              </a:rPr>
              <a:t>Visual studio code</a:t>
            </a:r>
          </a:p>
          <a:p>
            <a:pPr marL="285750" indent="-285750">
              <a:buFont typeface="Arial" panose="020B0604020202020204" pitchFamily="34" charset="0"/>
              <a:buChar char="•"/>
            </a:pPr>
            <a:r>
              <a:rPr lang="en-US" dirty="0">
                <a:solidFill>
                  <a:schemeClr val="bg1">
                    <a:lumMod val="95000"/>
                  </a:schemeClr>
                </a:solidFill>
              </a:rPr>
              <a:t>Python 3.7.2</a:t>
            </a:r>
            <a:endParaRPr lang="en-US" sz="1800" dirty="0">
              <a:solidFill>
                <a:schemeClr val="bg1">
                  <a:lumMod val="95000"/>
                </a:schemeClr>
              </a:solidFill>
            </a:endParaRPr>
          </a:p>
          <a:p>
            <a:endParaRPr lang="en-US"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93D88BE-A246-4965-35B4-8FDC7C49A124}"/>
              </a:ext>
            </a:extLst>
          </p:cNvPr>
          <p:cNvSpPr>
            <a:spLocks noGrp="1"/>
          </p:cNvSpPr>
          <p:nvPr>
            <p:ph type="sldNum" sz="quarter" idx="12"/>
          </p:nvPr>
        </p:nvSpPr>
        <p:spPr/>
        <p:txBody>
          <a:bodyPr/>
          <a:lstStyle/>
          <a:p>
            <a:fld id="{C263D6C4-4840-40CC-AC84-17E24B3B7BDE}" type="slidenum">
              <a:rPr lang="en-US" noProof="0" smtClean="0"/>
              <a:pPr/>
              <a:t>5</a:t>
            </a:fld>
            <a:endParaRPr lang="en-US" noProof="0" dirty="0"/>
          </a:p>
        </p:txBody>
      </p:sp>
      <p:sp>
        <p:nvSpPr>
          <p:cNvPr id="3" name="TextBox 2">
            <a:extLst>
              <a:ext uri="{FF2B5EF4-FFF2-40B4-BE49-F238E27FC236}">
                <a16:creationId xmlns:a16="http://schemas.microsoft.com/office/drawing/2014/main" id="{1C55257D-4FAD-2369-5E86-355E0354DB53}"/>
              </a:ext>
            </a:extLst>
          </p:cNvPr>
          <p:cNvSpPr txBox="1"/>
          <p:nvPr/>
        </p:nvSpPr>
        <p:spPr>
          <a:xfrm>
            <a:off x="4168588" y="125506"/>
            <a:ext cx="3684494" cy="830997"/>
          </a:xfrm>
          <a:prstGeom prst="rect">
            <a:avLst/>
          </a:prstGeom>
          <a:noFill/>
        </p:spPr>
        <p:txBody>
          <a:bodyPr wrap="square" rtlCol="0">
            <a:spAutoFit/>
          </a:bodyPr>
          <a:lstStyle/>
          <a:p>
            <a:r>
              <a:rPr lang="en-US" sz="4800" b="1" dirty="0">
                <a:solidFill>
                  <a:schemeClr val="bg1">
                    <a:lumMod val="95000"/>
                  </a:schemeClr>
                </a:solidFill>
                <a:latin typeface="Times New Roman" panose="02020603050405020304" pitchFamily="18" charset="0"/>
                <a:cs typeface="Times New Roman" panose="02020603050405020304" pitchFamily="18" charset="0"/>
              </a:rPr>
              <a:t>ANALYSIS</a:t>
            </a:r>
          </a:p>
        </p:txBody>
      </p:sp>
      <p:sp>
        <p:nvSpPr>
          <p:cNvPr id="5" name="TextBox 4">
            <a:extLst>
              <a:ext uri="{FF2B5EF4-FFF2-40B4-BE49-F238E27FC236}">
                <a16:creationId xmlns:a16="http://schemas.microsoft.com/office/drawing/2014/main" id="{2DBA713F-F3AD-BDA7-F9EC-FEBD15C5F7A5}"/>
              </a:ext>
            </a:extLst>
          </p:cNvPr>
          <p:cNvSpPr txBox="1"/>
          <p:nvPr/>
        </p:nvSpPr>
        <p:spPr>
          <a:xfrm>
            <a:off x="672352" y="875489"/>
            <a:ext cx="10210801" cy="5693866"/>
          </a:xfrm>
          <a:prstGeom prst="rect">
            <a:avLst/>
          </a:prstGeom>
          <a:noFill/>
        </p:spPr>
        <p:txBody>
          <a:bodyPr wrap="square" rtlCol="0">
            <a:spAutoFit/>
          </a:bodyPr>
          <a:lstStyle/>
          <a:p>
            <a:r>
              <a:rPr lang="en-US" sz="4000" dirty="0">
                <a:solidFill>
                  <a:schemeClr val="bg1">
                    <a:lumMod val="95000"/>
                  </a:schemeClr>
                </a:solidFill>
                <a:latin typeface="Times New Roman" panose="02020603050405020304" pitchFamily="18" charset="0"/>
                <a:cs typeface="Times New Roman" panose="02020603050405020304" pitchFamily="18" charset="0"/>
              </a:rPr>
              <a:t>1. Novelty in the proposed System</a:t>
            </a:r>
          </a:p>
          <a:p>
            <a:r>
              <a:rPr lang="en-US" dirty="0">
                <a:solidFill>
                  <a:schemeClr val="bg1">
                    <a:lumMod val="95000"/>
                  </a:schemeClr>
                </a:solidFill>
              </a:rPr>
              <a:t>	</a:t>
            </a:r>
          </a:p>
          <a:p>
            <a:r>
              <a:rPr lang="en-US" dirty="0">
                <a:solidFill>
                  <a:schemeClr val="bg1">
                    <a:lumMod val="95000"/>
                  </a:schemeClr>
                </a:solidFill>
              </a:rPr>
              <a:t>	Our proposed system works in such a way that any WhatsApp user can use </a:t>
            </a:r>
          </a:p>
          <a:p>
            <a:r>
              <a:rPr lang="en-US" dirty="0">
                <a:solidFill>
                  <a:schemeClr val="bg1">
                    <a:lumMod val="95000"/>
                  </a:schemeClr>
                </a:solidFill>
              </a:rPr>
              <a:t>and enjoy the power of analysis and they can get their required result in short </a:t>
            </a:r>
          </a:p>
          <a:p>
            <a:r>
              <a:rPr lang="en-US" dirty="0">
                <a:solidFill>
                  <a:schemeClr val="bg1">
                    <a:lumMod val="95000"/>
                  </a:schemeClr>
                </a:solidFill>
              </a:rPr>
              <a:t>amount of time.</a:t>
            </a:r>
          </a:p>
          <a:p>
            <a:r>
              <a:rPr lang="en-US" dirty="0">
                <a:solidFill>
                  <a:schemeClr val="bg1">
                    <a:lumMod val="95000"/>
                  </a:schemeClr>
                </a:solidFill>
              </a:rPr>
              <a:t> 	No such systems are implemented till now for society that can do both </a:t>
            </a:r>
          </a:p>
          <a:p>
            <a:r>
              <a:rPr lang="en-US" dirty="0">
                <a:solidFill>
                  <a:schemeClr val="bg1">
                    <a:lumMod val="95000"/>
                  </a:schemeClr>
                </a:solidFill>
              </a:rPr>
              <a:t>statistical and sentimental analysis for end users of WhatsApp and WhatsApp </a:t>
            </a:r>
          </a:p>
          <a:p>
            <a:r>
              <a:rPr lang="en-US" dirty="0">
                <a:solidFill>
                  <a:schemeClr val="bg1">
                    <a:lumMod val="95000"/>
                  </a:schemeClr>
                </a:solidFill>
              </a:rPr>
              <a:t>has not included any such features in it as well.</a:t>
            </a:r>
          </a:p>
          <a:p>
            <a:r>
              <a:rPr lang="en-US" dirty="0">
                <a:solidFill>
                  <a:schemeClr val="bg1">
                    <a:lumMod val="95000"/>
                  </a:schemeClr>
                </a:solidFill>
              </a:rPr>
              <a:t> 	Some of the systems which are specially designed for such analytical purpose </a:t>
            </a:r>
          </a:p>
          <a:p>
            <a:r>
              <a:rPr lang="en-US" dirty="0">
                <a:solidFill>
                  <a:schemeClr val="bg1">
                    <a:lumMod val="95000"/>
                  </a:schemeClr>
                </a:solidFill>
              </a:rPr>
              <a:t>of WhatsApp are usually limited to big organization and government agencies. </a:t>
            </a:r>
          </a:p>
          <a:p>
            <a:r>
              <a:rPr lang="en-US" dirty="0">
                <a:solidFill>
                  <a:schemeClr val="bg1">
                    <a:lumMod val="95000"/>
                  </a:schemeClr>
                </a:solidFill>
              </a:rPr>
              <a:t>Our system will make this available to all WhatsApp users, explicitly for the </a:t>
            </a:r>
          </a:p>
          <a:p>
            <a:r>
              <a:rPr lang="en-US" dirty="0">
                <a:solidFill>
                  <a:schemeClr val="bg1">
                    <a:lumMod val="95000"/>
                  </a:schemeClr>
                </a:solidFill>
              </a:rPr>
              <a:t>group admins having number of WhatsApp group with lot of daily </a:t>
            </a:r>
          </a:p>
          <a:p>
            <a:r>
              <a:rPr lang="en-US" dirty="0">
                <a:solidFill>
                  <a:schemeClr val="bg1">
                    <a:lumMod val="95000"/>
                  </a:schemeClr>
                </a:solidFill>
              </a:rPr>
              <a:t>conversation. So, they no need to depend on any kind of lawful actions for </a:t>
            </a:r>
          </a:p>
          <a:p>
            <a:r>
              <a:rPr lang="en-US" dirty="0">
                <a:solidFill>
                  <a:schemeClr val="bg1">
                    <a:lumMod val="95000"/>
                  </a:schemeClr>
                </a:solidFill>
              </a:rPr>
              <a:t>small problems.</a:t>
            </a:r>
          </a:p>
          <a:p>
            <a:r>
              <a:rPr lang="en-US" dirty="0">
                <a:solidFill>
                  <a:schemeClr val="bg1">
                    <a:lumMod val="95000"/>
                  </a:schemeClr>
                </a:solidFill>
              </a:rPr>
              <a:t> 	In case of countries like India there are people with different languages and </a:t>
            </a:r>
          </a:p>
          <a:p>
            <a:r>
              <a:rPr lang="en-US" dirty="0">
                <a:solidFill>
                  <a:schemeClr val="bg1">
                    <a:lumMod val="95000"/>
                  </a:schemeClr>
                </a:solidFill>
              </a:rPr>
              <a:t>cultures. For a group with different linguistic people, sometimes we face some </a:t>
            </a:r>
          </a:p>
          <a:p>
            <a:r>
              <a:rPr lang="en-US" dirty="0">
                <a:solidFill>
                  <a:schemeClr val="bg1">
                    <a:lumMod val="95000"/>
                  </a:schemeClr>
                </a:solidFill>
              </a:rPr>
              <a:t>messages with different languages. Our project can solve this by identifying </a:t>
            </a:r>
          </a:p>
          <a:p>
            <a:r>
              <a:rPr lang="en-US" dirty="0">
                <a:solidFill>
                  <a:schemeClr val="bg1">
                    <a:lumMod val="95000"/>
                  </a:schemeClr>
                </a:solidFill>
              </a:rPr>
              <a:t>people and labeling their languages using language detection model and make </a:t>
            </a:r>
          </a:p>
          <a:p>
            <a:r>
              <a:rPr lang="en-US" dirty="0">
                <a:solidFill>
                  <a:schemeClr val="bg1">
                    <a:lumMod val="95000"/>
                  </a:schemeClr>
                </a:solidFill>
              </a:rPr>
              <a:t>it east for group admins to do their work.</a:t>
            </a:r>
          </a:p>
        </p:txBody>
      </p:sp>
    </p:spTree>
    <p:extLst>
      <p:ext uri="{BB962C8B-B14F-4D97-AF65-F5344CB8AC3E}">
        <p14:creationId xmlns:p14="http://schemas.microsoft.com/office/powerpoint/2010/main" val="4028637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B3FC0B2-C55E-E127-7A12-A2E4A7E0D33C}"/>
              </a:ext>
            </a:extLst>
          </p:cNvPr>
          <p:cNvSpPr>
            <a:spLocks noGrp="1"/>
          </p:cNvSpPr>
          <p:nvPr>
            <p:ph type="sldNum" sz="quarter" idx="12"/>
          </p:nvPr>
        </p:nvSpPr>
        <p:spPr/>
        <p:txBody>
          <a:bodyPr/>
          <a:lstStyle/>
          <a:p>
            <a:fld id="{C263D6C4-4840-40CC-AC84-17E24B3B7BDE}" type="slidenum">
              <a:rPr lang="en-US" noProof="0" smtClean="0"/>
              <a:pPr/>
              <a:t>6</a:t>
            </a:fld>
            <a:endParaRPr lang="en-US" noProof="0" dirty="0"/>
          </a:p>
        </p:txBody>
      </p:sp>
      <p:sp>
        <p:nvSpPr>
          <p:cNvPr id="3" name="TextBox 2">
            <a:extLst>
              <a:ext uri="{FF2B5EF4-FFF2-40B4-BE49-F238E27FC236}">
                <a16:creationId xmlns:a16="http://schemas.microsoft.com/office/drawing/2014/main" id="{D07610C9-8161-6A3D-8599-A173CBBA5ADA}"/>
              </a:ext>
            </a:extLst>
          </p:cNvPr>
          <p:cNvSpPr txBox="1"/>
          <p:nvPr/>
        </p:nvSpPr>
        <p:spPr>
          <a:xfrm>
            <a:off x="1084729" y="161363"/>
            <a:ext cx="8301318" cy="984885"/>
          </a:xfrm>
          <a:prstGeom prst="rect">
            <a:avLst/>
          </a:prstGeom>
          <a:noFill/>
        </p:spPr>
        <p:txBody>
          <a:bodyPr wrap="square" rtlCol="0">
            <a:spAutoFit/>
          </a:bodyPr>
          <a:lstStyle/>
          <a:p>
            <a:r>
              <a:rPr lang="en-US" sz="4000" dirty="0">
                <a:solidFill>
                  <a:schemeClr val="bg1">
                    <a:lumMod val="95000"/>
                  </a:schemeClr>
                </a:solidFill>
                <a:latin typeface="Times New Roman" panose="02020603050405020304" pitchFamily="18" charset="0"/>
                <a:cs typeface="Times New Roman" panose="02020603050405020304" pitchFamily="18" charset="0"/>
              </a:rPr>
              <a:t>2. Block Diagram of proposed system</a:t>
            </a:r>
          </a:p>
          <a:p>
            <a:endParaRPr lang="en-US" dirty="0">
              <a:solidFill>
                <a:schemeClr val="bg1">
                  <a:lumMod val="95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3174" y="1218489"/>
            <a:ext cx="6183726" cy="5096586"/>
          </a:xfrm>
          <a:prstGeom prst="rect">
            <a:avLst/>
          </a:prstGeom>
        </p:spPr>
      </p:pic>
    </p:spTree>
    <p:extLst>
      <p:ext uri="{BB962C8B-B14F-4D97-AF65-F5344CB8AC3E}">
        <p14:creationId xmlns:p14="http://schemas.microsoft.com/office/powerpoint/2010/main" val="2495428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B65D040-6C02-0210-3BEF-90DDCE58E604}"/>
              </a:ext>
            </a:extLst>
          </p:cNvPr>
          <p:cNvSpPr>
            <a:spLocks noGrp="1"/>
          </p:cNvSpPr>
          <p:nvPr>
            <p:ph type="sldNum" sz="quarter" idx="12"/>
          </p:nvPr>
        </p:nvSpPr>
        <p:spPr/>
        <p:txBody>
          <a:bodyPr/>
          <a:lstStyle/>
          <a:p>
            <a:fld id="{C263D6C4-4840-40CC-AC84-17E24B3B7BDE}" type="slidenum">
              <a:rPr lang="en-US" noProof="0" smtClean="0"/>
              <a:pPr/>
              <a:t>7</a:t>
            </a:fld>
            <a:endParaRPr lang="en-US" noProof="0" dirty="0"/>
          </a:p>
        </p:txBody>
      </p:sp>
      <p:sp>
        <p:nvSpPr>
          <p:cNvPr id="8" name="TextBox 7">
            <a:extLst>
              <a:ext uri="{FF2B5EF4-FFF2-40B4-BE49-F238E27FC236}">
                <a16:creationId xmlns:a16="http://schemas.microsoft.com/office/drawing/2014/main" id="{D9164D43-836E-29ED-B1CB-C044C99F5B04}"/>
              </a:ext>
            </a:extLst>
          </p:cNvPr>
          <p:cNvSpPr txBox="1"/>
          <p:nvPr/>
        </p:nvSpPr>
        <p:spPr>
          <a:xfrm>
            <a:off x="692832" y="627470"/>
            <a:ext cx="10495121" cy="707886"/>
          </a:xfrm>
          <a:prstGeom prst="rect">
            <a:avLst/>
          </a:prstGeom>
          <a:noFill/>
        </p:spPr>
        <p:txBody>
          <a:bodyPr wrap="square" rtlCol="0">
            <a:spAutoFit/>
          </a:bodyPr>
          <a:lstStyle/>
          <a:p>
            <a:pPr lvl="0"/>
            <a:r>
              <a:rPr lang="en-US" sz="4000" dirty="0">
                <a:solidFill>
                  <a:schemeClr val="bg1">
                    <a:lumMod val="95000"/>
                  </a:schemeClr>
                </a:solidFill>
                <a:latin typeface="Times New Roman" panose="02020603050405020304" pitchFamily="18" charset="0"/>
                <a:cs typeface="Times New Roman" panose="02020603050405020304" pitchFamily="18" charset="0"/>
              </a:rPr>
              <a:t>3. Feature extraction from dataset in the model</a:t>
            </a:r>
          </a:p>
        </p:txBody>
      </p:sp>
      <p:sp>
        <p:nvSpPr>
          <p:cNvPr id="9" name="TextBox 8">
            <a:extLst>
              <a:ext uri="{FF2B5EF4-FFF2-40B4-BE49-F238E27FC236}">
                <a16:creationId xmlns:a16="http://schemas.microsoft.com/office/drawing/2014/main" id="{8455C126-8D80-A3D3-6548-F598F780E604}"/>
              </a:ext>
            </a:extLst>
          </p:cNvPr>
          <p:cNvSpPr txBox="1"/>
          <p:nvPr/>
        </p:nvSpPr>
        <p:spPr>
          <a:xfrm>
            <a:off x="766030" y="1673768"/>
            <a:ext cx="9843247" cy="4247317"/>
          </a:xfrm>
          <a:prstGeom prst="rect">
            <a:avLst/>
          </a:prstGeom>
          <a:noFill/>
        </p:spPr>
        <p:txBody>
          <a:bodyPr wrap="square" rtlCol="0">
            <a:spAutoFit/>
          </a:bodyPr>
          <a:lstStyle/>
          <a:p>
            <a:pPr marL="342900" indent="-342900">
              <a:buAutoNum type="arabicPeriod"/>
            </a:pPr>
            <a:r>
              <a:rPr lang="en-US" dirty="0">
                <a:solidFill>
                  <a:schemeClr val="bg1"/>
                </a:solidFill>
                <a:latin typeface="Times New Roman" panose="02020603050405020304" pitchFamily="18" charset="0"/>
                <a:cs typeface="Times New Roman" panose="02020603050405020304" pitchFamily="18" charset="0"/>
              </a:rPr>
              <a:t>The main dataset which is taken by the user for WhatsApp chat analysis should be real time  and it should be taken from the WhatsApp with export chat feature by the system user</a:t>
            </a:r>
          </a:p>
          <a:p>
            <a:r>
              <a:rPr lang="en-US" dirty="0">
                <a:solidFill>
                  <a:schemeClr val="bg1"/>
                </a:solidFill>
                <a:latin typeface="Times New Roman" panose="02020603050405020304" pitchFamily="18" charset="0"/>
                <a:cs typeface="Times New Roman" panose="02020603050405020304" pitchFamily="18" charset="0"/>
              </a:rPr>
              <a:t>	For our project experiment we are using Kaggle WhatsApp Chat Data as input. WhatsApp data like time, user and message is collected and formed as a </a:t>
            </a:r>
            <a:r>
              <a:rPr lang="en-US" dirty="0" err="1">
                <a:solidFill>
                  <a:schemeClr val="bg1"/>
                </a:solidFill>
                <a:latin typeface="Times New Roman" panose="02020603050405020304" pitchFamily="18" charset="0"/>
                <a:cs typeface="Times New Roman" panose="02020603050405020304" pitchFamily="18" charset="0"/>
              </a:rPr>
              <a:t>dataframe</a:t>
            </a:r>
            <a:r>
              <a:rPr lang="en-US" dirty="0">
                <a:solidFill>
                  <a:schemeClr val="bg1"/>
                </a:solidFill>
                <a:latin typeface="Times New Roman" panose="02020603050405020304" pitchFamily="18" charset="0"/>
                <a:cs typeface="Times New Roman" panose="02020603050405020304" pitchFamily="18" charset="0"/>
              </a:rPr>
              <a:t>.</a:t>
            </a:r>
          </a:p>
          <a:p>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	Source: </a:t>
            </a:r>
            <a:r>
              <a:rPr lang="en-US" dirty="0">
                <a:solidFill>
                  <a:schemeClr val="bg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https://www.kaggle.com/datasets/sarthaknautiyal/whatsappsample</a:t>
            </a:r>
            <a:endParaRPr lang="en-US" dirty="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2. Language Detection model and Sentiment Analysis model can be prepared using the naive bayes classification algorithm but for this we required messages labeled with proper language. In sentiment analysis dataset the texts are properly labeled as human emotion. Feature extraction done using Naïve-bayes classification.</a:t>
            </a:r>
          </a:p>
          <a:p>
            <a:r>
              <a:rPr lang="en-US" dirty="0">
                <a:solidFill>
                  <a:schemeClr val="bg1"/>
                </a:solidFill>
                <a:latin typeface="Times New Roman" panose="02020603050405020304" pitchFamily="18" charset="0"/>
                <a:cs typeface="Times New Roman" panose="02020603050405020304" pitchFamily="18" charset="0"/>
              </a:rPr>
              <a:t>	</a:t>
            </a:r>
          </a:p>
          <a:p>
            <a:r>
              <a:rPr lang="en-US" dirty="0">
                <a:solidFill>
                  <a:schemeClr val="bg1"/>
                </a:solidFill>
                <a:latin typeface="Times New Roman" panose="02020603050405020304" pitchFamily="18" charset="0"/>
                <a:cs typeface="Times New Roman" panose="02020603050405020304" pitchFamily="18" charset="0"/>
              </a:rPr>
              <a:t>	Source: </a:t>
            </a:r>
            <a:r>
              <a:rPr lang="en-US" dirty="0">
                <a:solidFill>
                  <a:schemeClr val="bg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https://www.kaggle.com/datasets/basilb2s/language-detection</a:t>
            </a:r>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	</a:t>
            </a:r>
          </a:p>
          <a:p>
            <a:r>
              <a:rPr lang="en-US" dirty="0">
                <a:solidFill>
                  <a:schemeClr val="bg1"/>
                </a:solidFill>
                <a:latin typeface="Times New Roman" panose="02020603050405020304" pitchFamily="18" charset="0"/>
                <a:cs typeface="Times New Roman" panose="02020603050405020304" pitchFamily="18" charset="0"/>
              </a:rPr>
              <a:t>	Source: https://www.kaggle.com/datasets/bhu1111/emotion-detection</a:t>
            </a:r>
            <a:r>
              <a:rPr lang="en-US" dirty="0"/>
              <a:t>	</a:t>
            </a:r>
          </a:p>
        </p:txBody>
      </p:sp>
    </p:spTree>
    <p:extLst>
      <p:ext uri="{BB962C8B-B14F-4D97-AF65-F5344CB8AC3E}">
        <p14:creationId xmlns:p14="http://schemas.microsoft.com/office/powerpoint/2010/main" val="3431944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1071C87-5942-18C9-9DF3-1B04B0AA525C}"/>
              </a:ext>
            </a:extLst>
          </p:cNvPr>
          <p:cNvSpPr>
            <a:spLocks noGrp="1"/>
          </p:cNvSpPr>
          <p:nvPr>
            <p:ph type="sldNum" sz="quarter" idx="12"/>
          </p:nvPr>
        </p:nvSpPr>
        <p:spPr/>
        <p:txBody>
          <a:bodyPr/>
          <a:lstStyle/>
          <a:p>
            <a:fld id="{C263D6C4-4840-40CC-AC84-17E24B3B7BDE}" type="slidenum">
              <a:rPr lang="en-US" noProof="0" smtClean="0"/>
              <a:pPr/>
              <a:t>8</a:t>
            </a:fld>
            <a:endParaRPr lang="en-US" noProof="0" dirty="0"/>
          </a:p>
        </p:txBody>
      </p:sp>
      <p:pic>
        <p:nvPicPr>
          <p:cNvPr id="1027" name="Picture 3">
            <a:extLst>
              <a:ext uri="{FF2B5EF4-FFF2-40B4-BE49-F238E27FC236}">
                <a16:creationId xmlns:a16="http://schemas.microsoft.com/office/drawing/2014/main" id="{620CA0B6-7113-F8BD-8E32-5DA1D0F9DA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3013" y="181734"/>
            <a:ext cx="2651125"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1">
            <a:extLst>
              <a:ext uri="{FF2B5EF4-FFF2-40B4-BE49-F238E27FC236}">
                <a16:creationId xmlns:a16="http://schemas.microsoft.com/office/drawing/2014/main" id="{BFB7281D-2DA6-47C1-AA90-BA9AD915EB3E}"/>
              </a:ext>
            </a:extLst>
          </p:cNvPr>
          <p:cNvPicPr>
            <a:picLocks noChangeAspect="1" noChangeArrowheads="1"/>
          </p:cNvPicPr>
          <p:nvPr/>
        </p:nvPicPr>
        <p:blipFill>
          <a:blip r:embed="rId3"/>
          <a:srcRect/>
          <a:stretch/>
        </p:blipFill>
        <p:spPr bwMode="auto">
          <a:xfrm>
            <a:off x="4110404" y="3765587"/>
            <a:ext cx="5192384" cy="2638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56D17DFA-B99D-5A8E-7399-4839FD81A5A7}"/>
              </a:ext>
            </a:extLst>
          </p:cNvPr>
          <p:cNvSpPr txBox="1"/>
          <p:nvPr/>
        </p:nvSpPr>
        <p:spPr>
          <a:xfrm>
            <a:off x="1161972" y="3396255"/>
            <a:ext cx="3283721" cy="369332"/>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Sentiment analysis dataset</a:t>
            </a:r>
          </a:p>
        </p:txBody>
      </p:sp>
      <p:sp>
        <p:nvSpPr>
          <p:cNvPr id="4" name="TextBox 3">
            <a:extLst>
              <a:ext uri="{FF2B5EF4-FFF2-40B4-BE49-F238E27FC236}">
                <a16:creationId xmlns:a16="http://schemas.microsoft.com/office/drawing/2014/main" id="{6564F9EA-BD3F-3FE1-B464-93B4EF1E2BC5}"/>
              </a:ext>
            </a:extLst>
          </p:cNvPr>
          <p:cNvSpPr txBox="1"/>
          <p:nvPr/>
        </p:nvSpPr>
        <p:spPr>
          <a:xfrm>
            <a:off x="8331853" y="3146059"/>
            <a:ext cx="2698175" cy="369332"/>
          </a:xfrm>
          <a:prstGeom prst="rect">
            <a:avLst/>
          </a:prstGeom>
          <a:noFill/>
        </p:spPr>
        <p:txBody>
          <a:bodyPr wrap="none" rtlCol="0">
            <a:spAutoFit/>
          </a:bodyPr>
          <a:lstStyle/>
          <a:p>
            <a:r>
              <a:rPr lang="en-US" dirty="0">
                <a:solidFill>
                  <a:schemeClr val="bg1"/>
                </a:solidFill>
                <a:latin typeface="Times New Roman" panose="02020603050405020304" pitchFamily="18" charset="0"/>
                <a:cs typeface="Times New Roman" panose="02020603050405020304" pitchFamily="18" charset="0"/>
              </a:rPr>
              <a:t>Language detection dataset</a:t>
            </a:r>
          </a:p>
        </p:txBody>
      </p:sp>
      <p:sp>
        <p:nvSpPr>
          <p:cNvPr id="5" name="TextBox 4">
            <a:extLst>
              <a:ext uri="{FF2B5EF4-FFF2-40B4-BE49-F238E27FC236}">
                <a16:creationId xmlns:a16="http://schemas.microsoft.com/office/drawing/2014/main" id="{0F9C072F-46B2-6D9E-76F7-962352B0A13A}"/>
              </a:ext>
            </a:extLst>
          </p:cNvPr>
          <p:cNvSpPr txBox="1"/>
          <p:nvPr/>
        </p:nvSpPr>
        <p:spPr>
          <a:xfrm>
            <a:off x="5431054" y="6344800"/>
            <a:ext cx="1922321" cy="369332"/>
          </a:xfrm>
          <a:prstGeom prst="rect">
            <a:avLst/>
          </a:prstGeom>
          <a:noFill/>
        </p:spPr>
        <p:txBody>
          <a:bodyPr wrap="none" rtlCol="0">
            <a:spAutoFit/>
          </a:bodyPr>
          <a:lstStyle/>
          <a:p>
            <a:r>
              <a:rPr lang="en-US" dirty="0">
                <a:solidFill>
                  <a:schemeClr val="bg1"/>
                </a:solidFill>
                <a:latin typeface="Times New Roman" panose="02020603050405020304" pitchFamily="18" charset="0"/>
                <a:cs typeface="Times New Roman" panose="02020603050405020304" pitchFamily="18" charset="0"/>
              </a:rPr>
              <a:t>WhatsApp Dataset</a:t>
            </a:r>
          </a:p>
        </p:txBody>
      </p:sp>
      <p:pic>
        <p:nvPicPr>
          <p:cNvPr id="9" name="Picture 8">
            <a:extLst>
              <a:ext uri="{FF2B5EF4-FFF2-40B4-BE49-F238E27FC236}">
                <a16:creationId xmlns:a16="http://schemas.microsoft.com/office/drawing/2014/main" id="{9950A72C-CC9D-98AA-2B29-C17975AE795C}"/>
              </a:ext>
            </a:extLst>
          </p:cNvPr>
          <p:cNvPicPr>
            <a:picLocks noChangeAspect="1"/>
          </p:cNvPicPr>
          <p:nvPr/>
        </p:nvPicPr>
        <p:blipFill>
          <a:blip r:embed="rId4"/>
          <a:stretch>
            <a:fillRect/>
          </a:stretch>
        </p:blipFill>
        <p:spPr>
          <a:xfrm>
            <a:off x="868829" y="242020"/>
            <a:ext cx="4427892" cy="3035059"/>
          </a:xfrm>
          <a:prstGeom prst="rect">
            <a:avLst/>
          </a:prstGeom>
        </p:spPr>
      </p:pic>
    </p:spTree>
    <p:extLst>
      <p:ext uri="{BB962C8B-B14F-4D97-AF65-F5344CB8AC3E}">
        <p14:creationId xmlns:p14="http://schemas.microsoft.com/office/powerpoint/2010/main" val="711125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4F0402D-7109-2C72-7D1F-D31E3DE69934}"/>
              </a:ext>
            </a:extLst>
          </p:cNvPr>
          <p:cNvSpPr>
            <a:spLocks noGrp="1"/>
          </p:cNvSpPr>
          <p:nvPr>
            <p:ph type="sldNum" sz="quarter" idx="12"/>
          </p:nvPr>
        </p:nvSpPr>
        <p:spPr/>
        <p:txBody>
          <a:bodyPr/>
          <a:lstStyle/>
          <a:p>
            <a:fld id="{C263D6C4-4840-40CC-AC84-17E24B3B7BDE}" type="slidenum">
              <a:rPr lang="en-US" noProof="0" smtClean="0"/>
              <a:pPr/>
              <a:t>9</a:t>
            </a:fld>
            <a:endParaRPr lang="en-US" noProof="0" dirty="0"/>
          </a:p>
        </p:txBody>
      </p:sp>
      <p:sp>
        <p:nvSpPr>
          <p:cNvPr id="3" name="TextBox 2">
            <a:extLst>
              <a:ext uri="{FF2B5EF4-FFF2-40B4-BE49-F238E27FC236}">
                <a16:creationId xmlns:a16="http://schemas.microsoft.com/office/drawing/2014/main" id="{FA5D20CA-8E6F-E5B7-5308-933F6A52C2D3}"/>
              </a:ext>
            </a:extLst>
          </p:cNvPr>
          <p:cNvSpPr txBox="1"/>
          <p:nvPr/>
        </p:nvSpPr>
        <p:spPr>
          <a:xfrm>
            <a:off x="1066800" y="591671"/>
            <a:ext cx="4876800" cy="707886"/>
          </a:xfrm>
          <a:prstGeom prst="rect">
            <a:avLst/>
          </a:prstGeom>
          <a:noFill/>
        </p:spPr>
        <p:txBody>
          <a:bodyPr wrap="square" rtlCol="0">
            <a:spAutoFit/>
          </a:bodyPr>
          <a:lstStyle/>
          <a:p>
            <a:r>
              <a:rPr lang="en-US" sz="4000" dirty="0">
                <a:solidFill>
                  <a:schemeClr val="bg1">
                    <a:lumMod val="95000"/>
                  </a:schemeClr>
                </a:solidFill>
                <a:latin typeface="Times New Roman" panose="02020603050405020304" pitchFamily="18" charset="0"/>
                <a:cs typeface="Times New Roman" panose="02020603050405020304" pitchFamily="18" charset="0"/>
              </a:rPr>
              <a:t>MODULES</a:t>
            </a:r>
          </a:p>
        </p:txBody>
      </p:sp>
      <p:sp>
        <p:nvSpPr>
          <p:cNvPr id="4" name="TextBox 3">
            <a:extLst>
              <a:ext uri="{FF2B5EF4-FFF2-40B4-BE49-F238E27FC236}">
                <a16:creationId xmlns:a16="http://schemas.microsoft.com/office/drawing/2014/main" id="{C462521A-E2B5-FD76-0FC2-DC7C023663B6}"/>
              </a:ext>
            </a:extLst>
          </p:cNvPr>
          <p:cNvSpPr txBox="1"/>
          <p:nvPr/>
        </p:nvSpPr>
        <p:spPr>
          <a:xfrm>
            <a:off x="1129553" y="1882588"/>
            <a:ext cx="9368118" cy="4370427"/>
          </a:xfrm>
          <a:prstGeom prst="rect">
            <a:avLst/>
          </a:prstGeom>
          <a:noFill/>
        </p:spPr>
        <p:txBody>
          <a:bodyPr wrap="square" rtlCol="0">
            <a:spAutoFit/>
          </a:bodyPr>
          <a:lstStyle/>
          <a:p>
            <a:pPr marL="342900" indent="-342900">
              <a:buAutoNum type="arabicPeriod"/>
            </a:pPr>
            <a:r>
              <a:rPr lang="en-US" sz="2000" b="1" u="sng" dirty="0">
                <a:solidFill>
                  <a:schemeClr val="bg1">
                    <a:lumMod val="95000"/>
                  </a:schemeClr>
                </a:solidFill>
                <a:latin typeface="Times New Roman" panose="02020603050405020304" pitchFamily="18" charset="0"/>
                <a:cs typeface="Times New Roman" panose="02020603050405020304" pitchFamily="18" charset="0"/>
              </a:rPr>
              <a:t>Data preprocessing module: </a:t>
            </a:r>
            <a:r>
              <a:rPr lang="en-US" dirty="0">
                <a:solidFill>
                  <a:schemeClr val="bg1">
                    <a:lumMod val="95000"/>
                  </a:schemeClr>
                </a:solidFill>
                <a:latin typeface="Times New Roman" panose="02020603050405020304" pitchFamily="18" charset="0"/>
                <a:cs typeface="Times New Roman" panose="02020603050405020304" pitchFamily="18" charset="0"/>
              </a:rPr>
              <a:t>Containing all the functionalities to form proper </a:t>
            </a:r>
            <a:r>
              <a:rPr lang="en-US" dirty="0" err="1">
                <a:solidFill>
                  <a:schemeClr val="bg1">
                    <a:lumMod val="95000"/>
                  </a:schemeClr>
                </a:solidFill>
                <a:latin typeface="Times New Roman" panose="02020603050405020304" pitchFamily="18" charset="0"/>
                <a:cs typeface="Times New Roman" panose="02020603050405020304" pitchFamily="18" charset="0"/>
              </a:rPr>
              <a:t>dataframes</a:t>
            </a:r>
            <a:r>
              <a:rPr lang="en-US" dirty="0">
                <a:solidFill>
                  <a:schemeClr val="bg1">
                    <a:lumMod val="95000"/>
                  </a:schemeClr>
                </a:solidFill>
                <a:latin typeface="Times New Roman" panose="02020603050405020304" pitchFamily="18" charset="0"/>
                <a:cs typeface="Times New Roman" panose="02020603050405020304" pitchFamily="18" charset="0"/>
              </a:rPr>
              <a:t> from WhatsApp dataset.</a:t>
            </a:r>
          </a:p>
          <a:p>
            <a:pPr marL="342900" indent="-342900">
              <a:buAutoNum type="arabicPeriod"/>
            </a:pPr>
            <a:endParaRPr lang="en-US" dirty="0">
              <a:solidFill>
                <a:schemeClr val="bg1">
                  <a:lumMod val="95000"/>
                </a:schemeClr>
              </a:solidFill>
              <a:latin typeface="Times New Roman" panose="02020603050405020304" pitchFamily="18" charset="0"/>
              <a:cs typeface="Times New Roman" panose="02020603050405020304" pitchFamily="18" charset="0"/>
            </a:endParaRPr>
          </a:p>
          <a:p>
            <a:pPr marL="342900" indent="-342900">
              <a:buAutoNum type="arabicPeriod"/>
            </a:pPr>
            <a:r>
              <a:rPr lang="en-US" sz="2000" b="1" u="sng" dirty="0">
                <a:solidFill>
                  <a:schemeClr val="bg1">
                    <a:lumMod val="95000"/>
                  </a:schemeClr>
                </a:solidFill>
                <a:latin typeface="Times New Roman" panose="02020603050405020304" pitchFamily="18" charset="0"/>
                <a:cs typeface="Times New Roman" panose="02020603050405020304" pitchFamily="18" charset="0"/>
              </a:rPr>
              <a:t>Helper module: </a:t>
            </a:r>
            <a:r>
              <a:rPr lang="en-US" dirty="0">
                <a:solidFill>
                  <a:schemeClr val="bg1">
                    <a:lumMod val="95000"/>
                  </a:schemeClr>
                </a:solidFill>
                <a:latin typeface="Times New Roman" panose="02020603050405020304" pitchFamily="18" charset="0"/>
                <a:cs typeface="Times New Roman" panose="02020603050405020304" pitchFamily="18" charset="0"/>
              </a:rPr>
              <a:t>Containing functions to solve the user query like fetch statistics, most common words, emojis, users, language detection and sentiment detection user defined functions.</a:t>
            </a:r>
          </a:p>
          <a:p>
            <a:pPr marL="342900" indent="-342900">
              <a:buAutoNum type="arabicPeriod"/>
            </a:pPr>
            <a:endParaRPr lang="en-US" dirty="0">
              <a:solidFill>
                <a:schemeClr val="bg1">
                  <a:lumMod val="95000"/>
                </a:schemeClr>
              </a:solidFill>
              <a:latin typeface="Times New Roman" panose="02020603050405020304" pitchFamily="18" charset="0"/>
              <a:cs typeface="Times New Roman" panose="02020603050405020304" pitchFamily="18" charset="0"/>
            </a:endParaRPr>
          </a:p>
          <a:p>
            <a:pPr marL="342900" indent="-342900">
              <a:buAutoNum type="arabicPeriod"/>
            </a:pPr>
            <a:r>
              <a:rPr lang="en-US" sz="2000" b="1" u="sng" dirty="0">
                <a:solidFill>
                  <a:schemeClr val="bg1">
                    <a:lumMod val="95000"/>
                  </a:schemeClr>
                </a:solidFill>
                <a:latin typeface="Times New Roman" panose="02020603050405020304" pitchFamily="18" charset="0"/>
                <a:cs typeface="Times New Roman" panose="02020603050405020304" pitchFamily="18" charset="0"/>
              </a:rPr>
              <a:t>Language Detection model Creator: </a:t>
            </a:r>
            <a:r>
              <a:rPr lang="en-US" dirty="0">
                <a:solidFill>
                  <a:schemeClr val="bg1">
                    <a:lumMod val="95000"/>
                  </a:schemeClr>
                </a:solidFill>
                <a:latin typeface="Times New Roman" panose="02020603050405020304" pitchFamily="18" charset="0"/>
                <a:cs typeface="Times New Roman" panose="02020603050405020304" pitchFamily="18" charset="0"/>
              </a:rPr>
              <a:t>used to create language detection model and export it for future use</a:t>
            </a:r>
          </a:p>
          <a:p>
            <a:pPr marL="342900" indent="-342900">
              <a:buAutoNum type="arabicPeriod"/>
            </a:pPr>
            <a:endParaRPr lang="en-US" dirty="0">
              <a:solidFill>
                <a:schemeClr val="bg1">
                  <a:lumMod val="95000"/>
                </a:schemeClr>
              </a:solidFill>
              <a:latin typeface="Times New Roman" panose="02020603050405020304" pitchFamily="18" charset="0"/>
              <a:cs typeface="Times New Roman" panose="02020603050405020304" pitchFamily="18" charset="0"/>
            </a:endParaRPr>
          </a:p>
          <a:p>
            <a:pPr marL="342900" indent="-342900">
              <a:buAutoNum type="arabicPeriod"/>
            </a:pPr>
            <a:r>
              <a:rPr lang="en-US" sz="2000" b="1" u="sng" dirty="0">
                <a:solidFill>
                  <a:schemeClr val="bg1">
                    <a:lumMod val="95000"/>
                  </a:schemeClr>
                </a:solidFill>
                <a:latin typeface="Times New Roman" panose="02020603050405020304" pitchFamily="18" charset="0"/>
                <a:cs typeface="Times New Roman" panose="02020603050405020304" pitchFamily="18" charset="0"/>
              </a:rPr>
              <a:t>Sentiment Detection model Creator: </a:t>
            </a:r>
            <a:r>
              <a:rPr lang="en-US" dirty="0">
                <a:solidFill>
                  <a:schemeClr val="bg1">
                    <a:lumMod val="95000"/>
                  </a:schemeClr>
                </a:solidFill>
                <a:latin typeface="Times New Roman" panose="02020603050405020304" pitchFamily="18" charset="0"/>
                <a:cs typeface="Times New Roman" panose="02020603050405020304" pitchFamily="18" charset="0"/>
              </a:rPr>
              <a:t>used to create sentiment detection model and export it for future use</a:t>
            </a:r>
          </a:p>
          <a:p>
            <a:pPr marL="342900" indent="-342900">
              <a:buAutoNum type="arabicPeriod"/>
            </a:pPr>
            <a:endParaRPr lang="en-US" dirty="0">
              <a:solidFill>
                <a:schemeClr val="bg1">
                  <a:lumMod val="95000"/>
                </a:schemeClr>
              </a:solidFill>
              <a:latin typeface="Times New Roman" panose="02020603050405020304" pitchFamily="18" charset="0"/>
              <a:cs typeface="Times New Roman" panose="02020603050405020304" pitchFamily="18" charset="0"/>
            </a:endParaRPr>
          </a:p>
          <a:p>
            <a:pPr marL="342900" indent="-342900">
              <a:buAutoNum type="arabicPeriod"/>
            </a:pPr>
            <a:r>
              <a:rPr lang="en-US" sz="2000" b="1" u="sng" dirty="0">
                <a:solidFill>
                  <a:schemeClr val="bg1">
                    <a:lumMod val="95000"/>
                  </a:schemeClr>
                </a:solidFill>
                <a:latin typeface="Times New Roman" panose="02020603050405020304" pitchFamily="18" charset="0"/>
                <a:cs typeface="Times New Roman" panose="02020603050405020304" pitchFamily="18" charset="0"/>
              </a:rPr>
              <a:t>App interface module: </a:t>
            </a:r>
            <a:r>
              <a:rPr lang="en-US" dirty="0">
                <a:solidFill>
                  <a:schemeClr val="bg1">
                    <a:lumMod val="95000"/>
                  </a:schemeClr>
                </a:solidFill>
                <a:latin typeface="Times New Roman" panose="02020603050405020304" pitchFamily="18" charset="0"/>
                <a:cs typeface="Times New Roman" panose="02020603050405020304" pitchFamily="18" charset="0"/>
              </a:rPr>
              <a:t>for user interface creation.</a:t>
            </a:r>
          </a:p>
          <a:p>
            <a:pPr marL="342900" indent="-342900">
              <a:buAutoNum type="arabicPeriod"/>
            </a:pPr>
            <a:endParaRPr lang="en-US" dirty="0">
              <a:solidFill>
                <a:schemeClr val="bg1">
                  <a:lumMod val="95000"/>
                </a:schemeClr>
              </a:solidFill>
            </a:endParaRPr>
          </a:p>
        </p:txBody>
      </p:sp>
    </p:spTree>
    <p:extLst>
      <p:ext uri="{BB962C8B-B14F-4D97-AF65-F5344CB8AC3E}">
        <p14:creationId xmlns:p14="http://schemas.microsoft.com/office/powerpoint/2010/main" val="1606083650"/>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s>
</ds:datastoreItem>
</file>

<file path=customXml/itemProps2.xml><?xml version="1.0" encoding="utf-8"?>
<ds:datastoreItem xmlns:ds="http://schemas.openxmlformats.org/officeDocument/2006/customXml" ds:itemID="{F5757914-1161-4661-9696-421FD6935CDD}">
  <ds:schemaRefs>
    <ds:schemaRef ds:uri="http://schemas.microsoft.com/office/2006/metadata/properties"/>
    <ds:schemaRef ds:uri="http://www.w3.org/2000/xmlns/"/>
    <ds:schemaRef ds:uri="71af3243-3dd4-4a8d-8c0d-dd76da1f02a5"/>
    <ds:schemaRef ds:uri="http://www.w3.org/2001/XMLSchema-instance"/>
  </ds:schemaRefs>
</ds:datastoreItem>
</file>

<file path=customXml/itemProps3.xml><?xml version="1.0" encoding="utf-8"?>
<ds:datastoreItem xmlns:ds="http://schemas.openxmlformats.org/officeDocument/2006/customXml" ds:itemID="{5B26E0C9-B2AA-42E6-97B6-E1B7D9EAF1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2764</TotalTime>
  <Words>658</Words>
  <Application>Microsoft Office PowerPoint</Application>
  <PresentationFormat>Widescreen</PresentationFormat>
  <Paragraphs>156</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PowerPoint Presentation</vt:lpstr>
      <vt:lpstr>ABSTRACT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ADVANTAGES:</vt:lpstr>
      <vt:lpstr>PowerPoint Presentation</vt:lpstr>
      <vt:lpstr>BIBLIOGRAPHY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SHOVON</dc:creator>
  <cp:lastModifiedBy>rama koti</cp:lastModifiedBy>
  <cp:revision>57</cp:revision>
  <dcterms:created xsi:type="dcterms:W3CDTF">2022-09-23T15:29:19Z</dcterms:created>
  <dcterms:modified xsi:type="dcterms:W3CDTF">2023-02-09T19:31:07Z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