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6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91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4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7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2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4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6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5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76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83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25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B3B1-D734-4606-83F2-4A4586720FD6}" type="datetimeFigureOut">
              <a:rPr kumimoji="1" lang="ja-JP" altLang="en-US" smtClean="0"/>
              <a:t>2017/5/10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3B84-E143-4815-B4E0-69654AD3F2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2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12" Type="http://schemas.openxmlformats.org/officeDocument/2006/relationships/image" Target="../media/image4.png"/><Relationship Id="rId17" Type="http://schemas.openxmlformats.org/officeDocument/2006/relationships/image" Target="../media/image7.png"/><Relationship Id="rId2" Type="http://schemas.openxmlformats.org/officeDocument/2006/relationships/image" Target="../media/image10.jpe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.jpe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hs40036.鈴木佑\Desktop\企画\素材\背景\lgf01b20130416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033" y="-285801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9011" y="453011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effectLst>
                  <a:glow rad="127000">
                    <a:schemeClr val="bg1"/>
                  </a:glow>
                </a:effectLst>
              </a:rPr>
              <a:t>インサート</a:t>
            </a:r>
            <a:endParaRPr kumimoji="1" lang="ja-JP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9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512156" y="5110331"/>
            <a:ext cx="8208911" cy="1872208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プラットフォーム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		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：スマートフォン</a:t>
            </a:r>
            <a:endParaRPr lang="en-US" altLang="ja-JP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ふみゴシック" panose="03000509000000000000" pitchFamily="65" charset="-128"/>
            </a:endParaRPr>
          </a:p>
          <a:p>
            <a:pPr algn="l"/>
            <a:r>
              <a:rPr lang="ja-JP" altLang="en-US" sz="24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ターゲットユーザー</a:t>
            </a:r>
            <a:r>
              <a:rPr lang="en-US" altLang="ja-JP" sz="24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	</a:t>
            </a:r>
            <a:r>
              <a:rPr lang="ja-JP" altLang="en-US" sz="240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：味方がたくさんほしい人</a:t>
            </a:r>
            <a:endParaRPr lang="en-US" altLang="ja-JP" sz="2400" dirty="0" smtClean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ふみゴシック" panose="03000509000000000000" pitchFamily="65" charset="-128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コンセプト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			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ふみゴシック" panose="03000509000000000000" pitchFamily="65" charset="-128"/>
              </a:rPr>
              <a:t>：挟んで味方にして魔王討伐！</a:t>
            </a:r>
            <a:endParaRPr lang="en-US" altLang="ja-JP" sz="2400" dirty="0" smtClean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ふみゴシック" panose="03000509000000000000" pitchFamily="65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 rot="20632934">
            <a:off x="1224575" y="1371788"/>
            <a:ext cx="2092978" cy="3735743"/>
            <a:chOff x="3255912" y="1412776"/>
            <a:chExt cx="2655753" cy="4896544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255912" y="1412776"/>
              <a:ext cx="2655753" cy="4896544"/>
              <a:chOff x="3131840" y="1566317"/>
              <a:chExt cx="2655753" cy="4896544"/>
            </a:xfrm>
          </p:grpSpPr>
          <p:pic>
            <p:nvPicPr>
              <p:cNvPr id="15" name="Picture 3" descr="C:\Users\nhs40036.鈴木佑\Desktop\企画\素材\aaaaaaa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811" y="2267346"/>
                <a:ext cx="2193776" cy="3393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C:\Users\nhs40036.鈴木佑\Desktop\企画\素材\9d5ce011fb2d8b3ee93b3306d0c9429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1566317"/>
                <a:ext cx="2655753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正方形/長方形 16"/>
              <p:cNvSpPr/>
              <p:nvPr/>
            </p:nvSpPr>
            <p:spPr>
              <a:xfrm>
                <a:off x="4648418" y="4073178"/>
                <a:ext cx="163066" cy="650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3616846" y="3964296"/>
                <a:ext cx="163066" cy="650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9" name="直線コネクタ 18"/>
              <p:cNvCxnSpPr>
                <a:stCxn id="18" idx="3"/>
                <a:endCxn id="17" idx="1"/>
              </p:cNvCxnSpPr>
              <p:nvPr/>
            </p:nvCxnSpPr>
            <p:spPr>
              <a:xfrm>
                <a:off x="3779912" y="4289348"/>
                <a:ext cx="868506" cy="1088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6846" y="2914936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212976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628" y="4226252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4040881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0832" y="411701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535" y="441443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601" y="3091306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318" y="2698803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664" y="3595920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821" y="3923795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047" y="4652825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332" y="492747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1725" y="497265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グループ化 11"/>
            <p:cNvGrpSpPr/>
            <p:nvPr/>
          </p:nvGrpSpPr>
          <p:grpSpPr>
            <a:xfrm>
              <a:off x="3397728" y="2113805"/>
              <a:ext cx="952500" cy="762000"/>
              <a:chOff x="4090589" y="2060847"/>
              <a:chExt cx="952500" cy="762000"/>
            </a:xfrm>
          </p:grpSpPr>
          <p:sp>
            <p:nvSpPr>
              <p:cNvPr id="13" name="円/楕円 12"/>
              <p:cNvSpPr/>
              <p:nvPr/>
            </p:nvSpPr>
            <p:spPr>
              <a:xfrm>
                <a:off x="4266820" y="2142941"/>
                <a:ext cx="600039" cy="597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" name="Picture 2" descr="C:\Users\nhs40036.鈴木佑\Desktop\企画\素材\ifn000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0589" y="2060847"/>
                <a:ext cx="9525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21" name="グループ化 5120"/>
          <p:cNvGrpSpPr/>
          <p:nvPr/>
        </p:nvGrpSpPr>
        <p:grpSpPr>
          <a:xfrm rot="237675">
            <a:off x="5654845" y="1222520"/>
            <a:ext cx="2092978" cy="3735743"/>
            <a:chOff x="5774129" y="1320850"/>
            <a:chExt cx="2092978" cy="3735743"/>
          </a:xfrm>
        </p:grpSpPr>
        <p:grpSp>
          <p:nvGrpSpPr>
            <p:cNvPr id="36" name="グループ化 35"/>
            <p:cNvGrpSpPr/>
            <p:nvPr/>
          </p:nvGrpSpPr>
          <p:grpSpPr>
            <a:xfrm rot="315178">
              <a:off x="5774129" y="1320850"/>
              <a:ext cx="2092978" cy="3735743"/>
              <a:chOff x="3255912" y="1412776"/>
              <a:chExt cx="2655753" cy="4896544"/>
            </a:xfrm>
          </p:grpSpPr>
          <p:grpSp>
            <p:nvGrpSpPr>
              <p:cNvPr id="37" name="グループ化 36"/>
              <p:cNvGrpSpPr/>
              <p:nvPr/>
            </p:nvGrpSpPr>
            <p:grpSpPr>
              <a:xfrm>
                <a:off x="3255912" y="1412776"/>
                <a:ext cx="2655753" cy="4896544"/>
                <a:chOff x="3131840" y="1566317"/>
                <a:chExt cx="2655753" cy="4896544"/>
              </a:xfrm>
            </p:grpSpPr>
            <p:pic>
              <p:nvPicPr>
                <p:cNvPr id="41" name="Picture 3" descr="C:\Users\nhs40036.鈴木佑\Desktop\企画\素材\aaaaaaa.jp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6811" y="2267346"/>
                  <a:ext cx="2193776" cy="33939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C:\Users\nhs40036.鈴木佑\Desktop\企画\素材\9d5ce011fb2d8b3ee93b3306d0c9429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1840" y="1566317"/>
                  <a:ext cx="2655753" cy="48965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正方形/長方形 42"/>
                <p:cNvSpPr/>
                <p:nvPr/>
              </p:nvSpPr>
              <p:spPr>
                <a:xfrm rot="1152250">
                  <a:off x="4641173" y="4169068"/>
                  <a:ext cx="163066" cy="650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4" name="正方形/長方形 43"/>
                <p:cNvSpPr/>
                <p:nvPr/>
              </p:nvSpPr>
              <p:spPr>
                <a:xfrm rot="1693365">
                  <a:off x="3599854" y="3353103"/>
                  <a:ext cx="163066" cy="650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46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6846" y="2914936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6056" y="3212976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33601" y="3091306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18" y="2698803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5" descr="C:\Users\nhs40036.鈴木佑\Desktop\企画\素材\キャラ\novo_dangos_00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9951" y="4869160"/>
                  <a:ext cx="550864" cy="5508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3640" y="4917815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5630" y="5193247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7426" y="4869160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9279" y="4755771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8043" y="5193247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1654" y="4425852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1422" y="3852393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1119" y="4108342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3760" y="3520206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1444" y="3930962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3397728" y="2113805"/>
                <a:ext cx="952500" cy="762000"/>
                <a:chOff x="4090589" y="2060847"/>
                <a:chExt cx="952500" cy="762000"/>
              </a:xfrm>
            </p:grpSpPr>
            <p:sp>
              <p:nvSpPr>
                <p:cNvPr id="39" name="円/楕円 38"/>
                <p:cNvSpPr/>
                <p:nvPr/>
              </p:nvSpPr>
              <p:spPr>
                <a:xfrm>
                  <a:off x="4266820" y="2142941"/>
                  <a:ext cx="600039" cy="5978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0" name="Picture 2" descr="C:\Users\nhs40036.鈴木佑\Desktop\企画\素材\ifn000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0589" y="2060847"/>
                  <a:ext cx="952500" cy="76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5120" name="フリーフォーム 5119"/>
            <p:cNvSpPr/>
            <p:nvPr/>
          </p:nvSpPr>
          <p:spPr>
            <a:xfrm>
              <a:off x="6283969" y="2784917"/>
              <a:ext cx="650555" cy="774528"/>
            </a:xfrm>
            <a:custGeom>
              <a:avLst/>
              <a:gdLst>
                <a:gd name="connsiteX0" fmla="*/ 0 w 630587"/>
                <a:gd name="connsiteY0" fmla="*/ 147604 h 808088"/>
                <a:gd name="connsiteX1" fmla="*/ 450850 w 630587"/>
                <a:gd name="connsiteY1" fmla="*/ 14254 h 808088"/>
                <a:gd name="connsiteX2" fmla="*/ 533400 w 630587"/>
                <a:gd name="connsiteY2" fmla="*/ 449229 h 808088"/>
                <a:gd name="connsiteX3" fmla="*/ 247650 w 630587"/>
                <a:gd name="connsiteY3" fmla="*/ 573054 h 808088"/>
                <a:gd name="connsiteX4" fmla="*/ 596900 w 630587"/>
                <a:gd name="connsiteY4" fmla="*/ 773079 h 808088"/>
                <a:gd name="connsiteX5" fmla="*/ 606425 w 630587"/>
                <a:gd name="connsiteY5" fmla="*/ 782604 h 80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587" h="808088">
                  <a:moveTo>
                    <a:pt x="0" y="147604"/>
                  </a:moveTo>
                  <a:cubicBezTo>
                    <a:pt x="180975" y="55793"/>
                    <a:pt x="361950" y="-36017"/>
                    <a:pt x="450850" y="14254"/>
                  </a:cubicBezTo>
                  <a:cubicBezTo>
                    <a:pt x="539750" y="64525"/>
                    <a:pt x="567267" y="356096"/>
                    <a:pt x="533400" y="449229"/>
                  </a:cubicBezTo>
                  <a:cubicBezTo>
                    <a:pt x="499533" y="542362"/>
                    <a:pt x="237067" y="519079"/>
                    <a:pt x="247650" y="573054"/>
                  </a:cubicBezTo>
                  <a:cubicBezTo>
                    <a:pt x="258233" y="627029"/>
                    <a:pt x="537104" y="738154"/>
                    <a:pt x="596900" y="773079"/>
                  </a:cubicBezTo>
                  <a:cubicBezTo>
                    <a:pt x="656696" y="808004"/>
                    <a:pt x="621771" y="825996"/>
                    <a:pt x="606425" y="78260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1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hs40036.鈴木佑\Desktop\企画\素材\廃城\3026578865_5573143446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0"/>
            <a:ext cx="110003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80541"/>
          </a:xfrm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effectLst>
                  <a:glow rad="127000">
                    <a:schemeClr val="bg1"/>
                  </a:glow>
                </a:effectLst>
              </a:rPr>
              <a:t>世界が崩壊する魔法を唱え始めた魔王！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85326"/>
            <a:ext cx="8229600" cy="748679"/>
          </a:xfrm>
          <a:effectLst>
            <a:glow rad="127000">
              <a:schemeClr val="bg1"/>
            </a:glo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世界</a:t>
            </a:r>
            <a:r>
              <a:rPr lang="ja-JP" altLang="en-US" sz="4000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を終わらす魔法</a:t>
            </a:r>
            <a:r>
              <a:rPr lang="ja-JP" altLang="en-US" sz="4000" dirty="0" smtClean="0">
                <a:effectLst>
                  <a:glow rad="127000">
                    <a:schemeClr val="bg1"/>
                  </a:glow>
                </a:effectLst>
              </a:rPr>
              <a:t>で３分で世界が終わってしまう</a:t>
            </a:r>
            <a:endParaRPr kumimoji="1" lang="en-US" altLang="ja-JP" sz="40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4672" y="3652708"/>
            <a:ext cx="8229600" cy="1000428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4800" dirty="0" smtClean="0">
                <a:effectLst>
                  <a:glow rad="127000">
                    <a:schemeClr val="bg1"/>
                  </a:glow>
                </a:effectLst>
              </a:rPr>
              <a:t>急いで魔王を倒しましょう！</a:t>
            </a:r>
            <a:endParaRPr lang="en-US" altLang="ja-JP" sz="48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5063480"/>
            <a:ext cx="8229600" cy="1389856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魔法</a:t>
            </a:r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を活かし魔物を味方に</a:t>
            </a: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つけ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時間内</a:t>
            </a: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に</a:t>
            </a:r>
            <a:r>
              <a:rPr lang="ja-JP" altLang="en-US" sz="4300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魔王</a:t>
            </a:r>
            <a:r>
              <a:rPr lang="ja-JP" altLang="en-US" sz="43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討伐</a:t>
            </a:r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に迎え</a:t>
            </a:r>
            <a:r>
              <a:rPr lang="en-US" altLang="ja-JP" dirty="0">
                <a:effectLst>
                  <a:glow rad="127000">
                    <a:schemeClr val="bg1"/>
                  </a:glow>
                </a:effectLst>
              </a:rPr>
              <a:t>!</a:t>
            </a:r>
          </a:p>
        </p:txBody>
      </p:sp>
      <p:pic>
        <p:nvPicPr>
          <p:cNvPr id="10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hs40036.鈴木佑\Desktop\企画\素材\背景\l20130208200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11" y="0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>
            <a:glow rad="127000">
              <a:schemeClr val="bg1"/>
            </a:glow>
          </a:effectLst>
        </p:spPr>
        <p:txBody>
          <a:bodyPr/>
          <a:lstStyle/>
          <a:p>
            <a:r>
              <a:rPr kumimoji="1" lang="ja-JP" altLang="en-US" sz="4800" dirty="0" smtClean="0">
                <a:effectLst>
                  <a:glow rad="127000">
                    <a:schemeClr val="bg1"/>
                  </a:glow>
                </a:effectLst>
              </a:rPr>
              <a:t>プレイ動作</a:t>
            </a:r>
            <a:endParaRPr kumimoji="1" lang="ja-JP" altLang="en-US" sz="4800" dirty="0">
              <a:effectLst>
                <a:glow rad="127000">
                  <a:schemeClr val="bg1"/>
                </a:glow>
              </a:effectLst>
            </a:endParaRPr>
          </a:p>
        </p:txBody>
      </p:sp>
      <p:cxnSp>
        <p:nvCxnSpPr>
          <p:cNvPr id="16" name="直線コネクタ 15"/>
          <p:cNvCxnSpPr>
            <a:stCxn id="15" idx="3"/>
            <a:endCxn id="14" idx="1"/>
          </p:cNvCxnSpPr>
          <p:nvPr/>
        </p:nvCxnSpPr>
        <p:spPr>
          <a:xfrm>
            <a:off x="6151030" y="2310132"/>
            <a:ext cx="60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7485073" y="5066501"/>
            <a:ext cx="11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グループ化 2066"/>
          <p:cNvGrpSpPr/>
          <p:nvPr/>
        </p:nvGrpSpPr>
        <p:grpSpPr>
          <a:xfrm>
            <a:off x="2640604" y="1525950"/>
            <a:ext cx="2846532" cy="2298932"/>
            <a:chOff x="2640604" y="1525950"/>
            <a:chExt cx="2846532" cy="2298932"/>
          </a:xfrm>
        </p:grpSpPr>
        <p:sp>
          <p:nvSpPr>
            <p:cNvPr id="4" name="正方形/長方形 3"/>
            <p:cNvSpPr/>
            <p:nvPr/>
          </p:nvSpPr>
          <p:spPr>
            <a:xfrm>
              <a:off x="4537301" y="1525950"/>
              <a:ext cx="347138" cy="1224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43301" y="1537502"/>
              <a:ext cx="347138" cy="1224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cxnSp>
          <p:nvCxnSpPr>
            <p:cNvPr id="7" name="直線コネクタ 6"/>
            <p:cNvCxnSpPr>
              <a:stCxn id="5" idx="3"/>
              <a:endCxn id="4" idx="1"/>
            </p:cNvCxnSpPr>
            <p:nvPr/>
          </p:nvCxnSpPr>
          <p:spPr>
            <a:xfrm flipV="1">
              <a:off x="3590439" y="2138397"/>
              <a:ext cx="946862" cy="11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4281973" y="2024161"/>
              <a:ext cx="4859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3366782" y="2024161"/>
              <a:ext cx="4859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2640604" y="2993371"/>
              <a:ext cx="2846532" cy="831511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マジックウォール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  <a:p>
              <a:pPr algn="ctr"/>
              <a:r>
                <a:rPr lang="ja-JP" altLang="en-US" sz="2400" dirty="0">
                  <a:effectLst>
                    <a:glow rad="127000">
                      <a:schemeClr val="bg1"/>
                    </a:glow>
                  </a:effectLst>
                </a:rPr>
                <a:t>が</a:t>
              </a:r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生成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pSp>
        <p:nvGrpSpPr>
          <p:cNvPr id="2068" name="グループ化 2067"/>
          <p:cNvGrpSpPr/>
          <p:nvPr/>
        </p:nvGrpSpPr>
        <p:grpSpPr>
          <a:xfrm>
            <a:off x="-46038" y="4349350"/>
            <a:ext cx="2556677" cy="2382736"/>
            <a:chOff x="152275" y="4349350"/>
            <a:chExt cx="2556677" cy="2382736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152275" y="5901089"/>
              <a:ext cx="2556677" cy="830997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マジックウォールが敵を挟むと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grpSp>
          <p:nvGrpSpPr>
            <p:cNvPr id="2060" name="グループ化 2059"/>
            <p:cNvGrpSpPr/>
            <p:nvPr/>
          </p:nvGrpSpPr>
          <p:grpSpPr>
            <a:xfrm>
              <a:off x="906407" y="4349350"/>
              <a:ext cx="1057217" cy="1286687"/>
              <a:chOff x="3174020" y="4198911"/>
              <a:chExt cx="1057217" cy="1286687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3871197" y="4243764"/>
                <a:ext cx="360040" cy="12241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3174020" y="4243764"/>
                <a:ext cx="360040" cy="12241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cxnSp>
            <p:nvCxnSpPr>
              <p:cNvPr id="34" name="直線コネクタ 33"/>
              <p:cNvCxnSpPr>
                <a:stCxn id="33" idx="3"/>
                <a:endCxn id="32" idx="1"/>
              </p:cNvCxnSpPr>
              <p:nvPr/>
            </p:nvCxnSpPr>
            <p:spPr>
              <a:xfrm>
                <a:off x="3534060" y="4855832"/>
                <a:ext cx="3371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661" y="4198911"/>
                <a:ext cx="486358" cy="486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661" y="4999240"/>
                <a:ext cx="486358" cy="486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72" name="グループ化 2071"/>
          <p:cNvGrpSpPr/>
          <p:nvPr/>
        </p:nvGrpSpPr>
        <p:grpSpPr>
          <a:xfrm>
            <a:off x="2150505" y="4604710"/>
            <a:ext cx="2227716" cy="1089937"/>
            <a:chOff x="2150505" y="4604710"/>
            <a:chExt cx="2227716" cy="1089937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2150505" y="5232982"/>
              <a:ext cx="2227716" cy="461665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味方に変化！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pic>
          <p:nvPicPr>
            <p:cNvPr id="2052" name="Picture 4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131" y="4604710"/>
              <a:ext cx="481736" cy="48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141" y="4607838"/>
              <a:ext cx="481736" cy="48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-46038" y="1487740"/>
            <a:ext cx="2624342" cy="2242798"/>
            <a:chOff x="231258" y="2096852"/>
            <a:chExt cx="2624342" cy="2242798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723528" y="2348880"/>
              <a:ext cx="14339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723528" y="2096852"/>
              <a:ext cx="6778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429571" y="2931090"/>
              <a:ext cx="2227716" cy="461665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線</a:t>
              </a:r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を</a:t>
              </a:r>
              <a:r>
                <a:rPr lang="ja-JP" altLang="en-US" sz="2400" dirty="0">
                  <a:effectLst>
                    <a:glow rad="127000">
                      <a:schemeClr val="bg1"/>
                    </a:glow>
                  </a:effectLst>
                </a:rPr>
                <a:t>描く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pic>
          <p:nvPicPr>
            <p:cNvPr id="63" name="Picture 7" descr="C:\Users\nhs40036.鈴木佑\Desktop\企画\素材\タッチ動作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492" y="2196908"/>
              <a:ext cx="462134" cy="76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C:\Users\nhs40036.鈴木佑\Desktop\企画\素材\タッチ動作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0" y="2165200"/>
              <a:ext cx="462134" cy="76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231258" y="3508653"/>
              <a:ext cx="2624342" cy="830997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長さ方向、自由に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描くことができる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-3735414" y="0"/>
            <a:ext cx="3415908" cy="1043362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どのように挟むにするか</a:t>
            </a:r>
            <a:endParaRPr lang="en-US" altLang="ja-JP" sz="2400" dirty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線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を引く動作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がダメ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なぜこの壁が出てくるのか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>
                <a:effectLst>
                  <a:glow rad="127000">
                    <a:schemeClr val="bg1"/>
                  </a:glow>
                </a:effectLst>
              </a:rPr>
              <a:t>代用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が効くようではダメ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便利すぎずある程度マイナスを付ける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こじつけ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サブ要素が強すぎる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挟むがメインになるには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動作の変更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>
                <a:effectLst>
                  <a:glow rad="127000">
                    <a:schemeClr val="bg1"/>
                  </a:glow>
                </a:effectLst>
              </a:rPr>
              <a:t>マイナス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部分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>
                <a:effectLst>
                  <a:glow rad="127000">
                    <a:schemeClr val="bg1"/>
                  </a:glow>
                </a:effectLst>
              </a:rPr>
              <a:t>使用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制限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説明不足解消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サブミッションの存在を薄く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壁である必要がない？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例えば、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点と点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en-US" altLang="ja-JP" sz="2400" dirty="0" smtClean="0">
                <a:effectLst>
                  <a:glow rad="127000">
                    <a:schemeClr val="bg1"/>
                  </a:glow>
                </a:effectLst>
              </a:rPr>
              <a:t>STG</a:t>
            </a:r>
            <a:r>
              <a:rPr lang="ja-JP" altLang="en-US" sz="2400" dirty="0" err="1" smtClean="0">
                <a:effectLst>
                  <a:glow rad="127000">
                    <a:schemeClr val="bg1"/>
                  </a:glow>
                </a:effectLst>
              </a:rPr>
              <a:t>のように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できないか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自動ロックオン</a:t>
            </a:r>
            <a:endParaRPr lang="en-US" altLang="ja-JP" sz="2400" dirty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８方向の入力が設定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ターゲットにスライドすることで挟む→←のように常に反対になるようにして動作を行う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636877" y="0"/>
            <a:ext cx="3415908" cy="747897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動作部分まとめ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線を描くことで道を生成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線は直線だけでなく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曲線ができる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壁が出現→挟む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味方ができる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味方が敵を集める</a:t>
            </a:r>
            <a:endParaRPr lang="en-US" altLang="ja-JP" sz="2400" dirty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一定数一気に仲間にすると強くなる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短く描くと壁の進行が速い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長く描くと進行が遅い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一度に出せる数が１本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サブミッションを達成すると時間が増える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仲間ごと挟むとそれも加算される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ただし全体の数が減る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ためサブミッションが達成しずらい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063" name="グループ化 2062"/>
          <p:cNvGrpSpPr/>
          <p:nvPr/>
        </p:nvGrpSpPr>
        <p:grpSpPr>
          <a:xfrm>
            <a:off x="5665336" y="1259491"/>
            <a:ext cx="3659192" cy="3276681"/>
            <a:chOff x="5603144" y="1336432"/>
            <a:chExt cx="3659192" cy="3276681"/>
          </a:xfrm>
        </p:grpSpPr>
        <p:pic>
          <p:nvPicPr>
            <p:cNvPr id="71" name="Picture 3" descr="C:\Users\nhs40036.鈴木佑\Desktop\企画\素材\キャラ\novo_dangos_00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993" y="1886452"/>
              <a:ext cx="486358" cy="486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62" name="グループ化 2061"/>
            <p:cNvGrpSpPr/>
            <p:nvPr/>
          </p:nvGrpSpPr>
          <p:grpSpPr>
            <a:xfrm>
              <a:off x="5603144" y="1336432"/>
              <a:ext cx="3659192" cy="3276681"/>
              <a:chOff x="5794909" y="1019304"/>
              <a:chExt cx="3659192" cy="3276681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5794909" y="1457877"/>
                <a:ext cx="3659192" cy="2838108"/>
                <a:chOff x="5854635" y="1709149"/>
                <a:chExt cx="3659192" cy="2838108"/>
              </a:xfrm>
            </p:grpSpPr>
            <p:sp>
              <p:nvSpPr>
                <p:cNvPr id="14" name="正方形/長方形 13"/>
                <p:cNvSpPr/>
                <p:nvPr/>
              </p:nvSpPr>
              <p:spPr>
                <a:xfrm>
                  <a:off x="6940997" y="1709149"/>
                  <a:ext cx="180020" cy="12241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6160309" y="1709149"/>
                  <a:ext cx="180020" cy="12241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5854635" y="2977597"/>
                  <a:ext cx="3659192" cy="1569660"/>
                </a:xfrm>
                <a:prstGeom prst="rect">
                  <a:avLst/>
                </a:prstGeom>
                <a:noFill/>
                <a:effectLst>
                  <a:glow rad="127000">
                    <a:schemeClr val="bg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400" dirty="0" smtClean="0">
                      <a:effectLst>
                        <a:glow rad="127000">
                          <a:schemeClr val="bg1"/>
                        </a:glow>
                      </a:effectLst>
                    </a:rPr>
                    <a:t>描いた</a:t>
                  </a:r>
                  <a:r>
                    <a:rPr lang="ja-JP" altLang="en-US" sz="2400" dirty="0" smtClean="0">
                      <a:effectLst>
                        <a:glow rad="127000">
                          <a:schemeClr val="bg1"/>
                        </a:glow>
                      </a:effectLst>
                    </a:rPr>
                    <a:t>長さによって</a:t>
                  </a:r>
                  <a:endParaRPr lang="en-US" altLang="ja-JP" sz="2400" dirty="0" smtClean="0">
                    <a:effectLst>
                      <a:glow rad="127000">
                        <a:schemeClr val="bg1"/>
                      </a:glow>
                    </a:effectLst>
                  </a:endParaRPr>
                </a:p>
                <a:p>
                  <a:pPr algn="ctr"/>
                  <a:r>
                    <a:rPr lang="ja-JP" altLang="en-US" sz="2400" dirty="0" smtClean="0">
                      <a:effectLst>
                        <a:glow rad="127000">
                          <a:schemeClr val="bg1"/>
                        </a:glow>
                      </a:effectLst>
                    </a:rPr>
                    <a:t>スピードが変化</a:t>
                  </a:r>
                  <a:endParaRPr lang="en-US" altLang="ja-JP" sz="2400" dirty="0" smtClean="0">
                    <a:effectLst>
                      <a:glow rad="127000">
                        <a:schemeClr val="bg1"/>
                      </a:glow>
                    </a:effectLst>
                  </a:endParaRPr>
                </a:p>
                <a:p>
                  <a:pPr algn="ctr"/>
                  <a:r>
                    <a:rPr lang="ja-JP" altLang="en-US" sz="2400" dirty="0" smtClean="0">
                      <a:effectLst>
                        <a:glow rad="127000">
                          <a:schemeClr val="bg1"/>
                        </a:glow>
                      </a:effectLst>
                    </a:rPr>
                    <a:t>短い・・・早い変わりに狭い長い・・・遅い代わりに広い</a:t>
                  </a:r>
                  <a:endParaRPr lang="en-US" altLang="ja-JP" sz="2400" dirty="0" smtClean="0">
                    <a:effectLst>
                      <a:glow rad="127000">
                        <a:schemeClr val="bg1"/>
                      </a:glow>
                    </a:effectLst>
                  </a:endParaRPr>
                </a:p>
              </p:txBody>
            </p:sp>
          </p:grpSp>
          <p:sp>
            <p:nvSpPr>
              <p:cNvPr id="65" name="正方形/長方形 64"/>
              <p:cNvSpPr/>
              <p:nvPr/>
            </p:nvSpPr>
            <p:spPr>
              <a:xfrm>
                <a:off x="8783960" y="1457877"/>
                <a:ext cx="336552" cy="12241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cxnSp>
            <p:nvCxnSpPr>
              <p:cNvPr id="66" name="直線コネクタ 65"/>
              <p:cNvCxnSpPr>
                <a:stCxn id="67" idx="3"/>
                <a:endCxn id="65" idx="1"/>
              </p:cNvCxnSpPr>
              <p:nvPr/>
            </p:nvCxnSpPr>
            <p:spPr>
              <a:xfrm>
                <a:off x="7753500" y="2069945"/>
                <a:ext cx="10304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正方形/長方形 66"/>
              <p:cNvSpPr/>
              <p:nvPr/>
            </p:nvSpPr>
            <p:spPr>
              <a:xfrm>
                <a:off x="7457710" y="1457877"/>
                <a:ext cx="295790" cy="12241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pic>
            <p:nvPicPr>
              <p:cNvPr id="73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5551" y="1019304"/>
                <a:ext cx="486358" cy="486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2372" y="1699575"/>
                <a:ext cx="486358" cy="486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8730" y="2239967"/>
                <a:ext cx="486358" cy="486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69" name="グループ化 2068"/>
          <p:cNvGrpSpPr/>
          <p:nvPr/>
        </p:nvGrpSpPr>
        <p:grpSpPr>
          <a:xfrm>
            <a:off x="6280559" y="4691688"/>
            <a:ext cx="3143730" cy="1624899"/>
            <a:chOff x="2708952" y="5216812"/>
            <a:chExt cx="3143730" cy="1624899"/>
          </a:xfrm>
        </p:grpSpPr>
        <p:sp>
          <p:nvSpPr>
            <p:cNvPr id="79" name="テキスト ボックス 78"/>
            <p:cNvSpPr txBox="1"/>
            <p:nvPr/>
          </p:nvSpPr>
          <p:spPr>
            <a:xfrm>
              <a:off x="2708952" y="6010714"/>
              <a:ext cx="3143730" cy="830997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数が多いとより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強いキャラに変化！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pic>
          <p:nvPicPr>
            <p:cNvPr id="83" name="Picture 8" descr="C:\Users\nhs40036.鈴木佑\Desktop\企画\素材\キャラ\novo_dangos_0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93" y="5216812"/>
              <a:ext cx="975618" cy="97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6" name="グループ化 2075"/>
          <p:cNvGrpSpPr/>
          <p:nvPr/>
        </p:nvGrpSpPr>
        <p:grpSpPr>
          <a:xfrm>
            <a:off x="3529635" y="4749967"/>
            <a:ext cx="3226818" cy="2302243"/>
            <a:chOff x="3828992" y="4820470"/>
            <a:chExt cx="3226818" cy="2302243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3828992" y="6291716"/>
              <a:ext cx="3226818" cy="830997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敵だけでなく味方も挟むと強い仲間に変化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grpSp>
          <p:nvGrpSpPr>
            <p:cNvPr id="2071" name="グループ化 2070"/>
            <p:cNvGrpSpPr/>
            <p:nvPr/>
          </p:nvGrpSpPr>
          <p:grpSpPr>
            <a:xfrm>
              <a:off x="4704419" y="4820470"/>
              <a:ext cx="1588429" cy="1286687"/>
              <a:chOff x="4679419" y="4703027"/>
              <a:chExt cx="1588429" cy="1286687"/>
            </a:xfrm>
          </p:grpSpPr>
          <p:grpSp>
            <p:nvGrpSpPr>
              <p:cNvPr id="90" name="グループ化 89"/>
              <p:cNvGrpSpPr/>
              <p:nvPr/>
            </p:nvGrpSpPr>
            <p:grpSpPr>
              <a:xfrm>
                <a:off x="4679419" y="4703027"/>
                <a:ext cx="1588429" cy="1286687"/>
                <a:chOff x="3059938" y="4198911"/>
                <a:chExt cx="1588429" cy="1286687"/>
              </a:xfrm>
            </p:grpSpPr>
            <p:sp>
              <p:nvSpPr>
                <p:cNvPr id="91" name="正方形/長方形 90"/>
                <p:cNvSpPr/>
                <p:nvPr/>
              </p:nvSpPr>
              <p:spPr>
                <a:xfrm>
                  <a:off x="4288327" y="4243764"/>
                  <a:ext cx="360040" cy="12241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3059938" y="4234755"/>
                  <a:ext cx="360040" cy="12241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  <p:cxnSp>
              <p:nvCxnSpPr>
                <p:cNvPr id="93" name="直線コネクタ 92"/>
                <p:cNvCxnSpPr>
                  <a:stCxn id="92" idx="3"/>
                  <a:endCxn id="91" idx="1"/>
                </p:cNvCxnSpPr>
                <p:nvPr/>
              </p:nvCxnSpPr>
              <p:spPr>
                <a:xfrm>
                  <a:off x="3419978" y="4846823"/>
                  <a:ext cx="868349" cy="90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52661" y="4198911"/>
                  <a:ext cx="486358" cy="486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52661" y="4999240"/>
                  <a:ext cx="486358" cy="486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6377" y="4910615"/>
                  <a:ext cx="486358" cy="486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9" name="Picture 4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1533" y="5074896"/>
                <a:ext cx="481736" cy="48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858" y="4775701"/>
                <a:ext cx="481736" cy="48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014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s40036.鈴木佑\Desktop\企画\素材\背景\l20130208200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11" y="-406392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107504" y="4246744"/>
            <a:ext cx="8856984" cy="2611256"/>
          </a:xfrm>
          <a:prstGeom prst="rect">
            <a:avLst/>
          </a:prstGeom>
          <a:solidFill>
            <a:schemeClr val="accent2"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07504" y="980728"/>
            <a:ext cx="8856984" cy="31220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455" y="-131554"/>
            <a:ext cx="8229600" cy="118848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127000">
                    <a:schemeClr val="bg1"/>
                  </a:glow>
                </a:effectLst>
              </a:rPr>
              <a:t>味方と敵</a:t>
            </a:r>
            <a:endParaRPr kumimoji="1" lang="ja-JP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980728"/>
            <a:ext cx="1121241" cy="5326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ja-JP" altLang="en-US" dirty="0" smtClean="0">
                <a:effectLst>
                  <a:glow rad="127000">
                    <a:schemeClr val="bg1"/>
                  </a:glow>
                </a:effectLst>
              </a:rPr>
              <a:t>味方</a:t>
            </a:r>
            <a:endParaRPr kumimoji="1" lang="en-US" altLang="ja-JP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74475" y="4341887"/>
            <a:ext cx="8229600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</a:rPr>
              <a:t>魔王の手先、知能が低くマジックウォールで味方になる</a:t>
            </a:r>
            <a:endParaRPr lang="en-US" altLang="ja-JP" sz="24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42710" y="4288977"/>
            <a:ext cx="798795" cy="61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敵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5566093" y="1300960"/>
            <a:ext cx="3238528" cy="714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敵を挟む時敵の数</a:t>
            </a:r>
            <a:r>
              <a:rPr lang="ja-JP" altLang="en-US" sz="1800" dirty="0">
                <a:effectLst>
                  <a:glow rad="127000">
                    <a:schemeClr val="bg1"/>
                  </a:glow>
                </a:effectLst>
              </a:rPr>
              <a:t>が多い</a:t>
            </a: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とより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強力な味方</a:t>
            </a: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を作ることができる</a:t>
            </a:r>
            <a:endParaRPr lang="en-US" altLang="ja-JP" sz="1800" dirty="0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24455" y="1438409"/>
            <a:ext cx="1829024" cy="1411349"/>
            <a:chOff x="424455" y="1529950"/>
            <a:chExt cx="1829024" cy="1411349"/>
          </a:xfrm>
        </p:grpSpPr>
        <p:sp>
          <p:nvSpPr>
            <p:cNvPr id="5" name="コンテンツ プレースホルダー 2"/>
            <p:cNvSpPr txBox="1">
              <a:spLocks/>
            </p:cNvSpPr>
            <p:nvPr/>
          </p:nvSpPr>
          <p:spPr>
            <a:xfrm>
              <a:off x="424455" y="1529950"/>
              <a:ext cx="1829024" cy="4845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非常に非力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487749" y="2089989"/>
              <a:ext cx="1591811" cy="851310"/>
              <a:chOff x="487749" y="2089989"/>
              <a:chExt cx="1591811" cy="851310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487749" y="2092733"/>
                <a:ext cx="1591811" cy="848566"/>
                <a:chOff x="936614" y="2538359"/>
                <a:chExt cx="2119426" cy="1119241"/>
              </a:xfrm>
            </p:grpSpPr>
            <p:pic>
              <p:nvPicPr>
                <p:cNvPr id="3074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6211" y="2927771"/>
                  <a:ext cx="729829" cy="7298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5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4263" y="2538359"/>
                  <a:ext cx="720056" cy="7200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614" y="2898387"/>
                  <a:ext cx="729829" cy="7298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55" name="直線コネクタ 54"/>
              <p:cNvCxnSpPr/>
              <p:nvPr/>
            </p:nvCxnSpPr>
            <p:spPr>
              <a:xfrm>
                <a:off x="929874" y="2089989"/>
                <a:ext cx="70450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29874" y="2091878"/>
                <a:ext cx="622654" cy="85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グループ化 15"/>
          <p:cNvGrpSpPr/>
          <p:nvPr/>
        </p:nvGrpSpPr>
        <p:grpSpPr>
          <a:xfrm>
            <a:off x="2250949" y="1400579"/>
            <a:ext cx="3096344" cy="1335128"/>
            <a:chOff x="2479901" y="1514630"/>
            <a:chExt cx="3096344" cy="1335128"/>
          </a:xfrm>
        </p:grpSpPr>
        <p:sp>
          <p:nvSpPr>
            <p:cNvPr id="9" name="コンテンツ プレースホルダー 2"/>
            <p:cNvSpPr txBox="1">
              <a:spLocks/>
            </p:cNvSpPr>
            <p:nvPr/>
          </p:nvSpPr>
          <p:spPr>
            <a:xfrm>
              <a:off x="2479901" y="1514630"/>
              <a:ext cx="3096344" cy="49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400" dirty="0" smtClean="0">
                  <a:effectLst>
                    <a:glow rad="127000">
                      <a:schemeClr val="bg1"/>
                    </a:glow>
                  </a:effectLst>
                </a:rPr>
                <a:t>敵を集める能力がある</a:t>
              </a:r>
              <a:endParaRPr lang="en-US" altLang="ja-JP" sz="24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3220510" y="1926179"/>
              <a:ext cx="1699052" cy="923579"/>
              <a:chOff x="3220510" y="1926179"/>
              <a:chExt cx="1699052" cy="923579"/>
            </a:xfrm>
          </p:grpSpPr>
          <p:pic>
            <p:nvPicPr>
              <p:cNvPr id="19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9032" y="2296960"/>
                <a:ext cx="510530" cy="552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916" y="1926179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510" y="2304363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745" y="2294410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6" name="Picture 3" descr="C:\Users\nhs40036.鈴木佑\Desktop\企画\素材\キャラ\novo_dangos_0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2" y="5418409"/>
            <a:ext cx="1069886" cy="10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6051024" y="1921457"/>
            <a:ext cx="2348236" cy="975618"/>
            <a:chOff x="3827459" y="3152079"/>
            <a:chExt cx="2348236" cy="975618"/>
          </a:xfrm>
        </p:grpSpPr>
        <p:sp>
          <p:nvSpPr>
            <p:cNvPr id="56" name="右矢印 55"/>
            <p:cNvSpPr/>
            <p:nvPr/>
          </p:nvSpPr>
          <p:spPr>
            <a:xfrm>
              <a:off x="4807549" y="3501557"/>
              <a:ext cx="363453" cy="27666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3827459" y="3166709"/>
              <a:ext cx="980090" cy="884209"/>
              <a:chOff x="3673916" y="3166709"/>
              <a:chExt cx="980090" cy="884209"/>
            </a:xfrm>
          </p:grpSpPr>
          <p:pic>
            <p:nvPicPr>
              <p:cNvPr id="57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916" y="3166709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736" y="3166709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916" y="3501557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0312" y="3505523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770" y="3367191"/>
                <a:ext cx="503694" cy="54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0" name="Picture 8" descr="C:\Users\nhs40036.鈴木佑\Desktop\企画\素材\キャラ\novo_dangos_0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077" y="3152079"/>
              <a:ext cx="975618" cy="97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コンテンツ プレースホルダー 2"/>
          <p:cNvSpPr txBox="1">
            <a:spLocks/>
          </p:cNvSpPr>
          <p:nvPr/>
        </p:nvSpPr>
        <p:spPr>
          <a:xfrm>
            <a:off x="255033" y="4820527"/>
            <a:ext cx="4435577" cy="387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本来なら様々な魔物を使役しているが・・・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3260" y="2839805"/>
            <a:ext cx="8061188" cy="11787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ただし</a:t>
            </a:r>
            <a:r>
              <a:rPr lang="ja-JP" altLang="en-US" sz="2400" dirty="0" smtClean="0"/>
              <a:t>強力な個体を生成すると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マジックウォールの</a:t>
            </a:r>
            <a:r>
              <a:rPr lang="ja-JP" altLang="en-US" sz="3200" b="1" dirty="0" smtClean="0"/>
              <a:t>再使用にリキャスト</a:t>
            </a:r>
            <a:r>
              <a:rPr lang="ja-JP" altLang="en-US" sz="2400" dirty="0" smtClean="0"/>
              <a:t>が発生するぞ！</a:t>
            </a:r>
            <a:endParaRPr kumimoji="1" lang="ja-JP" altLang="en-US" sz="2400" dirty="0"/>
          </a:p>
        </p:txBody>
      </p:sp>
      <p:sp>
        <p:nvSpPr>
          <p:cNvPr id="62" name="コンテンツ プレースホルダー 2"/>
          <p:cNvSpPr txBox="1">
            <a:spLocks/>
          </p:cNvSpPr>
          <p:nvPr/>
        </p:nvSpPr>
        <p:spPr>
          <a:xfrm>
            <a:off x="4106309" y="5096588"/>
            <a:ext cx="4825903" cy="380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現在はもっとも弱いスライムばかりのようだ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7" name="コンテンツ プレースホルダー 2"/>
          <p:cNvSpPr txBox="1">
            <a:spLocks/>
          </p:cNvSpPr>
          <p:nvPr/>
        </p:nvSpPr>
        <p:spPr>
          <a:xfrm>
            <a:off x="3153141" y="5535181"/>
            <a:ext cx="4825903" cy="126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しかし侮ってはいけない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effectLst>
                  <a:glow rad="127000">
                    <a:schemeClr val="bg1"/>
                  </a:glow>
                </a:effectLst>
              </a:rPr>
              <a:t>その数の</a:t>
            </a: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多さがスライムの最大の攻撃だ！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画面がスライムだらけになってしまったらゲームオーバーになってしまうだろう・・・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0" name="コンテンツ プレースホルダー 2"/>
          <p:cNvSpPr txBox="1">
            <a:spLocks/>
          </p:cNvSpPr>
          <p:nvPr/>
        </p:nvSpPr>
        <p:spPr>
          <a:xfrm>
            <a:off x="1470975" y="5590704"/>
            <a:ext cx="1660865" cy="87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スライム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 smtClean="0">
                <a:effectLst>
                  <a:glow rad="127000">
                    <a:schemeClr val="bg1"/>
                  </a:glow>
                </a:effectLst>
              </a:rPr>
              <a:t>現れて画面を埋め尽くす</a:t>
            </a:r>
            <a:endParaRPr lang="en-US" altLang="ja-JP" sz="1800" dirty="0" smtClean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s40036.鈴木佑\Desktop\企画\素材\背景\l20130208200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11" y="-406392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700" y="548680"/>
            <a:ext cx="8229600" cy="93610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サブミッション</a:t>
            </a:r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を達成して有利に！</a:t>
            </a:r>
            <a:endParaRPr kumimoji="1" lang="ja-JP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69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784931" y="1489212"/>
            <a:ext cx="7632848" cy="1152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</a:rPr>
              <a:t>設定されたサブミッションをクリアすると</a:t>
            </a:r>
            <a:endParaRPr lang="en-US" altLang="ja-JP" sz="2800" dirty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None/>
            </a:pP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</a:rPr>
              <a:t>魔王が焦り、詠唱を長引かせることができるぞ</a:t>
            </a:r>
            <a:r>
              <a:rPr lang="ja-JP" altLang="en-US" sz="2800" dirty="0" smtClean="0">
                <a:effectLst>
                  <a:glow rad="127000">
                    <a:schemeClr val="bg1"/>
                  </a:glow>
                </a:effectLst>
              </a:rPr>
              <a:t>！</a:t>
            </a:r>
            <a:endParaRPr lang="ja-JP" altLang="en-US" sz="2800" dirty="0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95" name="グループ化 94"/>
          <p:cNvGrpSpPr/>
          <p:nvPr/>
        </p:nvGrpSpPr>
        <p:grpSpPr>
          <a:xfrm>
            <a:off x="1014528" y="2641340"/>
            <a:ext cx="1708602" cy="3269966"/>
            <a:chOff x="3255912" y="1412776"/>
            <a:chExt cx="2655753" cy="4896544"/>
          </a:xfrm>
        </p:grpSpPr>
        <p:grpSp>
          <p:nvGrpSpPr>
            <p:cNvPr id="96" name="グループ化 95"/>
            <p:cNvGrpSpPr/>
            <p:nvPr/>
          </p:nvGrpSpPr>
          <p:grpSpPr>
            <a:xfrm>
              <a:off x="3255912" y="1412776"/>
              <a:ext cx="2655753" cy="4896544"/>
              <a:chOff x="3131840" y="1566317"/>
              <a:chExt cx="2655753" cy="4896544"/>
            </a:xfrm>
          </p:grpSpPr>
          <p:pic>
            <p:nvPicPr>
              <p:cNvPr id="100" name="Picture 3" descr="C:\Users\nhs40036.鈴木佑\Desktop\企画\素材\aaaaaaa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811" y="2267346"/>
                <a:ext cx="2193776" cy="3393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C:\Users\nhs40036.鈴木佑\Desktop\企画\素材\9d5ce011fb2d8b3ee93b3306d0c9429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1566317"/>
                <a:ext cx="2655753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9308" y="3200303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212976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628" y="4226252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0832" y="411701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601" y="3091306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318" y="2698803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7426" y="4869160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0830" y="5018276"/>
                <a:ext cx="226776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19" y="3350953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130" y="3586027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9746" y="4117013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4831" y="4672844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0522" y="5095937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7" name="グループ化 96"/>
            <p:cNvGrpSpPr/>
            <p:nvPr/>
          </p:nvGrpSpPr>
          <p:grpSpPr>
            <a:xfrm>
              <a:off x="3397728" y="2113805"/>
              <a:ext cx="952500" cy="762000"/>
              <a:chOff x="4090589" y="2060847"/>
              <a:chExt cx="952500" cy="762000"/>
            </a:xfrm>
          </p:grpSpPr>
          <p:sp>
            <p:nvSpPr>
              <p:cNvPr id="98" name="円/楕円 97"/>
              <p:cNvSpPr/>
              <p:nvPr/>
            </p:nvSpPr>
            <p:spPr>
              <a:xfrm>
                <a:off x="4266820" y="2142941"/>
                <a:ext cx="600039" cy="597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9" name="Picture 2" descr="C:\Users\nhs40036.鈴木佑\Desktop\企画\素材\ifn000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0589" y="2060847"/>
                <a:ext cx="9525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コンテンツ プレースホルダー 5"/>
          <p:cNvSpPr txBox="1">
            <a:spLocks/>
          </p:cNvSpPr>
          <p:nvPr/>
        </p:nvSpPr>
        <p:spPr>
          <a:xfrm>
            <a:off x="1219147" y="6184670"/>
            <a:ext cx="6246654" cy="523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暇がある</a:t>
            </a: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なら積極的に狙っていこう！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06" name="グループ化 205"/>
          <p:cNvGrpSpPr/>
          <p:nvPr/>
        </p:nvGrpSpPr>
        <p:grpSpPr>
          <a:xfrm>
            <a:off x="3490240" y="2641340"/>
            <a:ext cx="1708602" cy="3269966"/>
            <a:chOff x="3255912" y="1412776"/>
            <a:chExt cx="2655753" cy="4896544"/>
          </a:xfrm>
        </p:grpSpPr>
        <p:grpSp>
          <p:nvGrpSpPr>
            <p:cNvPr id="207" name="グループ化 206"/>
            <p:cNvGrpSpPr/>
            <p:nvPr/>
          </p:nvGrpSpPr>
          <p:grpSpPr>
            <a:xfrm>
              <a:off x="3255912" y="1412776"/>
              <a:ext cx="2655753" cy="4896544"/>
              <a:chOff x="3131840" y="1566317"/>
              <a:chExt cx="2655753" cy="4896544"/>
            </a:xfrm>
          </p:grpSpPr>
          <p:pic>
            <p:nvPicPr>
              <p:cNvPr id="211" name="Picture 3" descr="C:\Users\nhs40036.鈴木佑\Desktop\企画\素材\aaaaaaa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811" y="2267346"/>
                <a:ext cx="2193776" cy="3393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Picture 2" descr="C:\Users\nhs40036.鈴木佑\Desktop\企画\素材\9d5ce011fb2d8b3ee93b3306d0c9429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1566317"/>
                <a:ext cx="2655753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9308" y="3200303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212976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628" y="4226252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0832" y="411701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7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601" y="3091306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318" y="2698803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7426" y="4869160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0830" y="5018276"/>
                <a:ext cx="226776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1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19" y="3350953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2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130" y="3586027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3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5374" y="4461326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4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4831" y="4672844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0522" y="5095937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6162" y="3703178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7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4348" y="3779515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5741" y="4108714"/>
                <a:ext cx="235073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8" name="グループ化 207"/>
            <p:cNvGrpSpPr/>
            <p:nvPr/>
          </p:nvGrpSpPr>
          <p:grpSpPr>
            <a:xfrm>
              <a:off x="3397728" y="2113805"/>
              <a:ext cx="952500" cy="762000"/>
              <a:chOff x="4090589" y="2060847"/>
              <a:chExt cx="952500" cy="762000"/>
            </a:xfrm>
          </p:grpSpPr>
          <p:sp>
            <p:nvSpPr>
              <p:cNvPr id="209" name="円/楕円 208"/>
              <p:cNvSpPr/>
              <p:nvPr/>
            </p:nvSpPr>
            <p:spPr>
              <a:xfrm>
                <a:off x="4266820" y="2142941"/>
                <a:ext cx="600039" cy="597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0" name="Picture 2" descr="C:\Users\nhs40036.鈴木佑\Desktop\企画\素材\ifn000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0589" y="2060847"/>
                <a:ext cx="9525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62" name="グループ化 2061"/>
          <p:cNvGrpSpPr/>
          <p:nvPr/>
        </p:nvGrpSpPr>
        <p:grpSpPr>
          <a:xfrm>
            <a:off x="1109621" y="4902414"/>
            <a:ext cx="1455511" cy="419754"/>
            <a:chOff x="920049" y="4422114"/>
            <a:chExt cx="1455511" cy="419754"/>
          </a:xfrm>
        </p:grpSpPr>
        <p:pic>
          <p:nvPicPr>
            <p:cNvPr id="2061" name="Picture 4" descr="C:\Users\nhs40036.鈴木佑\Desktop\企画\素材\ゲージ\button_gra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49" y="4422114"/>
              <a:ext cx="1455511" cy="41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コンテンツ プレースホルダー 5"/>
            <p:cNvSpPr txBox="1">
              <a:spLocks/>
            </p:cNvSpPr>
            <p:nvPr/>
          </p:nvSpPr>
          <p:spPr>
            <a:xfrm>
              <a:off x="1064214" y="4498038"/>
              <a:ext cx="1167180" cy="267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900" dirty="0" smtClean="0">
                  <a:effectLst>
                    <a:glow rad="127000">
                      <a:schemeClr val="bg1"/>
                    </a:glow>
                  </a:effectLst>
                </a:rPr>
                <a:t>味方を１０体作れ！</a:t>
              </a:r>
              <a:endParaRPr lang="en-US" altLang="ja-JP" sz="9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3585335" y="4867074"/>
            <a:ext cx="1455511" cy="419754"/>
            <a:chOff x="920049" y="4422114"/>
            <a:chExt cx="1455511" cy="419754"/>
          </a:xfrm>
        </p:grpSpPr>
        <p:pic>
          <p:nvPicPr>
            <p:cNvPr id="336" name="Picture 4" descr="C:\Users\nhs40036.鈴木佑\Desktop\企画\素材\ゲージ\button_gra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49" y="4422114"/>
              <a:ext cx="1455511" cy="41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" name="コンテンツ プレースホルダー 5"/>
            <p:cNvSpPr txBox="1">
              <a:spLocks/>
            </p:cNvSpPr>
            <p:nvPr/>
          </p:nvSpPr>
          <p:spPr>
            <a:xfrm>
              <a:off x="1064214" y="4498038"/>
              <a:ext cx="1167180" cy="267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900" dirty="0" smtClean="0">
                  <a:effectLst>
                    <a:glow rad="127000">
                      <a:schemeClr val="bg1"/>
                    </a:glow>
                  </a:effectLst>
                </a:rPr>
                <a:t>味方を１０体作れ！</a:t>
              </a:r>
              <a:endParaRPr lang="en-US" altLang="ja-JP" sz="9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pSp>
        <p:nvGrpSpPr>
          <p:cNvPr id="2066" name="グループ化 2065"/>
          <p:cNvGrpSpPr/>
          <p:nvPr/>
        </p:nvGrpSpPr>
        <p:grpSpPr>
          <a:xfrm>
            <a:off x="5986486" y="2641340"/>
            <a:ext cx="1708602" cy="3269966"/>
            <a:chOff x="5986486" y="2552755"/>
            <a:chExt cx="1708602" cy="3269966"/>
          </a:xfrm>
        </p:grpSpPr>
        <p:grpSp>
          <p:nvGrpSpPr>
            <p:cNvPr id="310" name="グループ化 309"/>
            <p:cNvGrpSpPr/>
            <p:nvPr/>
          </p:nvGrpSpPr>
          <p:grpSpPr>
            <a:xfrm>
              <a:off x="5986486" y="2552755"/>
              <a:ext cx="1708602" cy="3269966"/>
              <a:chOff x="3255912" y="1412776"/>
              <a:chExt cx="2655753" cy="4896544"/>
            </a:xfrm>
          </p:grpSpPr>
          <p:grpSp>
            <p:nvGrpSpPr>
              <p:cNvPr id="311" name="グループ化 310"/>
              <p:cNvGrpSpPr/>
              <p:nvPr/>
            </p:nvGrpSpPr>
            <p:grpSpPr>
              <a:xfrm>
                <a:off x="3255912" y="1412776"/>
                <a:ext cx="2655753" cy="4896544"/>
                <a:chOff x="3131840" y="1566317"/>
                <a:chExt cx="2655753" cy="4896544"/>
              </a:xfrm>
            </p:grpSpPr>
            <p:pic>
              <p:nvPicPr>
                <p:cNvPr id="315" name="Picture 3" descr="C:\Users\nhs40036.鈴木佑\Desktop\企画\素材\aaaaaaa.jp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6811" y="2267346"/>
                  <a:ext cx="2193776" cy="33939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2" descr="C:\Users\nhs40036.鈴木佑\Desktop\企画\素材\9d5ce011fb2d8b3ee93b3306d0c9429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1840" y="1566317"/>
                  <a:ext cx="2655753" cy="48965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9308" y="3200303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6056" y="3212976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6628" y="4226252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0832" y="4117012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33601" y="3091306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18" y="2698803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7426" y="4869160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0830" y="5018276"/>
                  <a:ext cx="226776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919" y="3350953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5130" y="3586027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9746" y="4117013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4831" y="4672844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0522" y="5095937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162" y="3703178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4348" y="3779515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6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5130" y="4555306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2" name="グループ化 311"/>
              <p:cNvGrpSpPr/>
              <p:nvPr/>
            </p:nvGrpSpPr>
            <p:grpSpPr>
              <a:xfrm>
                <a:off x="3397728" y="2113805"/>
                <a:ext cx="952500" cy="762000"/>
                <a:chOff x="4090589" y="2060847"/>
                <a:chExt cx="952500" cy="762000"/>
              </a:xfrm>
            </p:grpSpPr>
            <p:sp>
              <p:nvSpPr>
                <p:cNvPr id="313" name="円/楕円 312"/>
                <p:cNvSpPr/>
                <p:nvPr/>
              </p:nvSpPr>
              <p:spPr>
                <a:xfrm>
                  <a:off x="4266820" y="2142941"/>
                  <a:ext cx="600039" cy="5978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14" name="Picture 2" descr="C:\Users\nhs40036.鈴木佑\Desktop\企画\素材\ifn000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0589" y="2060847"/>
                  <a:ext cx="952500" cy="76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46" name="コンテンツ プレースホルダー 5"/>
            <p:cNvSpPr txBox="1">
              <a:spLocks/>
            </p:cNvSpPr>
            <p:nvPr/>
          </p:nvSpPr>
          <p:spPr>
            <a:xfrm>
              <a:off x="6077942" y="3104066"/>
              <a:ext cx="686943" cy="2598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 smtClean="0">
                  <a:effectLst>
                    <a:glow rad="127000">
                      <a:schemeClr val="bg1"/>
                    </a:glow>
                  </a:effectLst>
                </a:rPr>
                <a:t>+</a:t>
              </a:r>
              <a:r>
                <a:rPr lang="ja-JP" altLang="en-US" sz="1200" dirty="0" smtClean="0">
                  <a:effectLst>
                    <a:glow rad="127000">
                      <a:schemeClr val="bg1"/>
                    </a:glow>
                  </a:effectLst>
                </a:rPr>
                <a:t>１５</a:t>
              </a:r>
              <a:r>
                <a:rPr lang="ja-JP" altLang="en-US" sz="1200" dirty="0">
                  <a:effectLst>
                    <a:glow rad="127000">
                      <a:schemeClr val="bg1"/>
                    </a:glow>
                  </a:effectLst>
                </a:rPr>
                <a:t>秒</a:t>
              </a:r>
              <a:endParaRPr lang="en-US" altLang="ja-JP" sz="1200" dirty="0" smtClean="0">
                <a:effectLst>
                  <a:glow rad="127000">
                    <a:schemeClr val="bg1"/>
                  </a:glow>
                </a:effectLst>
              </a:endParaRPr>
            </a:p>
          </p:txBody>
        </p:sp>
        <p:grpSp>
          <p:nvGrpSpPr>
            <p:cNvPr id="351" name="グループ化 350"/>
            <p:cNvGrpSpPr/>
            <p:nvPr/>
          </p:nvGrpSpPr>
          <p:grpSpPr>
            <a:xfrm>
              <a:off x="6154530" y="4813829"/>
              <a:ext cx="1455511" cy="419754"/>
              <a:chOff x="938144" y="4333529"/>
              <a:chExt cx="1455511" cy="419754"/>
            </a:xfrm>
          </p:grpSpPr>
          <p:pic>
            <p:nvPicPr>
              <p:cNvPr id="352" name="Picture 4" descr="C:\Users\nhs40036.鈴木佑\Desktop\企画\素材\ゲージ\button_gray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144" y="4333529"/>
                <a:ext cx="1455511" cy="419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コンテンツ プレースホルダー 5"/>
              <p:cNvSpPr txBox="1">
                <a:spLocks/>
              </p:cNvSpPr>
              <p:nvPr/>
            </p:nvSpPr>
            <p:spPr>
              <a:xfrm>
                <a:off x="1069297" y="4429574"/>
                <a:ext cx="1167180" cy="2679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900" dirty="0" smtClean="0">
                    <a:effectLst>
                      <a:glow rad="127000">
                        <a:schemeClr val="bg1"/>
                      </a:glow>
                    </a:effectLst>
                  </a:rPr>
                  <a:t>味方を１０体作れ！</a:t>
                </a:r>
                <a:endParaRPr lang="en-US" altLang="ja-JP" sz="900" dirty="0" smtClean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p:grpSp>
        <p:pic>
          <p:nvPicPr>
            <p:cNvPr id="2063" name="Picture 5" descr="C:\Users\nhs40036.鈴木佑\Desktop\企画\素材\coollogo_com-733968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22" y="4781266"/>
              <a:ext cx="972120" cy="4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91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s40036.鈴木佑\Desktop\企画\素材\背景\l20130208200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11" y="-406392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36" y="44624"/>
            <a:ext cx="8229600" cy="1188482"/>
          </a:xfrm>
        </p:spPr>
        <p:txBody>
          <a:bodyPr/>
          <a:lstStyle/>
          <a:p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敵を挟んで魔王へ進軍！</a:t>
            </a:r>
            <a:endParaRPr kumimoji="1" lang="ja-JP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69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971600" y="1105961"/>
            <a:ext cx="7128792" cy="10469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魔王までの道中、敵を挟むことで仲間に</a:t>
            </a: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！</a:t>
            </a:r>
          </a:p>
          <a:p>
            <a:pPr marL="0" indent="0">
              <a:buNone/>
            </a:pP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最後の戦いに備えましょう！</a:t>
            </a:r>
            <a:endParaRPr lang="en-US" altLang="ja-JP" dirty="0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360753" y="2096715"/>
            <a:ext cx="1708602" cy="3269966"/>
            <a:chOff x="2861928" y="2119281"/>
            <a:chExt cx="1708602" cy="3269966"/>
          </a:xfrm>
        </p:grpSpPr>
        <p:grpSp>
          <p:nvGrpSpPr>
            <p:cNvPr id="95" name="グループ化 94"/>
            <p:cNvGrpSpPr/>
            <p:nvPr/>
          </p:nvGrpSpPr>
          <p:grpSpPr>
            <a:xfrm>
              <a:off x="2861928" y="2119281"/>
              <a:ext cx="1708602" cy="3269966"/>
              <a:chOff x="3255912" y="1412776"/>
              <a:chExt cx="2655753" cy="4896544"/>
            </a:xfrm>
          </p:grpSpPr>
          <p:grpSp>
            <p:nvGrpSpPr>
              <p:cNvPr id="96" name="グループ化 95"/>
              <p:cNvGrpSpPr/>
              <p:nvPr/>
            </p:nvGrpSpPr>
            <p:grpSpPr>
              <a:xfrm>
                <a:off x="3255912" y="1412776"/>
                <a:ext cx="2655753" cy="4896544"/>
                <a:chOff x="3131840" y="1566317"/>
                <a:chExt cx="2655753" cy="4896544"/>
              </a:xfrm>
            </p:grpSpPr>
            <p:pic>
              <p:nvPicPr>
                <p:cNvPr id="100" name="Picture 3" descr="C:\Users\nhs40036.鈴木佑\Desktop\企画\素材\aaaaaaa.jp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6811" y="2267346"/>
                  <a:ext cx="2193776" cy="33939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2" descr="C:\Users\nhs40036.鈴木佑\Desktop\企画\素材\9d5ce011fb2d8b3ee93b3306d0c9429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1840" y="1566317"/>
                  <a:ext cx="2655753" cy="48965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9308" y="3200303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6056" y="3212976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6628" y="4226252"/>
                  <a:ext cx="235074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0832" y="4117012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33601" y="3091306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18" y="2698803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7426" y="4869160"/>
                  <a:ext cx="226777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3" descr="C:\Users\nhs40036.鈴木佑\Desktop\企画\素材\キャラ\novo_dangos_006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0830" y="5018276"/>
                  <a:ext cx="226776" cy="226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919" y="3350953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5130" y="3586027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9746" y="4117013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4831" y="4672844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C:\Users\nhs40036.鈴木佑\Desktop\企画\素材\キャラ\novo_dangos_005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0522" y="5095937"/>
                  <a:ext cx="235073" cy="235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7" name="グループ化 96"/>
              <p:cNvGrpSpPr/>
              <p:nvPr/>
            </p:nvGrpSpPr>
            <p:grpSpPr>
              <a:xfrm>
                <a:off x="3397728" y="2113805"/>
                <a:ext cx="952500" cy="762000"/>
                <a:chOff x="4090589" y="2060847"/>
                <a:chExt cx="952500" cy="762000"/>
              </a:xfrm>
            </p:grpSpPr>
            <p:sp>
              <p:nvSpPr>
                <p:cNvPr id="98" name="円/楕円 97"/>
                <p:cNvSpPr/>
                <p:nvPr/>
              </p:nvSpPr>
              <p:spPr>
                <a:xfrm>
                  <a:off x="4266820" y="2142941"/>
                  <a:ext cx="600039" cy="5978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99" name="Picture 2" descr="C:\Users\nhs40036.鈴木佑\Desktop\企画\素材\ifn000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0589" y="2060847"/>
                  <a:ext cx="952500" cy="76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050" name="Picture 2" descr="C:\Users\nhs40036.鈴木佑\Desktop\企画\素材\mon_014.gi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501" y="3236506"/>
              <a:ext cx="736143" cy="58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8" name="直線コネクタ 117"/>
            <p:cNvCxnSpPr/>
            <p:nvPr/>
          </p:nvCxnSpPr>
          <p:spPr>
            <a:xfrm flipH="1">
              <a:off x="3510930" y="2971818"/>
              <a:ext cx="80740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3548926" y="2613584"/>
              <a:ext cx="715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/>
                <a:t>中ボス</a:t>
              </a:r>
              <a:endParaRPr kumimoji="1" lang="ja-JP" altLang="en-US" sz="1400" dirty="0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3543380" y="2063129"/>
            <a:ext cx="1708602" cy="3269966"/>
            <a:chOff x="4716016" y="2119281"/>
            <a:chExt cx="1708602" cy="3269966"/>
          </a:xfrm>
        </p:grpSpPr>
        <p:grpSp>
          <p:nvGrpSpPr>
            <p:cNvPr id="122" name="グループ化 121"/>
            <p:cNvGrpSpPr/>
            <p:nvPr/>
          </p:nvGrpSpPr>
          <p:grpSpPr>
            <a:xfrm>
              <a:off x="4716016" y="2119281"/>
              <a:ext cx="1708602" cy="3269966"/>
              <a:chOff x="2861928" y="2119281"/>
              <a:chExt cx="1708602" cy="3269966"/>
            </a:xfrm>
          </p:grpSpPr>
          <p:grpSp>
            <p:nvGrpSpPr>
              <p:cNvPr id="123" name="グループ化 122"/>
              <p:cNvGrpSpPr/>
              <p:nvPr/>
            </p:nvGrpSpPr>
            <p:grpSpPr>
              <a:xfrm>
                <a:off x="2861928" y="2119281"/>
                <a:ext cx="1708602" cy="3269966"/>
                <a:chOff x="3255912" y="1412776"/>
                <a:chExt cx="2655753" cy="4896544"/>
              </a:xfrm>
            </p:grpSpPr>
            <p:grpSp>
              <p:nvGrpSpPr>
                <p:cNvPr id="127" name="グループ化 126"/>
                <p:cNvGrpSpPr/>
                <p:nvPr/>
              </p:nvGrpSpPr>
              <p:grpSpPr>
                <a:xfrm>
                  <a:off x="3255912" y="1412776"/>
                  <a:ext cx="2655753" cy="4896544"/>
                  <a:chOff x="3131840" y="1566317"/>
                  <a:chExt cx="2655753" cy="4896544"/>
                </a:xfrm>
              </p:grpSpPr>
              <p:pic>
                <p:nvPicPr>
                  <p:cNvPr id="131" name="Picture 3" descr="C:\Users\nhs40036.鈴木佑\Desktop\企画\素材\aaaaaaa.jpg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76811" y="2267346"/>
                    <a:ext cx="2193776" cy="33939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2" name="Picture 2" descr="C:\Users\nhs40036.鈴木佑\Desktop\企画\素材\9d5ce011fb2d8b3ee93b3306d0c9429d.png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31840" y="1566317"/>
                    <a:ext cx="2655753" cy="48965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3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99308" y="3200303"/>
                    <a:ext cx="235074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4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76056" y="3212976"/>
                    <a:ext cx="235074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5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48454" y="3999200"/>
                    <a:ext cx="235074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6" name="Picture 3" descr="C:\Users\nhs40036.鈴木佑\Desktop\企画\素材\キャラ\novo_dangos_00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10832" y="4117012"/>
                    <a:ext cx="226777" cy="2267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7" name="Picture 3" descr="C:\Users\nhs40036.鈴木佑\Desktop\企画\素材\キャラ\novo_dangos_00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33601" y="3091306"/>
                    <a:ext cx="226777" cy="2267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8" name="Picture 3" descr="C:\Users\nhs40036.鈴木佑\Desktop\企画\素材\キャラ\novo_dangos_00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70318" y="2698803"/>
                    <a:ext cx="226777" cy="2267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9" name="Picture 3" descr="C:\Users\nhs40036.鈴木佑\Desktop\企画\素材\キャラ\novo_dangos_00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67426" y="4869160"/>
                    <a:ext cx="226777" cy="2267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0" name="Picture 3" descr="C:\Users\nhs40036.鈴木佑\Desktop\企画\素材\キャラ\novo_dangos_00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10830" y="5018276"/>
                    <a:ext cx="226776" cy="2267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1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51919" y="3350953"/>
                    <a:ext cx="235073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2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45130" y="3586027"/>
                    <a:ext cx="235073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3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9746" y="4117013"/>
                    <a:ext cx="235073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4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4831" y="4672844"/>
                    <a:ext cx="235073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5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70522" y="5095937"/>
                    <a:ext cx="235073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53" name="Picture 2" descr="C:\Users\nhs40036.鈴木佑\Desktop\企画\素材\キャラ\novo_dangos_005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45333" y="3868697"/>
                    <a:ext cx="235074" cy="2350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8" name="グループ化 127"/>
                <p:cNvGrpSpPr/>
                <p:nvPr/>
              </p:nvGrpSpPr>
              <p:grpSpPr>
                <a:xfrm>
                  <a:off x="3397728" y="2113805"/>
                  <a:ext cx="952500" cy="762000"/>
                  <a:chOff x="4090589" y="2060847"/>
                  <a:chExt cx="952500" cy="762000"/>
                </a:xfrm>
              </p:grpSpPr>
              <p:sp>
                <p:nvSpPr>
                  <p:cNvPr id="129" name="円/楕円 128"/>
                  <p:cNvSpPr/>
                  <p:nvPr/>
                </p:nvSpPr>
                <p:spPr>
                  <a:xfrm>
                    <a:off x="4266820" y="2142941"/>
                    <a:ext cx="600039" cy="59781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30" name="Picture 2" descr="C:\Users\nhs40036.鈴木佑\Desktop\企画\素材\ifn0001.png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90589" y="2060847"/>
                    <a:ext cx="952500" cy="76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24" name="Picture 2" descr="C:\Users\nhs40036.鈴木佑\Desktop\企画\素材\mon_014.gif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4501" y="3236506"/>
                <a:ext cx="736143" cy="588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5" name="直線コネクタ 124"/>
              <p:cNvCxnSpPr/>
              <p:nvPr/>
            </p:nvCxnSpPr>
            <p:spPr>
              <a:xfrm flipH="1">
                <a:off x="3510930" y="2971818"/>
                <a:ext cx="807406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テキスト ボックス 125"/>
              <p:cNvSpPr txBox="1"/>
              <p:nvPr/>
            </p:nvSpPr>
            <p:spPr>
              <a:xfrm>
                <a:off x="3548926" y="2613584"/>
                <a:ext cx="715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 smtClean="0"/>
                  <a:t>中ボス</a:t>
                </a:r>
                <a:endParaRPr kumimoji="1" lang="ja-JP" altLang="en-US" sz="1400" dirty="0"/>
              </a:p>
            </p:txBody>
          </p:sp>
        </p:grpSp>
        <p:sp>
          <p:nvSpPr>
            <p:cNvPr id="146" name="正方形/長方形 145"/>
            <p:cNvSpPr/>
            <p:nvPr/>
          </p:nvSpPr>
          <p:spPr>
            <a:xfrm>
              <a:off x="6024732" y="3493359"/>
              <a:ext cx="70613" cy="414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5062900" y="3364522"/>
              <a:ext cx="81533" cy="42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48" name="直線コネクタ 147"/>
            <p:cNvCxnSpPr>
              <a:stCxn id="147" idx="3"/>
              <a:endCxn id="146" idx="1"/>
            </p:cNvCxnSpPr>
            <p:nvPr/>
          </p:nvCxnSpPr>
          <p:spPr>
            <a:xfrm>
              <a:off x="5144433" y="3576186"/>
              <a:ext cx="880299" cy="12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0" name="グループ化 2059"/>
          <p:cNvGrpSpPr/>
          <p:nvPr/>
        </p:nvGrpSpPr>
        <p:grpSpPr>
          <a:xfrm>
            <a:off x="5687417" y="2094425"/>
            <a:ext cx="1708602" cy="3269966"/>
            <a:chOff x="6860053" y="2150577"/>
            <a:chExt cx="1708602" cy="3269966"/>
          </a:xfrm>
        </p:grpSpPr>
        <p:grpSp>
          <p:nvGrpSpPr>
            <p:cNvPr id="155" name="グループ化 154"/>
            <p:cNvGrpSpPr/>
            <p:nvPr/>
          </p:nvGrpSpPr>
          <p:grpSpPr>
            <a:xfrm>
              <a:off x="6860053" y="2150577"/>
              <a:ext cx="1708602" cy="3269966"/>
              <a:chOff x="4716016" y="2119281"/>
              <a:chExt cx="1708602" cy="3269966"/>
            </a:xfrm>
          </p:grpSpPr>
          <p:grpSp>
            <p:nvGrpSpPr>
              <p:cNvPr id="156" name="グループ化 155"/>
              <p:cNvGrpSpPr/>
              <p:nvPr/>
            </p:nvGrpSpPr>
            <p:grpSpPr>
              <a:xfrm>
                <a:off x="4716016" y="2119281"/>
                <a:ext cx="1708602" cy="3269966"/>
                <a:chOff x="2861928" y="2119281"/>
                <a:chExt cx="1708602" cy="3269966"/>
              </a:xfrm>
            </p:grpSpPr>
            <p:grpSp>
              <p:nvGrpSpPr>
                <p:cNvPr id="160" name="グループ化 159"/>
                <p:cNvGrpSpPr/>
                <p:nvPr/>
              </p:nvGrpSpPr>
              <p:grpSpPr>
                <a:xfrm>
                  <a:off x="2861928" y="2119281"/>
                  <a:ext cx="1708602" cy="3269966"/>
                  <a:chOff x="3255912" y="1412776"/>
                  <a:chExt cx="2655753" cy="4896544"/>
                </a:xfrm>
              </p:grpSpPr>
              <p:grpSp>
                <p:nvGrpSpPr>
                  <p:cNvPr id="164" name="グループ化 163"/>
                  <p:cNvGrpSpPr/>
                  <p:nvPr/>
                </p:nvGrpSpPr>
                <p:grpSpPr>
                  <a:xfrm>
                    <a:off x="3255912" y="1412776"/>
                    <a:ext cx="2655753" cy="4896544"/>
                    <a:chOff x="3131840" y="1566317"/>
                    <a:chExt cx="2655753" cy="4896544"/>
                  </a:xfrm>
                </p:grpSpPr>
                <p:pic>
                  <p:nvPicPr>
                    <p:cNvPr id="168" name="Picture 3" descr="C:\Users\nhs40036.鈴木佑\Desktop\企画\素材\aaaaaaa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76811" y="2267346"/>
                      <a:ext cx="2193776" cy="339390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9" name="Picture 2" descr="C:\Users\nhs40036.鈴木佑\Desktop\企画\素材\9d5ce011fb2d8b3ee93b3306d0c9429d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31840" y="1566317"/>
                      <a:ext cx="2655753" cy="489654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0" name="Picture 2" descr="C:\Users\nhs40036.鈴木佑\Desktop\企画\素材\キャラ\novo_dangos_005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99308" y="3200303"/>
                      <a:ext cx="235074" cy="2350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1" name="Picture 2" descr="C:\Users\nhs40036.鈴木佑\Desktop\企画\素材\キャラ\novo_dangos_005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76056" y="3212976"/>
                      <a:ext cx="235074" cy="2350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3" name="Picture 3" descr="C:\Users\nhs40036.鈴木佑\Desktop\企画\素材\キャラ\novo_dangos_006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0832" y="4117012"/>
                      <a:ext cx="226777" cy="2267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4" name="Picture 3" descr="C:\Users\nhs40036.鈴木佑\Desktop\企画\素材\キャラ\novo_dangos_006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33601" y="3091306"/>
                      <a:ext cx="226777" cy="2267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5" name="Picture 3" descr="C:\Users\nhs40036.鈴木佑\Desktop\企画\素材\キャラ\novo_dangos_006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70318" y="2698803"/>
                      <a:ext cx="226777" cy="2267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6" name="Picture 3" descr="C:\Users\nhs40036.鈴木佑\Desktop\企画\素材\キャラ\novo_dangos_006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67426" y="4869160"/>
                      <a:ext cx="226777" cy="2267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7" name="Picture 3" descr="C:\Users\nhs40036.鈴木佑\Desktop\企画\素材\キャラ\novo_dangos_006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0830" y="5018276"/>
                      <a:ext cx="226776" cy="2267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9" name="Picture 2" descr="C:\Users\nhs40036.鈴木佑\Desktop\企画\素材\キャラ\novo_dangos_005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5130" y="3586027"/>
                      <a:ext cx="235073" cy="2350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0" name="Picture 2" descr="C:\Users\nhs40036.鈴木佑\Desktop\企画\素材\キャラ\novo_dangos_005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49746" y="4117013"/>
                      <a:ext cx="235073" cy="2350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1" name="Picture 2" descr="C:\Users\nhs40036.鈴木佑\Desktop\企画\素材\キャラ\novo_dangos_005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4831" y="4672844"/>
                      <a:ext cx="235073" cy="2350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2" name="Picture 2" descr="C:\Users\nhs40036.鈴木佑\Desktop\企画\素材\キャラ\novo_dangos_005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770522" y="5095937"/>
                      <a:ext cx="235073" cy="2350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65" name="グループ化 164"/>
                  <p:cNvGrpSpPr/>
                  <p:nvPr/>
                </p:nvGrpSpPr>
                <p:grpSpPr>
                  <a:xfrm>
                    <a:off x="3397728" y="2113805"/>
                    <a:ext cx="952500" cy="762000"/>
                    <a:chOff x="4090589" y="2060847"/>
                    <a:chExt cx="952500" cy="762000"/>
                  </a:xfrm>
                </p:grpSpPr>
                <p:sp>
                  <p:nvSpPr>
                    <p:cNvPr id="166" name="円/楕円 165"/>
                    <p:cNvSpPr/>
                    <p:nvPr/>
                  </p:nvSpPr>
                  <p:spPr>
                    <a:xfrm>
                      <a:off x="4266820" y="2142941"/>
                      <a:ext cx="600039" cy="5978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167" name="Picture 2" descr="C:\Users\nhs40036.鈴木佑\Desktop\企画\素材\ifn000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90589" y="2060847"/>
                      <a:ext cx="952500" cy="762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161" name="Picture 2" descr="C:\Users\nhs40036.鈴木佑\Desktop\企画\素材\mon_014.gif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4501" y="3236506"/>
                  <a:ext cx="736143" cy="5889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" name="テキスト ボックス 162"/>
                <p:cNvSpPr txBox="1"/>
                <p:nvPr/>
              </p:nvSpPr>
              <p:spPr>
                <a:xfrm>
                  <a:off x="3548926" y="2613584"/>
                  <a:ext cx="7150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 smtClean="0"/>
                    <a:t>中ボス</a:t>
                  </a:r>
                  <a:endParaRPr kumimoji="1" lang="ja-JP" altLang="en-US" sz="1400" dirty="0"/>
                </a:p>
              </p:txBody>
            </p:sp>
            <p:cxnSp>
              <p:nvCxnSpPr>
                <p:cNvPr id="201" name="直線コネクタ 200"/>
                <p:cNvCxnSpPr/>
                <p:nvPr/>
              </p:nvCxnSpPr>
              <p:spPr>
                <a:xfrm flipH="1">
                  <a:off x="3510930" y="2975182"/>
                  <a:ext cx="807406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 flipH="1" flipV="1">
                  <a:off x="3510930" y="2971818"/>
                  <a:ext cx="604494" cy="336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正方形/長方形 156"/>
              <p:cNvSpPr/>
              <p:nvPr/>
            </p:nvSpPr>
            <p:spPr>
              <a:xfrm>
                <a:off x="5821822" y="3420028"/>
                <a:ext cx="70613" cy="414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5249643" y="3378213"/>
                <a:ext cx="79488" cy="4233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59" name="直線コネクタ 158"/>
              <p:cNvCxnSpPr>
                <a:stCxn id="158" idx="3"/>
                <a:endCxn id="157" idx="1"/>
              </p:cNvCxnSpPr>
              <p:nvPr/>
            </p:nvCxnSpPr>
            <p:spPr>
              <a:xfrm>
                <a:off x="5329131" y="3589877"/>
                <a:ext cx="492691" cy="37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1" name="Picture 3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5492" y="3731698"/>
              <a:ext cx="141636" cy="141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768" y="3672185"/>
              <a:ext cx="141636" cy="141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84" y="3409509"/>
              <a:ext cx="141636" cy="141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" name="コンテンツ プレースホルダー 5"/>
          <p:cNvSpPr txBox="1">
            <a:spLocks/>
          </p:cNvSpPr>
          <p:nvPr/>
        </p:nvSpPr>
        <p:spPr>
          <a:xfrm>
            <a:off x="539552" y="5366681"/>
            <a:ext cx="7416823" cy="1491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強力な敵は味方にすることができない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味方と一緒に挟んで</a:t>
            </a: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ダメージ！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より強い味方をぶつけるとダメージアップ！</a:t>
            </a:r>
            <a:endParaRPr lang="ja-JP" altLang="en-US" dirty="0" smtClean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nhs40036.鈴木佑\Desktop\企画\素材\背景\l20130208200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11" y="0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>
                <a:effectLst>
                  <a:glow rad="127000">
                    <a:schemeClr val="bg1"/>
                  </a:glow>
                </a:effectLst>
              </a:rPr>
              <a:t>画面</a:t>
            </a:r>
            <a:endParaRPr kumimoji="1" lang="ja-JP" altLang="en-US" sz="60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 rot="20498827">
            <a:off x="136563" y="1665857"/>
            <a:ext cx="3125291" cy="1664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魔王の城に進軍！</a:t>
            </a:r>
            <a:endParaRPr lang="ja-JP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 rot="613602">
            <a:off x="5801251" y="1518048"/>
            <a:ext cx="3419587" cy="170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敵を挟み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ja-JP" altLang="en-US" dirty="0">
                <a:effectLst>
                  <a:glow rad="127000">
                    <a:schemeClr val="bg1"/>
                  </a:glow>
                </a:effectLst>
              </a:rPr>
              <a:t>味方</a:t>
            </a:r>
            <a:r>
              <a:rPr lang="ja-JP" altLang="en-US" dirty="0" smtClean="0">
                <a:effectLst>
                  <a:glow rad="127000">
                    <a:schemeClr val="bg1"/>
                  </a:glow>
                </a:effectLst>
              </a:rPr>
              <a:t>にしつつ</a:t>
            </a:r>
            <a:endParaRPr lang="en-US" altLang="ja-JP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2" name="タイトル 1"/>
          <p:cNvSpPr txBox="1">
            <a:spLocks/>
          </p:cNvSpPr>
          <p:nvPr/>
        </p:nvSpPr>
        <p:spPr>
          <a:xfrm>
            <a:off x="948650" y="5746482"/>
            <a:ext cx="7427168" cy="1432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魔王討伐を目指せ！</a:t>
            </a:r>
            <a:endParaRPr lang="en-US" altLang="ja-JP" sz="6000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4103" name="Picture 7" descr="C:\Users\nhs40036.鈴木佑\Desktop\企画\素材\タッチ動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56" y="4079025"/>
            <a:ext cx="462134" cy="7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5926045" y="3188649"/>
            <a:ext cx="3232927" cy="3120672"/>
            <a:chOff x="5651819" y="3374010"/>
            <a:chExt cx="3442993" cy="3166087"/>
          </a:xfrm>
        </p:grpSpPr>
        <p:pic>
          <p:nvPicPr>
            <p:cNvPr id="53" name="Picture 8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519" y="3374010"/>
              <a:ext cx="1490236" cy="1490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nhs40036.鈴木佑\Desktop\企画\素材\キャラ\novo_dangos_00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819" y="3732901"/>
              <a:ext cx="1687989" cy="1687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nhs40036.鈴木佑\Desktop\企画\素材\キャラ\novo_dangos_00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121" y="4109405"/>
              <a:ext cx="2430691" cy="2430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7" name="Picture 11" descr="C:\Users\nhs40036.鈴木佑\Desktop\企画\素材\キャラ\novo_dangos_0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6" y="3203771"/>
            <a:ext cx="1497281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nhs40036.鈴木佑\Desktop\企画\素材\キャラ\novo_dangos_00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14" y="3849684"/>
            <a:ext cx="1698234" cy="16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nhs40036.鈴木佑\Desktop\企画\素材\キャラ\blue_blo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" y="4307785"/>
            <a:ext cx="1744294" cy="17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nhs40036.鈴木佑\Desktop\企画\企画書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93702" cy="7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>
            <a:off x="3255912" y="1412776"/>
            <a:ext cx="2655753" cy="4896544"/>
            <a:chOff x="3255912" y="1412776"/>
            <a:chExt cx="2655753" cy="489654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255912" y="1412776"/>
              <a:ext cx="2655753" cy="4896544"/>
              <a:chOff x="3131840" y="1566317"/>
              <a:chExt cx="2655753" cy="4896544"/>
            </a:xfrm>
          </p:grpSpPr>
          <p:pic>
            <p:nvPicPr>
              <p:cNvPr id="2051" name="Picture 3" descr="C:\Users\nhs40036.鈴木佑\Desktop\企画\素材\aaaaaaa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811" y="2267346"/>
                <a:ext cx="2193776" cy="3393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C:\Users\nhs40036.鈴木佑\Desktop\企画\素材\9d5ce011fb2d8b3ee93b3306d0c9429d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1566317"/>
                <a:ext cx="2655753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8418" y="4073178"/>
                <a:ext cx="163066" cy="650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3616846" y="3964296"/>
                <a:ext cx="163066" cy="650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8" name="直線コネクタ 7"/>
              <p:cNvCxnSpPr>
                <a:stCxn id="7" idx="3"/>
                <a:endCxn id="6" idx="1"/>
              </p:cNvCxnSpPr>
              <p:nvPr/>
            </p:nvCxnSpPr>
            <p:spPr>
              <a:xfrm>
                <a:off x="3779912" y="4289348"/>
                <a:ext cx="868506" cy="1088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98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6846" y="2914936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212976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:\Users\nhs40036.鈴木佑\Desktop\企画\素材\キャラ\novo_dangos_00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628" y="4226252"/>
                <a:ext cx="235074" cy="235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4040881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0832" y="411701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535" y="4414432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601" y="3091306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318" y="2698803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Users\nhs40036.鈴木佑\Desktop\企画\素材\キャラ\blue_block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5412" y="3381975"/>
                <a:ext cx="270644" cy="2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1" name="Picture 5" descr="C:\Users\nhs40036.鈴木佑\Desktop\企画\素材\キャラ\novo_dangos_0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9951" y="4869160"/>
                <a:ext cx="550864" cy="550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3640" y="4917815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5630" y="5193247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7426" y="4869160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9279" y="4755771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" descr="C:\Users\nhs40036.鈴木佑\Desktop\企画\素材\キャラ\novo_dangos_006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043" y="5193247"/>
                <a:ext cx="226777" cy="226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グループ化 8"/>
            <p:cNvGrpSpPr/>
            <p:nvPr/>
          </p:nvGrpSpPr>
          <p:grpSpPr>
            <a:xfrm>
              <a:off x="3397728" y="2113805"/>
              <a:ext cx="952500" cy="762000"/>
              <a:chOff x="4090589" y="2060847"/>
              <a:chExt cx="952500" cy="762000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4266820" y="2142941"/>
                <a:ext cx="600039" cy="597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26" name="Picture 2" descr="C:\Users\nhs40036.鈴木佑\Desktop\企画\素材\ifn0001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0589" y="2060847"/>
                <a:ext cx="9525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27" name="Picture 3" descr="C:\Users\nhs40036.鈴木佑\Desktop\企画\素材\魔王のアイコン素材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45" y="2916219"/>
            <a:ext cx="598885" cy="5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/>
          <p:nvPr/>
        </p:nvCxnSpPr>
        <p:spPr>
          <a:xfrm flipH="1">
            <a:off x="4350228" y="2545262"/>
            <a:ext cx="117065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534904" y="2187028"/>
            <a:ext cx="81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魔王</a:t>
            </a:r>
            <a:r>
              <a:rPr kumimoji="1" lang="en-US" altLang="ja-JP" sz="1400" dirty="0" smtClean="0"/>
              <a:t>HP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52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556</Words>
  <Application>Microsoft Office PowerPoint</Application>
  <PresentationFormat>画面に合わせる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インサート</vt:lpstr>
      <vt:lpstr>世界が崩壊する魔法を唱え始めた魔王！</vt:lpstr>
      <vt:lpstr>プレイ動作</vt:lpstr>
      <vt:lpstr>味方と敵</vt:lpstr>
      <vt:lpstr>サブミッションを達成して有利に！</vt:lpstr>
      <vt:lpstr>敵を挟んで魔王へ進軍！</vt:lpstr>
      <vt:lpstr>画面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SESAきかく</dc:title>
  <dc:creator>nhs40036</dc:creator>
  <cp:lastModifiedBy>nhs40036</cp:lastModifiedBy>
  <cp:revision>38</cp:revision>
  <dcterms:created xsi:type="dcterms:W3CDTF">2017-04-28T00:51:24Z</dcterms:created>
  <dcterms:modified xsi:type="dcterms:W3CDTF">2017-05-10T04:05:29Z</dcterms:modified>
</cp:coreProperties>
</file>