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93" r:id="rId4"/>
    <p:sldId id="296" r:id="rId5"/>
    <p:sldId id="278" r:id="rId6"/>
    <p:sldId id="294" r:id="rId7"/>
    <p:sldId id="297" r:id="rId8"/>
    <p:sldId id="298" r:id="rId9"/>
    <p:sldId id="275" r:id="rId10"/>
    <p:sldId id="27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F69"/>
    <a:srgbClr val="FF856D"/>
    <a:srgbClr val="FF2549"/>
    <a:srgbClr val="003635"/>
    <a:srgbClr val="005856"/>
    <a:srgbClr val="9EFF29"/>
    <a:srgbClr val="007033"/>
    <a:srgbClr val="5EEC3C"/>
    <a:srgbClr val="F1C88B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9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38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4452" y="2603091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828" y="4240172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68153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96961"/>
            <a:ext cx="8246070" cy="304089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475" y="465530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475" y="1229055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4448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qANKP6bB324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772698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 err="1"/>
              <a:t>Introduzione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Blockchain &amp; NFT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106178"/>
            <a:ext cx="8188953" cy="763525"/>
          </a:xfrm>
        </p:spPr>
        <p:txBody>
          <a:bodyPr>
            <a:normAutofit fontScale="70000" lnSpcReduction="20000"/>
          </a:bodyPr>
          <a:lstStyle/>
          <a:p>
            <a:endParaRPr lang="en-US" sz="1000" dirty="0">
              <a:solidFill>
                <a:schemeClr val="accent1"/>
              </a:solidFill>
            </a:endParaRPr>
          </a:p>
          <a:p>
            <a:endParaRPr lang="en-US" sz="1000" dirty="0">
              <a:solidFill>
                <a:schemeClr val="accent1"/>
              </a:solidFill>
            </a:endParaRPr>
          </a:p>
          <a:p>
            <a:endParaRPr lang="en-US" sz="1000" dirty="0">
              <a:solidFill>
                <a:schemeClr val="accent1"/>
              </a:solidFill>
            </a:endParaRPr>
          </a:p>
          <a:p>
            <a:r>
              <a:rPr lang="it-IT" sz="1000" dirty="0">
                <a:solidFill>
                  <a:schemeClr val="accent1"/>
                </a:solidFill>
              </a:rPr>
              <a:t>Slide e dispense inerenti al progetto di Didattica dell’Informatica</a:t>
            </a:r>
          </a:p>
          <a:p>
            <a:r>
              <a:rPr lang="it-IT" sz="1000" dirty="0">
                <a:solidFill>
                  <a:schemeClr val="accent1"/>
                </a:solidFill>
              </a:rPr>
              <a:t>31/01/2024</a:t>
            </a:r>
          </a:p>
          <a:p>
            <a:r>
              <a:rPr lang="it-IT" sz="1000" dirty="0">
                <a:solidFill>
                  <a:schemeClr val="accent1"/>
                </a:solidFill>
              </a:rPr>
              <a:t>Alberto Zini</a:t>
            </a:r>
            <a:endParaRPr 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Rete di una blockchain&#10;">
            <a:extLst>
              <a:ext uri="{FF2B5EF4-FFF2-40B4-BE49-F238E27FC236}">
                <a16:creationId xmlns:a16="http://schemas.microsoft.com/office/drawing/2014/main" id="{7EED9792-DF51-451A-93C1-4666F2EDD2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5" t="11395" r="14680" b="14680"/>
          <a:stretch/>
        </p:blipFill>
        <p:spPr>
          <a:xfrm>
            <a:off x="5120589" y="1770434"/>
            <a:ext cx="4864559" cy="3241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18117"/>
            <a:ext cx="8246070" cy="314640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In sintesi, abbiamo esplorato le basi della creazione di un Non-</a:t>
            </a:r>
            <a:r>
              <a:rPr lang="it-IT" sz="1200" b="0" i="0" dirty="0" err="1">
                <a:solidFill>
                  <a:srgbClr val="D1D5DB"/>
                </a:solidFill>
                <a:effectLst/>
                <a:latin typeface="Söhne"/>
              </a:rPr>
              <a:t>Fungible</a:t>
            </a: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 Token (NFT) tramite uno smart </a:t>
            </a:r>
            <a:r>
              <a:rPr lang="it-IT" sz="1200" b="0" i="0" dirty="0" err="1">
                <a:solidFill>
                  <a:srgbClr val="D1D5DB"/>
                </a:solidFill>
                <a:effectLst/>
                <a:latin typeface="Söhne"/>
              </a:rPr>
              <a:t>contract</a:t>
            </a: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 su </a:t>
            </a:r>
            <a:r>
              <a:rPr lang="it-IT" sz="1200" b="0" i="0" dirty="0" err="1">
                <a:solidFill>
                  <a:srgbClr val="D1D5DB"/>
                </a:solidFill>
                <a:effectLst/>
                <a:latin typeface="Söhne"/>
              </a:rPr>
              <a:t>Ethereum</a:t>
            </a: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. Questo processo implica non solo la programmazione e il deployment di uno smart </a:t>
            </a:r>
            <a:r>
              <a:rPr lang="it-IT" sz="1200" b="0" i="0" dirty="0" err="1">
                <a:solidFill>
                  <a:srgbClr val="D1D5DB"/>
                </a:solidFill>
                <a:effectLst/>
                <a:latin typeface="Söhne"/>
              </a:rPr>
              <a:t>contract</a:t>
            </a: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, ma anche una comprensione approfondita del contesto in cui gli NFT operano, inclusa la loro gestione, visualizzazione e interazione su varie piattaforme.</a:t>
            </a:r>
          </a:p>
          <a:p>
            <a:pPr marL="0" indent="0" algn="l">
              <a:buNone/>
            </a:pP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Ecco i punti chiave da ricordare:</a:t>
            </a:r>
          </a:p>
          <a:p>
            <a:pPr algn="l">
              <a:buFont typeface="+mj-lt"/>
              <a:buAutoNum type="arabicPeriod"/>
            </a:pPr>
            <a:r>
              <a:rPr lang="it-IT" sz="1200" b="1" i="0" dirty="0">
                <a:solidFill>
                  <a:srgbClr val="D1D5DB"/>
                </a:solidFill>
                <a:effectLst/>
                <a:latin typeface="Söhne"/>
              </a:rPr>
              <a:t>Creazione e </a:t>
            </a:r>
            <a:r>
              <a:rPr lang="it-IT" sz="1200" b="1" i="0" dirty="0" err="1">
                <a:solidFill>
                  <a:srgbClr val="D1D5DB"/>
                </a:solidFill>
                <a:effectLst/>
                <a:latin typeface="Söhne"/>
              </a:rPr>
              <a:t>Deploy</a:t>
            </a:r>
            <a:r>
              <a:rPr lang="it-IT" sz="1200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 L'NFT è creato e distribuito tramite uno smart </a:t>
            </a:r>
            <a:r>
              <a:rPr lang="it-IT" sz="1200" b="0" i="0" dirty="0" err="1">
                <a:solidFill>
                  <a:srgbClr val="D1D5DB"/>
                </a:solidFill>
                <a:effectLst/>
                <a:latin typeface="Söhne"/>
              </a:rPr>
              <a:t>contract</a:t>
            </a: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 su </a:t>
            </a:r>
            <a:r>
              <a:rPr lang="it-IT" sz="1200" b="0" i="0" dirty="0" err="1">
                <a:solidFill>
                  <a:srgbClr val="D1D5DB"/>
                </a:solidFill>
                <a:effectLst/>
                <a:latin typeface="Söhne"/>
              </a:rPr>
              <a:t>Ethereum</a:t>
            </a: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, usando linguaggi come </a:t>
            </a:r>
            <a:r>
              <a:rPr lang="it-IT" sz="1200" b="0" i="0" dirty="0" err="1">
                <a:solidFill>
                  <a:srgbClr val="D1D5DB"/>
                </a:solidFill>
                <a:effectLst/>
                <a:latin typeface="Söhne"/>
              </a:rPr>
              <a:t>Solidity</a:t>
            </a: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. Il processo richiede attenzione ai dettagli e una comprensione delle specifiche tecniche.</a:t>
            </a:r>
          </a:p>
          <a:p>
            <a:pPr algn="l">
              <a:buFont typeface="+mj-lt"/>
              <a:buAutoNum type="arabicPeriod"/>
            </a:pPr>
            <a:r>
              <a:rPr lang="it-IT" sz="1200" b="1" i="0" dirty="0">
                <a:solidFill>
                  <a:srgbClr val="D1D5DB"/>
                </a:solidFill>
                <a:effectLst/>
                <a:latin typeface="Söhne"/>
              </a:rPr>
              <a:t>Gestione dell'NFT:</a:t>
            </a: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 Una volta creato, l'NFT può essere visualizzato e gestito tramite portafogli digitali compatibili con gli NFT e piattaforme di trading di NFT come </a:t>
            </a:r>
            <a:r>
              <a:rPr lang="it-IT" sz="1200" b="0" i="0">
                <a:solidFill>
                  <a:srgbClr val="D1D5DB"/>
                </a:solidFill>
                <a:effectLst/>
                <a:latin typeface="Söhne"/>
              </a:rPr>
              <a:t>OpenSea.</a:t>
            </a:r>
            <a:endParaRPr lang="it-IT" sz="12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it-IT" sz="1200" b="1" i="0" dirty="0">
                <a:solidFill>
                  <a:srgbClr val="D1D5DB"/>
                </a:solidFill>
                <a:effectLst/>
                <a:latin typeface="Söhne"/>
              </a:rPr>
              <a:t>Significato e Potenziale:</a:t>
            </a: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 Gli NFT rappresentano una rivoluzione nel modo in cui concepiamo la proprietà e l'autenticità dei beni digitali. Offrono opportunità uniche per creatori, artisti, giocatori e collezionisti nel mondo digitale.</a:t>
            </a:r>
          </a:p>
          <a:p>
            <a:pPr algn="l">
              <a:buFont typeface="+mj-lt"/>
              <a:buAutoNum type="arabicPeriod"/>
            </a:pPr>
            <a:r>
              <a:rPr lang="it-IT" sz="1200" b="1" i="0" dirty="0">
                <a:solidFill>
                  <a:srgbClr val="D1D5DB"/>
                </a:solidFill>
                <a:effectLst/>
                <a:latin typeface="Söhne"/>
              </a:rPr>
              <a:t>Sicurezza:</a:t>
            </a: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 La sicurezza è fondamentale quando si opera con NFT e blockchain. È essenziale proteggere le chiavi private e seguire le migliori pratiche per garantire la sicurezza dei propri asset digitali.</a:t>
            </a:r>
          </a:p>
          <a:p>
            <a:pPr algn="l">
              <a:buFont typeface="+mj-lt"/>
              <a:buAutoNum type="arabicPeriod"/>
            </a:pPr>
            <a:r>
              <a:rPr lang="it-IT" sz="1200" b="1" i="0" dirty="0">
                <a:solidFill>
                  <a:srgbClr val="D1D5DB"/>
                </a:solidFill>
                <a:effectLst/>
                <a:latin typeface="Söhne"/>
              </a:rPr>
              <a:t>Continuo Sviluppo:</a:t>
            </a:r>
            <a:r>
              <a:rPr lang="it-IT" sz="1200" b="0" i="0" dirty="0">
                <a:solidFill>
                  <a:srgbClr val="D1D5DB"/>
                </a:solidFill>
                <a:effectLst/>
                <a:latin typeface="Söhne"/>
              </a:rPr>
              <a:t> Il campo degli NFT è in rapida evoluzione, con nuovi sviluppi, progetti e innovazioni che emergono costantemente. Rimane importante rimanere informati e adattarsi alle nuove tendenze e tecnologie.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02DBC3-C6BD-7D06-B3AC-190B3681E326}"/>
              </a:ext>
            </a:extLst>
          </p:cNvPr>
          <p:cNvSpPr txBox="1">
            <a:spLocks/>
          </p:cNvSpPr>
          <p:nvPr/>
        </p:nvSpPr>
        <p:spPr>
          <a:xfrm>
            <a:off x="4458832" y="4379975"/>
            <a:ext cx="4685168" cy="763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accent1"/>
              </a:solidFill>
            </a:endParaRPr>
          </a:p>
          <a:p>
            <a:pPr algn="r"/>
            <a:endParaRPr lang="en-US" sz="1800" dirty="0">
              <a:solidFill>
                <a:schemeClr val="accent1"/>
              </a:solidFill>
            </a:endParaRPr>
          </a:p>
          <a:p>
            <a:pPr algn="r"/>
            <a:endParaRPr lang="en-US" sz="18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it-IT" sz="1800" dirty="0">
                <a:solidFill>
                  <a:schemeClr val="accent1"/>
                </a:solidFill>
              </a:rPr>
              <a:t>Slide e dispense inerenti al progetto di Didattica dell’Informatica</a:t>
            </a:r>
          </a:p>
          <a:p>
            <a:pPr marL="0" indent="0" algn="r">
              <a:buNone/>
            </a:pPr>
            <a:r>
              <a:rPr lang="it-IT" sz="1800" dirty="0">
                <a:solidFill>
                  <a:schemeClr val="accent1"/>
                </a:solidFill>
              </a:rPr>
              <a:t>31/01/2024</a:t>
            </a:r>
          </a:p>
          <a:p>
            <a:pPr marL="0" indent="0" algn="r">
              <a:buNone/>
            </a:pPr>
            <a:r>
              <a:rPr lang="it-IT" sz="1800" dirty="0">
                <a:solidFill>
                  <a:schemeClr val="accent1"/>
                </a:solidFill>
              </a:rPr>
              <a:t>Alberto Zini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7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Rete di una blockchain&#10;">
            <a:extLst>
              <a:ext uri="{FF2B5EF4-FFF2-40B4-BE49-F238E27FC236}">
                <a16:creationId xmlns:a16="http://schemas.microsoft.com/office/drawing/2014/main" id="{8535F866-0EC2-4A20-8808-BD6DF35102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5" t="11395" r="14680" b="14680"/>
          <a:stretch/>
        </p:blipFill>
        <p:spPr>
          <a:xfrm>
            <a:off x="5511894" y="59043"/>
            <a:ext cx="4488631" cy="299125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61475" y="199691"/>
            <a:ext cx="6284320" cy="725349"/>
          </a:xfrm>
        </p:spPr>
        <p:txBody>
          <a:bodyPr>
            <a:normAutofit/>
          </a:bodyPr>
          <a:lstStyle/>
          <a:p>
            <a:r>
              <a:rPr lang="en-US" dirty="0"/>
              <a:t>Blockchain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1475" y="820979"/>
            <a:ext cx="6284320" cy="3351313"/>
          </a:xfrm>
          <a:noFill/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1500" dirty="0" err="1"/>
              <a:t>Registro</a:t>
            </a:r>
            <a:r>
              <a:rPr lang="en-US" sz="1500" dirty="0"/>
              <a:t> </a:t>
            </a:r>
            <a:r>
              <a:rPr lang="en-US" sz="1500" dirty="0" err="1"/>
              <a:t>digitale</a:t>
            </a:r>
            <a:r>
              <a:rPr lang="en-US" sz="1500" dirty="0"/>
              <a:t> </a:t>
            </a:r>
          </a:p>
          <a:p>
            <a:pPr>
              <a:buClr>
                <a:schemeClr val="accent1"/>
              </a:buClr>
            </a:pPr>
            <a:r>
              <a:rPr lang="en-US" sz="1500" dirty="0" err="1"/>
              <a:t>Basata</a:t>
            </a:r>
            <a:r>
              <a:rPr lang="en-US" sz="1500" dirty="0"/>
              <a:t> </a:t>
            </a:r>
            <a:r>
              <a:rPr lang="en-US" sz="1500" dirty="0" err="1"/>
              <a:t>su</a:t>
            </a:r>
            <a:r>
              <a:rPr lang="en-US" sz="1500" dirty="0"/>
              <a:t>: </a:t>
            </a:r>
            <a:r>
              <a:rPr lang="en-US" sz="1500" dirty="0" err="1"/>
              <a:t>immutabilità</a:t>
            </a:r>
            <a:r>
              <a:rPr lang="en-US" sz="1500" dirty="0"/>
              <a:t> del </a:t>
            </a:r>
            <a:r>
              <a:rPr lang="en-US" sz="1500" dirty="0" err="1"/>
              <a:t>registro</a:t>
            </a:r>
            <a:r>
              <a:rPr lang="en-US" sz="1500" dirty="0"/>
              <a:t>, </a:t>
            </a:r>
            <a:r>
              <a:rPr lang="en-US" sz="1500" dirty="0" err="1"/>
              <a:t>trasparenza</a:t>
            </a:r>
            <a:r>
              <a:rPr lang="en-US" sz="1500" dirty="0"/>
              <a:t>, </a:t>
            </a:r>
            <a:r>
              <a:rPr lang="en-US" sz="1500" dirty="0" err="1"/>
              <a:t>tracciabilità</a:t>
            </a:r>
            <a:r>
              <a:rPr lang="en-US" sz="1500" dirty="0"/>
              <a:t> </a:t>
            </a:r>
            <a:r>
              <a:rPr lang="en-US" sz="1500" dirty="0" err="1"/>
              <a:t>delle</a:t>
            </a:r>
            <a:r>
              <a:rPr lang="en-US" sz="1500" dirty="0"/>
              <a:t> </a:t>
            </a:r>
            <a:r>
              <a:rPr lang="en-US" sz="1500" dirty="0" err="1"/>
              <a:t>transazioni</a:t>
            </a:r>
            <a:r>
              <a:rPr lang="en-US" sz="1500" dirty="0"/>
              <a:t> e </a:t>
            </a:r>
            <a:r>
              <a:rPr lang="en-US" sz="1500" dirty="0" err="1"/>
              <a:t>sicurezza</a:t>
            </a:r>
            <a:endParaRPr lang="en-US" sz="1500" dirty="0"/>
          </a:p>
          <a:p>
            <a:pPr>
              <a:buClr>
                <a:schemeClr val="accent1"/>
              </a:buClr>
            </a:pPr>
            <a:r>
              <a:rPr lang="en-US" sz="1500" dirty="0"/>
              <a:t>Cryptovaluta, </a:t>
            </a:r>
            <a:r>
              <a:rPr lang="en-US" sz="1500" dirty="0" err="1"/>
              <a:t>basata</a:t>
            </a:r>
            <a:r>
              <a:rPr lang="en-US" sz="1500" dirty="0"/>
              <a:t> </a:t>
            </a:r>
            <a:r>
              <a:rPr lang="en-US" sz="1500" dirty="0" err="1"/>
              <a:t>sulla</a:t>
            </a:r>
            <a:r>
              <a:rPr lang="en-US" sz="1500" dirty="0"/>
              <a:t> </a:t>
            </a:r>
            <a:r>
              <a:rPr lang="en-US" sz="1500" dirty="0" err="1"/>
              <a:t>crittografia</a:t>
            </a:r>
            <a:endParaRPr lang="en-US" sz="1500" dirty="0"/>
          </a:p>
          <a:p>
            <a:pPr>
              <a:buClr>
                <a:schemeClr val="accent1"/>
              </a:buClr>
            </a:pPr>
            <a:r>
              <a:rPr lang="en-US" sz="1500" dirty="0"/>
              <a:t>2008, Satoshi Nakamoto</a:t>
            </a:r>
          </a:p>
          <a:p>
            <a:pPr>
              <a:buClr>
                <a:schemeClr val="accent1"/>
              </a:buClr>
            </a:pPr>
            <a:r>
              <a:rPr lang="en-US" sz="1500" dirty="0"/>
              <a:t>Rete peer to peer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BC3DFFF-68DB-4811-998F-8DC9FEB669DD}"/>
              </a:ext>
            </a:extLst>
          </p:cNvPr>
          <p:cNvSpPr txBox="1">
            <a:spLocks/>
          </p:cNvSpPr>
          <p:nvPr/>
        </p:nvSpPr>
        <p:spPr>
          <a:xfrm>
            <a:off x="4458832" y="4379975"/>
            <a:ext cx="4685168" cy="763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accent1"/>
              </a:solidFill>
            </a:endParaRPr>
          </a:p>
          <a:p>
            <a:pPr algn="r"/>
            <a:endParaRPr lang="en-US" sz="1800" dirty="0">
              <a:solidFill>
                <a:schemeClr val="accent1"/>
              </a:solidFill>
            </a:endParaRPr>
          </a:p>
          <a:p>
            <a:pPr algn="r"/>
            <a:endParaRPr lang="en-US" sz="18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it-IT" sz="1800" dirty="0">
                <a:solidFill>
                  <a:schemeClr val="accent1"/>
                </a:solidFill>
              </a:rPr>
              <a:t>Slide e dispense inerenti al progetto di Didattica dell’Informatica</a:t>
            </a:r>
          </a:p>
          <a:p>
            <a:pPr marL="0" indent="0" algn="r">
              <a:buNone/>
            </a:pPr>
            <a:r>
              <a:rPr lang="it-IT" sz="1800" dirty="0">
                <a:solidFill>
                  <a:schemeClr val="accent1"/>
                </a:solidFill>
              </a:rPr>
              <a:t>31/01/2024</a:t>
            </a:r>
          </a:p>
          <a:p>
            <a:pPr marL="0" indent="0" algn="r">
              <a:buNone/>
            </a:pPr>
            <a:r>
              <a:rPr lang="it-IT" sz="1800" dirty="0">
                <a:solidFill>
                  <a:schemeClr val="accent1"/>
                </a:solidFill>
              </a:rPr>
              <a:t>Alberto Zini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Fonte: zerynth.com">
            <a:extLst>
              <a:ext uri="{FF2B5EF4-FFF2-40B4-BE49-F238E27FC236}">
                <a16:creationId xmlns:a16="http://schemas.microsoft.com/office/drawing/2014/main" id="{34947FEB-1C6D-2DA6-F691-C27754FE00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5"/>
          <a:stretch/>
        </p:blipFill>
        <p:spPr>
          <a:xfrm>
            <a:off x="2797954" y="1458935"/>
            <a:ext cx="6117943" cy="31397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A23AE2-45A5-A7E1-E196-66F758C1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651" y="4681918"/>
            <a:ext cx="1160817" cy="261891"/>
          </a:xfrm>
        </p:spPr>
        <p:txBody>
          <a:bodyPr>
            <a:normAutofit fontScale="62500" lnSpcReduction="20000"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it-IT" sz="1400" dirty="0"/>
              <a:t>Fonte: zerynth.com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55B5E4FD-1050-5BF4-3E47-12A56C7E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475" y="199691"/>
            <a:ext cx="6284320" cy="725349"/>
          </a:xfrm>
        </p:spPr>
        <p:txBody>
          <a:bodyPr>
            <a:normAutofit/>
          </a:bodyPr>
          <a:lstStyle/>
          <a:p>
            <a:r>
              <a:rPr lang="en-US" dirty="0"/>
              <a:t>Blockchain – Come </a:t>
            </a:r>
            <a:r>
              <a:rPr lang="en-US" dirty="0" err="1"/>
              <a:t>Funziona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55B5E4FD-1050-5BF4-3E47-12A56C7E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475" y="199691"/>
            <a:ext cx="6284320" cy="725349"/>
          </a:xfrm>
        </p:spPr>
        <p:txBody>
          <a:bodyPr>
            <a:normAutofit/>
          </a:bodyPr>
          <a:lstStyle/>
          <a:p>
            <a:r>
              <a:rPr lang="en-US"/>
              <a:t>Blockchain – Come Funziona</a:t>
            </a:r>
            <a:endParaRPr lang="en-US" dirty="0"/>
          </a:p>
        </p:txBody>
      </p:sp>
      <p:pic>
        <p:nvPicPr>
          <p:cNvPr id="2" name="Elementi multimediali online 1" title="La Blockchain spiegata e illustrata a chi non ne sa nulla">
            <a:hlinkClick r:id="" action="ppaction://media"/>
            <a:extLst>
              <a:ext uri="{FF2B5EF4-FFF2-40B4-BE49-F238E27FC236}">
                <a16:creationId xmlns:a16="http://schemas.microsoft.com/office/drawing/2014/main" id="{0BDD0DD4-18E9-1B59-1A20-D91790707B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13059" y="1170890"/>
            <a:ext cx="5574348" cy="3149239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92B6-1713-D629-08E5-42B2E289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814" y="4435033"/>
            <a:ext cx="1160817" cy="261891"/>
          </a:xfrm>
        </p:spPr>
        <p:txBody>
          <a:bodyPr>
            <a:normAutofit fontScale="85000" lnSpcReduction="10000"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it-IT" sz="1400" dirty="0"/>
              <a:t>Fonte: </a:t>
            </a:r>
            <a:r>
              <a:rPr lang="it-IT" sz="1400" dirty="0" err="1"/>
              <a:t>Geopop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79854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16071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/>
              <a:t>NFT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471676"/>
            <a:ext cx="8246070" cy="2165099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it-IT" sz="1400" dirty="0"/>
              <a:t>Asset digitali unici che rappresentano la proprietà di un oggetto o di un'opera specifica nel mondo digitale</a:t>
            </a:r>
          </a:p>
          <a:p>
            <a:pPr>
              <a:buClr>
                <a:schemeClr val="accent1"/>
              </a:buClr>
            </a:pPr>
            <a:r>
              <a:rPr lang="it-IT" sz="1400" dirty="0"/>
              <a:t>Utilizzano la tecnologia blockchain per registrare la proprietà, garantendo la trasparenza e la sicurezza delle transazioni</a:t>
            </a:r>
          </a:p>
          <a:p>
            <a:pPr>
              <a:buClr>
                <a:schemeClr val="accent1"/>
              </a:buClr>
            </a:pPr>
            <a:r>
              <a:rPr lang="it-IT" sz="1400" dirty="0"/>
              <a:t>Possono rappresentare una vasta gamma di oggetti, inclusi video, musica, elementi in giochi digitali, collezionabili e persino beni immobili nel mondo virtuale</a:t>
            </a:r>
          </a:p>
          <a:p>
            <a:pPr>
              <a:buClr>
                <a:schemeClr val="accent1"/>
              </a:buClr>
            </a:pPr>
            <a:r>
              <a:rPr lang="it-IT" sz="1400" dirty="0"/>
              <a:t>Opportunità per creatori e collezionisti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BABE05-9896-4BEC-9633-13C7407B8CA7}"/>
              </a:ext>
            </a:extLst>
          </p:cNvPr>
          <p:cNvSpPr txBox="1">
            <a:spLocks/>
          </p:cNvSpPr>
          <p:nvPr/>
        </p:nvSpPr>
        <p:spPr>
          <a:xfrm>
            <a:off x="0" y="4379975"/>
            <a:ext cx="4685168" cy="763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accent1"/>
              </a:solidFill>
            </a:endParaRPr>
          </a:p>
          <a:p>
            <a:endParaRPr lang="en-US" sz="1800" dirty="0">
              <a:solidFill>
                <a:schemeClr val="accent1"/>
              </a:solidFill>
            </a:endParaRPr>
          </a:p>
          <a:p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sz="1800" dirty="0">
                <a:solidFill>
                  <a:schemeClr val="accent1"/>
                </a:solidFill>
              </a:rPr>
              <a:t>Slide e dispense inerenti al progetto di Didattica dell’Informatica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1"/>
                </a:solidFill>
              </a:rPr>
              <a:t>31/01/2024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1"/>
                </a:solidFill>
              </a:rPr>
              <a:t>Alberto Zini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7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55B5E4FD-1050-5BF4-3E47-12A56C7E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475" y="199691"/>
            <a:ext cx="6284320" cy="725349"/>
          </a:xfrm>
        </p:spPr>
        <p:txBody>
          <a:bodyPr>
            <a:normAutofit/>
          </a:bodyPr>
          <a:lstStyle/>
          <a:p>
            <a:r>
              <a:rPr lang="en-US" dirty="0"/>
              <a:t>NFT – Primo Smart Contract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44B7FB8-5C22-DAD6-EF66-39026F33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91" y="1450684"/>
            <a:ext cx="5644550" cy="31058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863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43B5A-6A95-C748-AFA8-33880117D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7146D2E7-FBD3-162D-6C08-1C699C78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475" y="199691"/>
            <a:ext cx="6284320" cy="725349"/>
          </a:xfrm>
        </p:spPr>
        <p:txBody>
          <a:bodyPr>
            <a:normAutofit/>
          </a:bodyPr>
          <a:lstStyle/>
          <a:p>
            <a:r>
              <a:rPr lang="en-US" dirty="0"/>
              <a:t>Smart Contract </a:t>
            </a:r>
            <a:r>
              <a:rPr lang="en-US" dirty="0" err="1"/>
              <a:t>spiegato</a:t>
            </a:r>
            <a:endParaRPr lang="en-US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4116A96-12B7-2EF8-2AD5-EC922E84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772" y="1064792"/>
            <a:ext cx="6284320" cy="351106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Smart 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Contract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per NFT: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Uno smart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contract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è un programma che vive sulla blockchain di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Ethereum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e gestisce gli NFT.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Solidity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Il linguaggio utilizzato per scrivere smart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contracts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su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Ethereum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ERC-721: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Uno standard per la creazione di NFT, che garantisce che ogni token sia unico (non fungibile).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Importazioni:</a:t>
            </a: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ERC721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è l'implementazione standard di un NFT.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Ownable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garantisce che solo il proprietario (chi ha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deployato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lo smart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contract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) possa invocare determinate funzioni.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Counters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fornisce un contatore che può essere usato per assegnare un ID unico a ogni NFT.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Contratto 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SimpleNFT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Costruttore: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Imposta il nome e il simbolo dell'NFT.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Funzione </a:t>
            </a:r>
            <a:r>
              <a:rPr kumimoji="0" lang="it-IT" altLang="it-IT" sz="12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mintNFT</a:t>
            </a: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Viene usata per creare (o "coniare") un nuovo NFT.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Incrementa l'ID dell'NFT, lo associa a un indirizzo e a una URI (che può puntare a metadati o a un'immagine).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Solo il proprietario del contratto può coniare nuovi NFT.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923E2B-17A3-096D-0C10-BDCD1B2114FC}"/>
              </a:ext>
            </a:extLst>
          </p:cNvPr>
          <p:cNvSpPr txBox="1">
            <a:spLocks/>
          </p:cNvSpPr>
          <p:nvPr/>
        </p:nvSpPr>
        <p:spPr>
          <a:xfrm>
            <a:off x="4458832" y="4379975"/>
            <a:ext cx="4685168" cy="763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accent1"/>
              </a:solidFill>
            </a:endParaRPr>
          </a:p>
          <a:p>
            <a:pPr algn="r"/>
            <a:endParaRPr lang="en-US" sz="1800" dirty="0">
              <a:solidFill>
                <a:schemeClr val="accent1"/>
              </a:solidFill>
            </a:endParaRPr>
          </a:p>
          <a:p>
            <a:pPr algn="r"/>
            <a:endParaRPr lang="en-US" sz="18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it-IT" sz="1800" dirty="0">
                <a:solidFill>
                  <a:schemeClr val="accent1"/>
                </a:solidFill>
              </a:rPr>
              <a:t>Slide e dispense inerenti al progetto di Didattica dell’Informatica</a:t>
            </a:r>
          </a:p>
          <a:p>
            <a:pPr marL="0" indent="0" algn="r">
              <a:buNone/>
            </a:pPr>
            <a:r>
              <a:rPr lang="it-IT" sz="1800" dirty="0">
                <a:solidFill>
                  <a:schemeClr val="accent1"/>
                </a:solidFill>
              </a:rPr>
              <a:t>31/01/2024</a:t>
            </a:r>
          </a:p>
          <a:p>
            <a:pPr marL="0" indent="0" algn="r">
              <a:buNone/>
            </a:pPr>
            <a:r>
              <a:rPr lang="it-IT" sz="1800" dirty="0">
                <a:solidFill>
                  <a:schemeClr val="accent1"/>
                </a:solidFill>
              </a:rPr>
              <a:t>Alberto Zini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5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850B0-A0A4-84D2-7008-0C741EA4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8B312349-0969-8997-C721-8D9CCAEB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475" y="199691"/>
            <a:ext cx="6284320" cy="725349"/>
          </a:xfrm>
        </p:spPr>
        <p:txBody>
          <a:bodyPr>
            <a:normAutofit/>
          </a:bodyPr>
          <a:lstStyle/>
          <a:p>
            <a:r>
              <a:rPr lang="en-US" dirty="0" err="1"/>
              <a:t>Visualizzazione</a:t>
            </a:r>
            <a:r>
              <a:rPr lang="en-US" dirty="0"/>
              <a:t> NFT </a:t>
            </a:r>
            <a:r>
              <a:rPr lang="en-US" dirty="0" err="1"/>
              <a:t>creato</a:t>
            </a:r>
            <a:endParaRPr lang="en-US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6BCC9AC-8A9C-B5EC-89CD-9C84E8DE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772" y="1064792"/>
            <a:ext cx="6284320" cy="3511061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Dopo aver eseguito lo smart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contract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per creare un NFT, il token sarà visibile sulla blockchain di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Ethereum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e potrà essere gestito tramite il tuo portafoglio digitale (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wallet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) che supporta gli NFT, come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MetaMask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. Ecco i passaggi principali: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Blockchain di </a:t>
            </a:r>
            <a:r>
              <a:rPr lang="it-IT" b="1" i="0" dirty="0" err="1">
                <a:solidFill>
                  <a:srgbClr val="D1D5DB"/>
                </a:solidFill>
                <a:effectLst/>
                <a:latin typeface="Söhne"/>
              </a:rPr>
              <a:t>Ethereum</a:t>
            </a: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L'NFT sarà un token unico sulla blockchain di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Ethereum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, identificabile tramite il suo ID unico e i dettagli associati (come il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tokenURI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che può puntare a metadati o a un'immagine).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Portafoglio Digitale (</a:t>
            </a:r>
            <a:r>
              <a:rPr lang="it-IT" b="1" i="0" dirty="0" err="1">
                <a:solidFill>
                  <a:srgbClr val="D1D5DB"/>
                </a:solidFill>
                <a:effectLst/>
                <a:latin typeface="Söhne"/>
              </a:rPr>
              <a:t>Wallet</a:t>
            </a: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):</a:t>
            </a:r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Accesso all'NFT: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Per accedere e visualizzare il tuo NFT, dovrai usare un portafoglio digitale che supporta gli NFT e la blockchain di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Ethereum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Visualizzazione dell'NFT: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Molti portafogli digitali mostrano una sezione dedicata agli NFT dove puoi vedere tutte le tue collezioni. Dopo la coniazione, il tuo NFT apparirà in questa sezione.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Piattaforme di Trading di NFT:</a:t>
            </a:r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Mercati NFT: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Puoi anche visualizzare e gestire i tuoi NFT su piattaforme di trading di NFT come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OpenSea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Rarible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o Foundation. Questi mercati ti permettono di vendere, acquistare o scambiare i tuoi NFT con altri utenti.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Collegamento del Portafoglio: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Per utilizzare queste piattaforme, di solito devi collegare il tuo portafoglio digitale alla piattaforma.</a:t>
            </a:r>
          </a:p>
          <a:p>
            <a:pPr algn="l">
              <a:buFont typeface="+mj-lt"/>
              <a:buAutoNum type="arabicPeriod"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Verifica sulla Blockchain:</a:t>
            </a:r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it-IT" b="1" i="0" dirty="0" err="1">
                <a:solidFill>
                  <a:srgbClr val="D1D5DB"/>
                </a:solidFill>
                <a:effectLst/>
                <a:latin typeface="Söhne"/>
              </a:rPr>
              <a:t>Etherscan</a:t>
            </a: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Puoi utilizzare strumenti come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Etherscan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per visualizzare direttamente sulla blockchain di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Ethereum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le transazioni e i dettagli relativi al tuo NFT, incluso il contratto che lo ha creato e il suo attuale proprietario.</a:t>
            </a:r>
          </a:p>
        </p:txBody>
      </p:sp>
    </p:spTree>
    <p:extLst>
      <p:ext uri="{BB962C8B-B14F-4D97-AF65-F5344CB8AC3E}">
        <p14:creationId xmlns:p14="http://schemas.microsoft.com/office/powerpoint/2010/main" val="146985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772698"/>
            <a:ext cx="8203575" cy="136422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 err="1"/>
              <a:t>Conclusioni</a:t>
            </a:r>
            <a:r>
              <a:rPr lang="en-US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0C66AB-C252-4D34-2D6C-B55FB10A709A}"/>
              </a:ext>
            </a:extLst>
          </p:cNvPr>
          <p:cNvSpPr txBox="1">
            <a:spLocks/>
          </p:cNvSpPr>
          <p:nvPr/>
        </p:nvSpPr>
        <p:spPr>
          <a:xfrm>
            <a:off x="4458832" y="4379975"/>
            <a:ext cx="4685168" cy="763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accent1"/>
              </a:solidFill>
            </a:endParaRPr>
          </a:p>
          <a:p>
            <a:pPr algn="r"/>
            <a:endParaRPr lang="en-US" sz="1800" dirty="0">
              <a:solidFill>
                <a:schemeClr val="accent1"/>
              </a:solidFill>
            </a:endParaRPr>
          </a:p>
          <a:p>
            <a:pPr algn="r"/>
            <a:endParaRPr lang="en-US" sz="18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it-IT" sz="1800" dirty="0">
                <a:solidFill>
                  <a:schemeClr val="accent1"/>
                </a:solidFill>
              </a:rPr>
              <a:t>Slide e dispense inerenti al progetto di Didattica dell’Informatica</a:t>
            </a:r>
          </a:p>
          <a:p>
            <a:pPr marL="0" indent="0" algn="r">
              <a:buNone/>
            </a:pPr>
            <a:r>
              <a:rPr lang="it-IT" sz="1800" dirty="0">
                <a:solidFill>
                  <a:schemeClr val="accent1"/>
                </a:solidFill>
              </a:rPr>
              <a:t>31/01/2024</a:t>
            </a:r>
          </a:p>
          <a:p>
            <a:pPr marL="0" indent="0" algn="r">
              <a:buNone/>
            </a:pPr>
            <a:r>
              <a:rPr lang="it-IT" sz="1800" dirty="0">
                <a:solidFill>
                  <a:schemeClr val="accent1"/>
                </a:solidFill>
              </a:rPr>
              <a:t>Alberto Zini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7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Microsoft Office PowerPoint</Application>
  <PresentationFormat>Presentazione su schermo (16:9)</PresentationFormat>
  <Paragraphs>87</Paragraphs>
  <Slides>10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Söhne Mono</vt:lpstr>
      <vt:lpstr>Office Theme</vt:lpstr>
      <vt:lpstr>Introduzione: Blockchain &amp; NFT</vt:lpstr>
      <vt:lpstr>Blockchain</vt:lpstr>
      <vt:lpstr>Blockchain – Come Funziona</vt:lpstr>
      <vt:lpstr>Blockchain – Come Funziona</vt:lpstr>
      <vt:lpstr>NFT</vt:lpstr>
      <vt:lpstr>NFT – Primo Smart Contract</vt:lpstr>
      <vt:lpstr>Smart Contract spiegato</vt:lpstr>
      <vt:lpstr>Visualizzazione NFT creato</vt:lpstr>
      <vt:lpstr> Conclusioni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2024-02-02T16:13:36Z</dcterms:modified>
</cp:coreProperties>
</file>