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7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6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325C-7E0B-4FB0-8769-135D425AC6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76C0-0D5F-4C05-A925-CE57DAA56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8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78464"/>
            <a:ext cx="9144000" cy="1181433"/>
          </a:xfrm>
        </p:spPr>
        <p:txBody>
          <a:bodyPr/>
          <a:lstStyle/>
          <a:p>
            <a:r>
              <a:rPr lang="zh-CN" altLang="en-US" smtClean="0"/>
              <a:t>匈牙利算法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43359"/>
            <a:ext cx="9144000" cy="948697"/>
          </a:xfrm>
        </p:spPr>
        <p:txBody>
          <a:bodyPr/>
          <a:lstStyle/>
          <a:p>
            <a:r>
              <a:rPr lang="zh-CN" altLang="en-US" smtClean="0"/>
              <a:t>把所有数据分成两个集合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中的每个数据都可以匹配</a:t>
            </a:r>
            <a:r>
              <a:rPr lang="en-US" altLang="zh-CN" smtClean="0"/>
              <a:t>B</a:t>
            </a:r>
            <a:r>
              <a:rPr lang="zh-CN" altLang="en-US" smtClean="0"/>
              <a:t>中一部分数据，也可能没有匹配对象，求解最大匹配数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90307" y="3285461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83665" y="3620387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40688" y="607473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90307" y="5103629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90307" y="419454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83665" y="4635797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83665" y="5651207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4" idx="6"/>
            <a:endCxn id="5" idx="2"/>
          </p:cNvCxnSpPr>
          <p:nvPr/>
        </p:nvCxnSpPr>
        <p:spPr>
          <a:xfrm>
            <a:off x="2764465" y="3572540"/>
            <a:ext cx="1219200" cy="33492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6"/>
            <a:endCxn id="9" idx="2"/>
          </p:cNvCxnSpPr>
          <p:nvPr/>
        </p:nvCxnSpPr>
        <p:spPr>
          <a:xfrm>
            <a:off x="2764465" y="3572540"/>
            <a:ext cx="1219200" cy="135033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6"/>
            <a:endCxn id="5" idx="2"/>
          </p:cNvCxnSpPr>
          <p:nvPr/>
        </p:nvCxnSpPr>
        <p:spPr>
          <a:xfrm flipV="1">
            <a:off x="2764465" y="3907466"/>
            <a:ext cx="1219200" cy="5741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6"/>
            <a:endCxn id="10" idx="2"/>
          </p:cNvCxnSpPr>
          <p:nvPr/>
        </p:nvCxnSpPr>
        <p:spPr>
          <a:xfrm>
            <a:off x="2764465" y="4481624"/>
            <a:ext cx="1219200" cy="145666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5" idx="2"/>
          </p:cNvCxnSpPr>
          <p:nvPr/>
        </p:nvCxnSpPr>
        <p:spPr>
          <a:xfrm flipV="1">
            <a:off x="2764465" y="3907466"/>
            <a:ext cx="1219200" cy="14832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6"/>
            <a:endCxn id="9" idx="2"/>
          </p:cNvCxnSpPr>
          <p:nvPr/>
        </p:nvCxnSpPr>
        <p:spPr>
          <a:xfrm flipV="1">
            <a:off x="2714846" y="4922876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6"/>
            <a:endCxn id="10" idx="2"/>
          </p:cNvCxnSpPr>
          <p:nvPr/>
        </p:nvCxnSpPr>
        <p:spPr>
          <a:xfrm flipV="1">
            <a:off x="2714846" y="5938286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616456" y="317551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409814" y="3510444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566837" y="596479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616456" y="499368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16456" y="408460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409814" y="4525854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409814" y="5541264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4" idx="6"/>
            <a:endCxn id="35" idx="2"/>
          </p:cNvCxnSpPr>
          <p:nvPr/>
        </p:nvCxnSpPr>
        <p:spPr>
          <a:xfrm>
            <a:off x="8190614" y="3462597"/>
            <a:ext cx="1219200" cy="33492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6"/>
            <a:endCxn id="39" idx="2"/>
          </p:cNvCxnSpPr>
          <p:nvPr/>
        </p:nvCxnSpPr>
        <p:spPr>
          <a:xfrm>
            <a:off x="8190614" y="3462597"/>
            <a:ext cx="1219200" cy="135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8" idx="6"/>
            <a:endCxn id="35" idx="2"/>
          </p:cNvCxnSpPr>
          <p:nvPr/>
        </p:nvCxnSpPr>
        <p:spPr>
          <a:xfrm flipV="1">
            <a:off x="8190614" y="3797523"/>
            <a:ext cx="1219200" cy="5741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6"/>
            <a:endCxn id="40" idx="2"/>
          </p:cNvCxnSpPr>
          <p:nvPr/>
        </p:nvCxnSpPr>
        <p:spPr>
          <a:xfrm>
            <a:off x="8190614" y="4371681"/>
            <a:ext cx="1219200" cy="1456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6"/>
            <a:endCxn id="35" idx="2"/>
          </p:cNvCxnSpPr>
          <p:nvPr/>
        </p:nvCxnSpPr>
        <p:spPr>
          <a:xfrm flipV="1">
            <a:off x="8190614" y="3797523"/>
            <a:ext cx="1219200" cy="1483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6"/>
            <a:endCxn id="39" idx="2"/>
          </p:cNvCxnSpPr>
          <p:nvPr/>
        </p:nvCxnSpPr>
        <p:spPr>
          <a:xfrm flipV="1">
            <a:off x="8140995" y="4812933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6" idx="6"/>
            <a:endCxn id="40" idx="2"/>
          </p:cNvCxnSpPr>
          <p:nvPr/>
        </p:nvCxnSpPr>
        <p:spPr>
          <a:xfrm flipV="1">
            <a:off x="8140995" y="5828343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右箭头 47"/>
          <p:cNvSpPr/>
          <p:nvPr/>
        </p:nvSpPr>
        <p:spPr>
          <a:xfrm>
            <a:off x="5178056" y="4635797"/>
            <a:ext cx="1864242" cy="35788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302309" y="378604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算法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993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图解算法原理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50066" y="181816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43424" y="2153094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00447" y="460744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50066" y="363633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50066" y="272725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43424" y="3168504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43424" y="4183914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cxnSp>
        <p:nvCxnSpPr>
          <p:cNvPr id="11" name="直接连接符 10"/>
          <p:cNvCxnSpPr>
            <a:stCxn id="4" idx="6"/>
            <a:endCxn id="5" idx="2"/>
          </p:cNvCxnSpPr>
          <p:nvPr/>
        </p:nvCxnSpPr>
        <p:spPr>
          <a:xfrm>
            <a:off x="2424224" y="2105247"/>
            <a:ext cx="1219200" cy="33492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9" idx="2"/>
          </p:cNvCxnSpPr>
          <p:nvPr/>
        </p:nvCxnSpPr>
        <p:spPr>
          <a:xfrm>
            <a:off x="2424224" y="2105247"/>
            <a:ext cx="1219200" cy="135033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6"/>
            <a:endCxn id="5" idx="2"/>
          </p:cNvCxnSpPr>
          <p:nvPr/>
        </p:nvCxnSpPr>
        <p:spPr>
          <a:xfrm flipV="1">
            <a:off x="2424224" y="2440173"/>
            <a:ext cx="1219200" cy="5741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6"/>
            <a:endCxn id="10" idx="2"/>
          </p:cNvCxnSpPr>
          <p:nvPr/>
        </p:nvCxnSpPr>
        <p:spPr>
          <a:xfrm>
            <a:off x="2424224" y="3014331"/>
            <a:ext cx="1219200" cy="145666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6"/>
            <a:endCxn id="5" idx="2"/>
          </p:cNvCxnSpPr>
          <p:nvPr/>
        </p:nvCxnSpPr>
        <p:spPr>
          <a:xfrm flipV="1">
            <a:off x="2424224" y="2440173"/>
            <a:ext cx="1219200" cy="14832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9" idx="2"/>
          </p:cNvCxnSpPr>
          <p:nvPr/>
        </p:nvCxnSpPr>
        <p:spPr>
          <a:xfrm flipV="1">
            <a:off x="2374605" y="3455583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6"/>
            <a:endCxn id="10" idx="2"/>
          </p:cNvCxnSpPr>
          <p:nvPr/>
        </p:nvCxnSpPr>
        <p:spPr>
          <a:xfrm flipV="1">
            <a:off x="2374605" y="4470993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6065" y="5459087"/>
            <a:ext cx="663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首先，给每个点做好标记，然后依次遍历左边的每个点</a:t>
            </a:r>
            <a:r>
              <a:rPr lang="zh-CN" altLang="en-US" sz="2400"/>
              <a:t>。</a:t>
            </a:r>
            <a:r>
              <a:rPr lang="zh-CN" altLang="en-US" sz="2400" smtClean="0"/>
              <a:t>第一步，将</a:t>
            </a:r>
            <a:r>
              <a:rPr lang="en-US" altLang="zh-CN" sz="2400" smtClean="0"/>
              <a:t>1</a:t>
            </a:r>
            <a:r>
              <a:rPr lang="zh-CN" altLang="en-US" sz="2400" smtClean="0"/>
              <a:t>号数据连接最近的匹配，如果没有可匹配的对象，则往下遍历</a:t>
            </a:r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7914168" y="181816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707526" y="2153094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864549" y="460744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914168" y="363633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14168" y="272725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707526" y="3168504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707526" y="4183914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cxnSp>
        <p:nvCxnSpPr>
          <p:cNvPr id="26" name="直接连接符 25"/>
          <p:cNvCxnSpPr>
            <a:stCxn id="19" idx="6"/>
            <a:endCxn id="20" idx="2"/>
          </p:cNvCxnSpPr>
          <p:nvPr/>
        </p:nvCxnSpPr>
        <p:spPr>
          <a:xfrm>
            <a:off x="8488326" y="2105247"/>
            <a:ext cx="1219200" cy="33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6"/>
            <a:endCxn id="24" idx="2"/>
          </p:cNvCxnSpPr>
          <p:nvPr/>
        </p:nvCxnSpPr>
        <p:spPr>
          <a:xfrm>
            <a:off x="8488326" y="2105247"/>
            <a:ext cx="1219200" cy="135033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6"/>
            <a:endCxn id="20" idx="2"/>
          </p:cNvCxnSpPr>
          <p:nvPr/>
        </p:nvCxnSpPr>
        <p:spPr>
          <a:xfrm flipV="1">
            <a:off x="8488326" y="2440173"/>
            <a:ext cx="1219200" cy="5741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6"/>
            <a:endCxn id="25" idx="2"/>
          </p:cNvCxnSpPr>
          <p:nvPr/>
        </p:nvCxnSpPr>
        <p:spPr>
          <a:xfrm>
            <a:off x="8488326" y="3014331"/>
            <a:ext cx="1219200" cy="145666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6"/>
            <a:endCxn id="20" idx="2"/>
          </p:cNvCxnSpPr>
          <p:nvPr/>
        </p:nvCxnSpPr>
        <p:spPr>
          <a:xfrm flipV="1">
            <a:off x="8488326" y="2440173"/>
            <a:ext cx="1219200" cy="14832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6"/>
            <a:endCxn id="24" idx="2"/>
          </p:cNvCxnSpPr>
          <p:nvPr/>
        </p:nvCxnSpPr>
        <p:spPr>
          <a:xfrm flipV="1">
            <a:off x="8438707" y="3455583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1" idx="6"/>
            <a:endCxn id="25" idx="2"/>
          </p:cNvCxnSpPr>
          <p:nvPr/>
        </p:nvCxnSpPr>
        <p:spPr>
          <a:xfrm flipV="1">
            <a:off x="8438707" y="4470993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4795285" y="3143749"/>
            <a:ext cx="2445488" cy="4412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43553" y="5681700"/>
            <a:ext cx="450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找到可以匹配的对象后，将匹配的对象做好标记，完成一次匹配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989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8063024" y="542261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856382" y="877187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013405" y="333153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063024" y="2360429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063024" y="145134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856382" y="1892597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856382" y="2908007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cxnSp>
        <p:nvCxnSpPr>
          <p:cNvPr id="54" name="直接连接符 53"/>
          <p:cNvCxnSpPr>
            <a:stCxn id="47" idx="6"/>
            <a:endCxn id="48" idx="2"/>
          </p:cNvCxnSpPr>
          <p:nvPr/>
        </p:nvCxnSpPr>
        <p:spPr>
          <a:xfrm>
            <a:off x="8637182" y="829340"/>
            <a:ext cx="1219200" cy="33492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6"/>
            <a:endCxn id="52" idx="2"/>
          </p:cNvCxnSpPr>
          <p:nvPr/>
        </p:nvCxnSpPr>
        <p:spPr>
          <a:xfrm>
            <a:off x="8637182" y="829340"/>
            <a:ext cx="1219200" cy="135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2"/>
          </p:cNvCxnSpPr>
          <p:nvPr/>
        </p:nvCxnSpPr>
        <p:spPr>
          <a:xfrm flipV="1">
            <a:off x="8637182" y="1164266"/>
            <a:ext cx="1219200" cy="57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6"/>
            <a:endCxn id="53" idx="2"/>
          </p:cNvCxnSpPr>
          <p:nvPr/>
        </p:nvCxnSpPr>
        <p:spPr>
          <a:xfrm>
            <a:off x="8637182" y="1738424"/>
            <a:ext cx="1219200" cy="145666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0" idx="6"/>
            <a:endCxn id="48" idx="2"/>
          </p:cNvCxnSpPr>
          <p:nvPr/>
        </p:nvCxnSpPr>
        <p:spPr>
          <a:xfrm flipV="1">
            <a:off x="8637182" y="1164266"/>
            <a:ext cx="1219200" cy="14832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6"/>
            <a:endCxn id="52" idx="2"/>
          </p:cNvCxnSpPr>
          <p:nvPr/>
        </p:nvCxnSpPr>
        <p:spPr>
          <a:xfrm flipV="1">
            <a:off x="8587563" y="2179676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9" idx="6"/>
            <a:endCxn id="53" idx="2"/>
          </p:cNvCxnSpPr>
          <p:nvPr/>
        </p:nvCxnSpPr>
        <p:spPr>
          <a:xfrm flipV="1">
            <a:off x="8587563" y="3195086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4944141" y="1867842"/>
            <a:ext cx="2445488" cy="4412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782726" y="542261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576084" y="877187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733107" y="333153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782726" y="2360429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782726" y="145134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576084" y="1892597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576084" y="2908007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cxnSp>
        <p:nvCxnSpPr>
          <p:cNvPr id="69" name="直接连接符 68"/>
          <p:cNvCxnSpPr>
            <a:stCxn id="62" idx="6"/>
            <a:endCxn id="63" idx="2"/>
          </p:cNvCxnSpPr>
          <p:nvPr/>
        </p:nvCxnSpPr>
        <p:spPr>
          <a:xfrm>
            <a:off x="2356884" y="829340"/>
            <a:ext cx="1219200" cy="33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6"/>
            <a:endCxn id="67" idx="2"/>
          </p:cNvCxnSpPr>
          <p:nvPr/>
        </p:nvCxnSpPr>
        <p:spPr>
          <a:xfrm>
            <a:off x="2356884" y="829340"/>
            <a:ext cx="1219200" cy="135033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6" idx="6"/>
            <a:endCxn id="63" idx="2"/>
          </p:cNvCxnSpPr>
          <p:nvPr/>
        </p:nvCxnSpPr>
        <p:spPr>
          <a:xfrm flipV="1">
            <a:off x="2356884" y="1164266"/>
            <a:ext cx="1219200" cy="5741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6"/>
            <a:endCxn id="68" idx="2"/>
          </p:cNvCxnSpPr>
          <p:nvPr/>
        </p:nvCxnSpPr>
        <p:spPr>
          <a:xfrm>
            <a:off x="2356884" y="1738424"/>
            <a:ext cx="1219200" cy="145666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5" idx="6"/>
            <a:endCxn id="63" idx="2"/>
          </p:cNvCxnSpPr>
          <p:nvPr/>
        </p:nvCxnSpPr>
        <p:spPr>
          <a:xfrm flipV="1">
            <a:off x="2356884" y="1164266"/>
            <a:ext cx="1219200" cy="14832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4" idx="6"/>
            <a:endCxn id="67" idx="2"/>
          </p:cNvCxnSpPr>
          <p:nvPr/>
        </p:nvCxnSpPr>
        <p:spPr>
          <a:xfrm flipV="1">
            <a:off x="2307265" y="2179676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  <a:endCxn id="68" idx="2"/>
          </p:cNvCxnSpPr>
          <p:nvPr/>
        </p:nvCxnSpPr>
        <p:spPr>
          <a:xfrm flipV="1">
            <a:off x="2307265" y="3195086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733107" y="4501118"/>
            <a:ext cx="8591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遍历到</a:t>
            </a:r>
            <a:r>
              <a:rPr lang="en-US" altLang="zh-CN" sz="2400" smtClean="0"/>
              <a:t>2</a:t>
            </a:r>
            <a:r>
              <a:rPr lang="zh-CN" altLang="en-US" sz="2400" smtClean="0"/>
              <a:t>节点时，</a:t>
            </a:r>
            <a:r>
              <a:rPr lang="en-US" altLang="zh-CN" sz="2400" smtClean="0"/>
              <a:t>2</a:t>
            </a:r>
            <a:r>
              <a:rPr lang="zh-CN" altLang="en-US" sz="2400" smtClean="0"/>
              <a:t>节点首先匹配最近的节点，也就是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号，然后此时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号已经和</a:t>
            </a:r>
            <a:r>
              <a:rPr lang="en-US" altLang="zh-CN" sz="2400" smtClean="0"/>
              <a:t>1</a:t>
            </a:r>
            <a:r>
              <a:rPr lang="zh-CN" altLang="en-US" sz="2400" smtClean="0"/>
              <a:t>号完成匹配，但是</a:t>
            </a:r>
            <a:r>
              <a:rPr lang="en-US" altLang="zh-CN" sz="2400" smtClean="0"/>
              <a:t>1</a:t>
            </a:r>
            <a:r>
              <a:rPr lang="zh-CN" altLang="en-US" sz="2400" smtClean="0"/>
              <a:t>号会遍历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号后面的点，如果可以找到其他可匹配的点，则断开与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号的连接，匹配新的点。上图中，</a:t>
            </a:r>
            <a:r>
              <a:rPr lang="en-US" altLang="zh-CN" sz="2400" smtClean="0"/>
              <a:t>1</a:t>
            </a:r>
            <a:r>
              <a:rPr lang="zh-CN" altLang="en-US" sz="2400" smtClean="0"/>
              <a:t>号可以和</a:t>
            </a:r>
            <a:r>
              <a:rPr lang="en-US" altLang="zh-CN" sz="2400" smtClean="0"/>
              <a:t>6</a:t>
            </a:r>
            <a:r>
              <a:rPr lang="zh-CN" altLang="en-US" sz="2400" smtClean="0"/>
              <a:t>号匹配，因此把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号断开，连接</a:t>
            </a:r>
            <a:r>
              <a:rPr lang="en-US" altLang="zh-CN" sz="2400" smtClean="0"/>
              <a:t>6</a:t>
            </a:r>
            <a:r>
              <a:rPr lang="zh-CN" altLang="en-US" sz="2400" smtClean="0"/>
              <a:t>号，然后</a:t>
            </a:r>
            <a:r>
              <a:rPr lang="en-US" altLang="zh-CN" sz="2400" smtClean="0"/>
              <a:t>2</a:t>
            </a:r>
            <a:r>
              <a:rPr lang="zh-CN" altLang="en-US" sz="2400" smtClean="0"/>
              <a:t>号和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号再连接，同时将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号和六号做好标记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41265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981506" y="565355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774864" y="900281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31887" y="3354629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81506" y="2383523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81506" y="1474439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774864" y="1915691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774864" y="2931101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cxnSp>
        <p:nvCxnSpPr>
          <p:cNvPr id="11" name="直接连接符 10"/>
          <p:cNvCxnSpPr>
            <a:stCxn id="4" idx="6"/>
            <a:endCxn id="5" idx="2"/>
          </p:cNvCxnSpPr>
          <p:nvPr/>
        </p:nvCxnSpPr>
        <p:spPr>
          <a:xfrm>
            <a:off x="8555664" y="852434"/>
            <a:ext cx="1219200" cy="33492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9" idx="2"/>
          </p:cNvCxnSpPr>
          <p:nvPr/>
        </p:nvCxnSpPr>
        <p:spPr>
          <a:xfrm>
            <a:off x="8555664" y="852434"/>
            <a:ext cx="1219200" cy="135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6"/>
            <a:endCxn id="5" idx="2"/>
          </p:cNvCxnSpPr>
          <p:nvPr/>
        </p:nvCxnSpPr>
        <p:spPr>
          <a:xfrm flipV="1">
            <a:off x="8555664" y="1187360"/>
            <a:ext cx="1219200" cy="57415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6"/>
            <a:endCxn id="10" idx="2"/>
          </p:cNvCxnSpPr>
          <p:nvPr/>
        </p:nvCxnSpPr>
        <p:spPr>
          <a:xfrm>
            <a:off x="8555664" y="1761518"/>
            <a:ext cx="1219200" cy="1456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6"/>
            <a:endCxn id="5" idx="2"/>
          </p:cNvCxnSpPr>
          <p:nvPr/>
        </p:nvCxnSpPr>
        <p:spPr>
          <a:xfrm flipV="1">
            <a:off x="8555664" y="1187360"/>
            <a:ext cx="1219200" cy="1483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9" idx="2"/>
          </p:cNvCxnSpPr>
          <p:nvPr/>
        </p:nvCxnSpPr>
        <p:spPr>
          <a:xfrm flipV="1">
            <a:off x="8506045" y="2202770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6"/>
            <a:endCxn id="10" idx="2"/>
          </p:cNvCxnSpPr>
          <p:nvPr/>
        </p:nvCxnSpPr>
        <p:spPr>
          <a:xfrm flipV="1">
            <a:off x="8506045" y="3218180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878573" y="1827028"/>
            <a:ext cx="2445488" cy="4412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853612" y="51750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646970" y="852434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803993" y="330678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853612" y="233567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853612" y="1426592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46970" y="1867844"/>
            <a:ext cx="574158" cy="574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46970" y="2883254"/>
            <a:ext cx="574158" cy="574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cxnSp>
        <p:nvCxnSpPr>
          <p:cNvPr id="40" name="直接连接符 39"/>
          <p:cNvCxnSpPr>
            <a:stCxn id="33" idx="6"/>
            <a:endCxn id="34" idx="2"/>
          </p:cNvCxnSpPr>
          <p:nvPr/>
        </p:nvCxnSpPr>
        <p:spPr>
          <a:xfrm>
            <a:off x="2427770" y="804587"/>
            <a:ext cx="1219200" cy="33492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6"/>
            <a:endCxn id="38" idx="2"/>
          </p:cNvCxnSpPr>
          <p:nvPr/>
        </p:nvCxnSpPr>
        <p:spPr>
          <a:xfrm>
            <a:off x="2427770" y="804587"/>
            <a:ext cx="1219200" cy="135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6"/>
            <a:endCxn id="34" idx="2"/>
          </p:cNvCxnSpPr>
          <p:nvPr/>
        </p:nvCxnSpPr>
        <p:spPr>
          <a:xfrm flipV="1">
            <a:off x="2427770" y="1139513"/>
            <a:ext cx="1219200" cy="57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6"/>
            <a:endCxn id="39" idx="2"/>
          </p:cNvCxnSpPr>
          <p:nvPr/>
        </p:nvCxnSpPr>
        <p:spPr>
          <a:xfrm>
            <a:off x="2427770" y="1713671"/>
            <a:ext cx="1219200" cy="145666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6" idx="6"/>
            <a:endCxn id="34" idx="2"/>
          </p:cNvCxnSpPr>
          <p:nvPr/>
        </p:nvCxnSpPr>
        <p:spPr>
          <a:xfrm flipV="1">
            <a:off x="2427770" y="1139513"/>
            <a:ext cx="1219200" cy="14832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6"/>
            <a:endCxn id="38" idx="2"/>
          </p:cNvCxnSpPr>
          <p:nvPr/>
        </p:nvCxnSpPr>
        <p:spPr>
          <a:xfrm flipV="1">
            <a:off x="2378151" y="2154923"/>
            <a:ext cx="1268819" cy="14389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5" idx="6"/>
            <a:endCxn id="39" idx="2"/>
          </p:cNvCxnSpPr>
          <p:nvPr/>
        </p:nvCxnSpPr>
        <p:spPr>
          <a:xfrm flipV="1">
            <a:off x="2378151" y="3170333"/>
            <a:ext cx="1268819" cy="42352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297172" y="4141439"/>
            <a:ext cx="9781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当</a:t>
            </a:r>
            <a:r>
              <a:rPr lang="en-US" altLang="zh-CN" sz="2400" smtClean="0"/>
              <a:t>3</a:t>
            </a:r>
            <a:r>
              <a:rPr lang="zh-CN" altLang="en-US" sz="2400" smtClean="0"/>
              <a:t>号节点匹配时，同理，首先匹配可匹配的节点</a:t>
            </a:r>
            <a:r>
              <a:rPr lang="en-US" altLang="zh-CN" sz="2400" smtClean="0"/>
              <a:t>5</a:t>
            </a:r>
            <a:r>
              <a:rPr lang="zh-CN" altLang="en-US" sz="2400" smtClean="0"/>
              <a:t>，发现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号已经有匹配标记，对象是</a:t>
            </a:r>
            <a:r>
              <a:rPr lang="en-US" altLang="zh-CN" sz="2400" smtClean="0"/>
              <a:t>2</a:t>
            </a:r>
            <a:r>
              <a:rPr lang="zh-CN" altLang="en-US" sz="2400" smtClean="0"/>
              <a:t>号节点，因此</a:t>
            </a:r>
            <a:r>
              <a:rPr lang="en-US" altLang="zh-CN" sz="2400" smtClean="0"/>
              <a:t>2</a:t>
            </a:r>
            <a:r>
              <a:rPr lang="zh-CN" altLang="en-US" sz="2400" smtClean="0"/>
              <a:t>号节点会尝试和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号之外的其他节点匹配，往后遍历，找到可匹配的节点</a:t>
            </a:r>
            <a:r>
              <a:rPr lang="en-US" altLang="zh-CN" sz="2400" smtClean="0"/>
              <a:t>7</a:t>
            </a:r>
            <a:r>
              <a:rPr lang="zh-CN" altLang="en-US" sz="2400" smtClean="0"/>
              <a:t>，将</a:t>
            </a:r>
            <a:r>
              <a:rPr lang="en-US" altLang="zh-CN" sz="2400" smtClean="0"/>
              <a:t>2</a:t>
            </a:r>
            <a:r>
              <a:rPr lang="zh-CN" altLang="en-US" sz="2400" smtClean="0"/>
              <a:t>号和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号节点断开，与</a:t>
            </a:r>
            <a:r>
              <a:rPr lang="en-US" altLang="zh-CN" sz="2400" smtClean="0"/>
              <a:t>7</a:t>
            </a:r>
            <a:r>
              <a:rPr lang="zh-CN" altLang="en-US" sz="2400" smtClean="0"/>
              <a:t>节点建立连接，然后</a:t>
            </a:r>
            <a:r>
              <a:rPr lang="en-US" altLang="zh-CN" sz="2400" smtClean="0"/>
              <a:t>3</a:t>
            </a:r>
            <a:r>
              <a:rPr lang="zh-CN" altLang="en-US" sz="2400" smtClean="0"/>
              <a:t>号节点与</a:t>
            </a:r>
            <a:r>
              <a:rPr lang="en-US" altLang="zh-CN" sz="2400" smtClean="0"/>
              <a:t>5</a:t>
            </a:r>
            <a:r>
              <a:rPr lang="zh-CN" altLang="en-US" sz="2400" smtClean="0"/>
              <a:t>号节点建立连接，此时右边所有节点均做好匹配标记，因此当</a:t>
            </a:r>
            <a:r>
              <a:rPr lang="en-US" altLang="zh-CN" sz="2400" smtClean="0"/>
              <a:t>4</a:t>
            </a:r>
            <a:r>
              <a:rPr lang="zh-CN" altLang="en-US" sz="2400" smtClean="0"/>
              <a:t>号节点尝试匹配时，无法建立连接。</a:t>
            </a:r>
            <a:endParaRPr lang="en-US" altLang="zh-CN" sz="2400" smtClean="0"/>
          </a:p>
          <a:p>
            <a:r>
              <a:rPr lang="zh-CN" altLang="en-US" sz="2400" smtClean="0"/>
              <a:t>遍历完</a:t>
            </a:r>
            <a:r>
              <a:rPr lang="en-US" altLang="zh-CN" sz="2400" smtClean="0"/>
              <a:t>4</a:t>
            </a:r>
            <a:r>
              <a:rPr lang="zh-CN" altLang="en-US" sz="2400" smtClean="0"/>
              <a:t>号节点后，完成最大匹配。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8852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</p:spPr>
        <p:txBody>
          <a:bodyPr/>
          <a:lstStyle/>
          <a:p>
            <a:pPr algn="ctr"/>
            <a:r>
              <a:rPr lang="zh-CN" altLang="en-US" smtClean="0"/>
              <a:t>程序算法设计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3619"/>
            <a:ext cx="10515600" cy="4603344"/>
          </a:xfrm>
        </p:spPr>
        <p:txBody>
          <a:bodyPr/>
          <a:lstStyle/>
          <a:p>
            <a:r>
              <a:rPr lang="zh-CN" altLang="en-US" smtClean="0"/>
              <a:t>程序的关键在于递归算法设计</a:t>
            </a:r>
            <a:endParaRPr lang="en-US" altLang="zh-CN" smtClean="0"/>
          </a:p>
          <a:p>
            <a:r>
              <a:rPr lang="zh-CN" altLang="en-US" smtClean="0"/>
              <a:t>而递归的关键在于三点：明确递归函数的目标；寻求终止条件；找到递归等式，让递归不断收敛</a:t>
            </a:r>
            <a:endParaRPr lang="en-US" altLang="zh-CN" smtClean="0"/>
          </a:p>
          <a:p>
            <a:r>
              <a:rPr lang="zh-CN" altLang="en-US" smtClean="0"/>
              <a:t>在设计算法之前，需要做好准备：</a:t>
            </a:r>
            <a:endParaRPr lang="en-US" altLang="zh-CN" smtClean="0"/>
          </a:p>
          <a:p>
            <a:pPr lvl="1"/>
            <a:r>
              <a:rPr lang="zh-CN" altLang="en-US" smtClean="0"/>
              <a:t>一个关系映射矩阵</a:t>
            </a:r>
            <a:endParaRPr lang="en-US" altLang="zh-CN" smtClean="0"/>
          </a:p>
          <a:p>
            <a:pPr lvl="1"/>
            <a:r>
              <a:rPr lang="zh-CN" altLang="en-US"/>
              <a:t>用</a:t>
            </a:r>
            <a:r>
              <a:rPr lang="zh-CN" altLang="en-US"/>
              <a:t>一</a:t>
            </a:r>
            <a:r>
              <a:rPr lang="zh-CN" altLang="en-US" smtClean="0"/>
              <a:t>个数组记录每个元素的访问情况</a:t>
            </a:r>
            <a:endParaRPr lang="en-US" altLang="zh-CN" smtClean="0"/>
          </a:p>
          <a:p>
            <a:pPr lvl="1"/>
            <a:r>
              <a:rPr lang="zh-CN" altLang="en-US" smtClean="0"/>
              <a:t>用一个数组记录第二组中每个元素当前匹配的点</a:t>
            </a:r>
            <a:endParaRPr lang="en-US" altLang="zh-CN" smtClean="0"/>
          </a:p>
          <a:p>
            <a:r>
              <a:rPr lang="zh-CN" altLang="en-US" smtClean="0"/>
              <a:t>做好准备之后，开始第一步，设计递归函数原型：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bool to_match(group1_ele){</a:t>
            </a:r>
          </a:p>
          <a:p>
            <a:pPr marL="457200" lvl="1" indent="0">
              <a:buNone/>
            </a:pPr>
            <a:r>
              <a:rPr lang="en-US" altLang="zh-CN" smtClean="0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0874"/>
            <a:ext cx="10515600" cy="630510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mtClean="0"/>
              <a:t>bool to_match(group1_ele){</a:t>
            </a:r>
          </a:p>
          <a:p>
            <a:pPr marL="457200" lvl="1" indent="0">
              <a:buNone/>
            </a:pP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该函数完成的目标就是寻找</a:t>
            </a:r>
            <a:r>
              <a:rPr lang="en-US" altLang="zh-CN" smtClean="0"/>
              <a:t>group1</a:t>
            </a:r>
            <a:r>
              <a:rPr lang="zh-CN" altLang="en-US" smtClean="0"/>
              <a:t>中元素</a:t>
            </a:r>
            <a:r>
              <a:rPr lang="en-US" altLang="zh-CN" smtClean="0"/>
              <a:t>group1_ele</a:t>
            </a:r>
            <a:r>
              <a:rPr lang="zh-CN" altLang="en-US" smtClean="0"/>
              <a:t>能否进行匹配</a:t>
            </a:r>
            <a:r>
              <a:rPr lang="en-US" altLang="zh-CN" smtClean="0"/>
              <a:t>group2</a:t>
            </a:r>
            <a:r>
              <a:rPr lang="zh-CN" altLang="en-US" smtClean="0"/>
              <a:t>中的元素，由于需要借助一些中间变量，比如关系映射表，两个记录数组，以及需要确定元素参数在</a:t>
            </a:r>
            <a:r>
              <a:rPr lang="en-US" altLang="zh-CN" smtClean="0"/>
              <a:t>group1</a:t>
            </a:r>
            <a:r>
              <a:rPr lang="zh-CN" altLang="en-US" smtClean="0"/>
              <a:t>中的索引，因此，函数原型需要添加其他参数：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bool to_match (group1_ele, vector&lt;int&gt; group1, vector&lt;vector&lt;bool&gt;&gt; table, vector&lt;bool&gt; &amp;matched, vector&lt;int&gt; &amp;match_nums) {</a:t>
            </a:r>
          </a:p>
          <a:p>
            <a:pPr marL="457200" lvl="1" indent="0">
              <a:buNone/>
            </a:pPr>
            <a:r>
              <a:rPr lang="en-US" altLang="zh-CN" smtClean="0"/>
              <a:t>}</a:t>
            </a:r>
          </a:p>
          <a:p>
            <a:pPr marL="457200" lvl="1" indent="0">
              <a:buNone/>
            </a:pPr>
            <a:r>
              <a:rPr lang="zh-CN" altLang="en-US" smtClean="0"/>
              <a:t>参数说明：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vector&lt;int&gt; group1</a:t>
            </a:r>
            <a:r>
              <a:rPr lang="zh-CN" altLang="en-US" smtClean="0"/>
              <a:t>用来确定</a:t>
            </a:r>
            <a:r>
              <a:rPr lang="en-US" altLang="zh-CN" smtClean="0"/>
              <a:t>group1_ele</a:t>
            </a:r>
            <a:r>
              <a:rPr lang="zh-CN" altLang="en-US" smtClean="0"/>
              <a:t>在</a:t>
            </a:r>
            <a:r>
              <a:rPr lang="en-US" altLang="zh-CN" smtClean="0"/>
              <a:t>vector</a:t>
            </a:r>
            <a:r>
              <a:rPr lang="zh-CN" altLang="en-US" smtClean="0"/>
              <a:t>中的索引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table</a:t>
            </a:r>
            <a:r>
              <a:rPr lang="zh-CN" altLang="en-US" smtClean="0"/>
              <a:t>为两个集合中元素的关系 </a:t>
            </a:r>
            <a:r>
              <a:rPr lang="en-US" altLang="zh-CN" smtClean="0"/>
              <a:t>matched</a:t>
            </a:r>
            <a:r>
              <a:rPr lang="zh-CN" altLang="en-US" smtClean="0"/>
              <a:t>为此次迭代中</a:t>
            </a:r>
            <a:r>
              <a:rPr lang="en-US" altLang="zh-CN" smtClean="0"/>
              <a:t>group2</a:t>
            </a:r>
            <a:r>
              <a:rPr lang="zh-CN" altLang="en-US" smtClean="0"/>
              <a:t>中元素的访问情况，</a:t>
            </a:r>
            <a:r>
              <a:rPr lang="en-US" altLang="zh-CN" smtClean="0"/>
              <a:t>match_nums</a:t>
            </a:r>
            <a:r>
              <a:rPr lang="zh-CN" altLang="en-US" smtClean="0"/>
              <a:t>为</a:t>
            </a:r>
            <a:r>
              <a:rPr lang="en-US" altLang="zh-CN" smtClean="0"/>
              <a:t>group2</a:t>
            </a:r>
            <a:r>
              <a:rPr lang="zh-CN" altLang="en-US" smtClean="0"/>
              <a:t>每个元素对应的匹配点，最后两个参数需要加</a:t>
            </a:r>
            <a:r>
              <a:rPr lang="en-US" altLang="zh-CN" smtClean="0"/>
              <a:t>&amp;</a:t>
            </a:r>
            <a:r>
              <a:rPr lang="zh-CN" altLang="en-US" smtClean="0"/>
              <a:t>符号，因为需要改变其中的数据。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/>
              <a:t>当然，这些参数也可以以全局变量的形式出现，以较少函数的参数数量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740"/>
          </a:xfrm>
        </p:spPr>
        <p:txBody>
          <a:bodyPr/>
          <a:lstStyle/>
          <a:p>
            <a:pPr algn="ctr"/>
            <a:r>
              <a:rPr lang="zh-CN" altLang="en-US" smtClean="0"/>
              <a:t>根据原型和递归关系，补全代码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446" y="1169580"/>
            <a:ext cx="11823405" cy="5539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/>
              <a:t>bool to_match(int group1_ele, vector&lt;int&gt; group1, vector&lt;vector&lt;bool</a:t>
            </a:r>
            <a:r>
              <a:rPr lang="en-US" altLang="zh-CN" sz="2200"/>
              <a:t>&gt;&gt; </a:t>
            </a:r>
            <a:r>
              <a:rPr lang="en-US" altLang="zh-CN" sz="2200" smtClean="0"/>
              <a:t>vvb, </a:t>
            </a:r>
            <a:r>
              <a:rPr lang="en-US" altLang="zh-CN" sz="2200"/>
              <a:t>vector&lt;int&gt; &amp;match_num, vector&lt;bool&gt; &amp;matched) {</a:t>
            </a:r>
          </a:p>
          <a:p>
            <a:pPr marL="457200" lvl="1" indent="0">
              <a:buNone/>
            </a:pPr>
            <a:r>
              <a:rPr lang="en-US" altLang="zh-CN" sz="2200"/>
              <a:t>int </a:t>
            </a:r>
            <a:r>
              <a:rPr lang="en-US" altLang="zh-CN" sz="2200" smtClean="0"/>
              <a:t>group1_index = find(group1_ele, group1);</a:t>
            </a:r>
            <a:endParaRPr lang="en-US" altLang="zh-CN" sz="2200"/>
          </a:p>
          <a:p>
            <a:pPr marL="914400" lvl="2" indent="0">
              <a:buNone/>
            </a:pPr>
            <a:r>
              <a:rPr lang="en-US" altLang="zh-CN" sz="2200" smtClean="0"/>
              <a:t>for </a:t>
            </a:r>
            <a:r>
              <a:rPr lang="en-US" altLang="zh-CN" sz="2200"/>
              <a:t>(int i = 0; i &lt; match_num.size(); i++) {</a:t>
            </a:r>
          </a:p>
          <a:p>
            <a:pPr marL="1371600" lvl="3" indent="0">
              <a:buNone/>
            </a:pPr>
            <a:r>
              <a:rPr lang="en-US" altLang="zh-CN" sz="2200"/>
              <a:t>if (matched[i] == false &amp;&amp; vvb[group1_index][i</a:t>
            </a:r>
            <a:r>
              <a:rPr lang="en-US" altLang="zh-CN" sz="2200"/>
              <a:t>]) </a:t>
            </a:r>
            <a:r>
              <a:rPr lang="en-US" altLang="zh-CN" sz="2200" smtClean="0"/>
              <a:t>{//</a:t>
            </a:r>
            <a:r>
              <a:rPr lang="zh-CN" altLang="en-US" sz="2200" smtClean="0"/>
              <a:t>存在关系，并且还没访问</a:t>
            </a:r>
            <a:endParaRPr lang="en-US" altLang="zh-CN" sz="2200"/>
          </a:p>
          <a:p>
            <a:pPr marL="1828800" lvl="4" indent="0">
              <a:buNone/>
            </a:pPr>
            <a:r>
              <a:rPr lang="en-US" altLang="zh-CN" sz="2200"/>
              <a:t>matched[i] = true;</a:t>
            </a:r>
          </a:p>
          <a:p>
            <a:pPr marL="1828800" lvl="4" indent="0">
              <a:buNone/>
            </a:pPr>
            <a:r>
              <a:rPr lang="en-US" altLang="zh-CN" sz="2200"/>
              <a:t>if (match_num[i] == 0 || to_match(match_num[i], group1, vvb, match_num, matched</a:t>
            </a:r>
            <a:r>
              <a:rPr lang="en-US" altLang="zh-CN" sz="2200"/>
              <a:t>)) </a:t>
            </a:r>
            <a:r>
              <a:rPr lang="en-US" altLang="zh-CN" sz="2200" smtClean="0"/>
              <a:t>{//</a:t>
            </a:r>
            <a:r>
              <a:rPr lang="zh-CN" altLang="en-US" sz="2200" smtClean="0"/>
              <a:t>暂无匹配对象或者匹配的对象可以寻找到新对象</a:t>
            </a:r>
            <a:endParaRPr lang="en-US" altLang="zh-CN" sz="2200"/>
          </a:p>
          <a:p>
            <a:pPr marL="2286000" lvl="5" indent="0">
              <a:buNone/>
            </a:pPr>
            <a:r>
              <a:rPr lang="en-US" altLang="zh-CN" sz="2200"/>
              <a:t>match_num[i] = group1_ele;</a:t>
            </a:r>
          </a:p>
          <a:p>
            <a:pPr marL="2286000" lvl="5" indent="0">
              <a:buNone/>
            </a:pPr>
            <a:r>
              <a:rPr lang="en-US" altLang="zh-CN" sz="2200"/>
              <a:t>return true;</a:t>
            </a:r>
          </a:p>
          <a:p>
            <a:pPr marL="1828800" lvl="4" indent="0">
              <a:buNone/>
            </a:pPr>
            <a:r>
              <a:rPr lang="en-US" altLang="zh-CN" sz="2200"/>
              <a:t>}</a:t>
            </a:r>
          </a:p>
          <a:p>
            <a:pPr marL="1371600" lvl="3" indent="0">
              <a:buNone/>
            </a:pPr>
            <a:r>
              <a:rPr lang="en-US" altLang="zh-CN" sz="2200"/>
              <a:t>}</a:t>
            </a:r>
          </a:p>
          <a:p>
            <a:pPr marL="914400" lvl="2" indent="0">
              <a:buNone/>
            </a:pPr>
            <a:r>
              <a:rPr lang="en-US" altLang="zh-CN" sz="2200"/>
              <a:t>}</a:t>
            </a:r>
          </a:p>
          <a:p>
            <a:pPr marL="457200" lvl="1" indent="0">
              <a:buNone/>
            </a:pPr>
            <a:r>
              <a:rPr lang="en-US" altLang="zh-CN" sz="2200"/>
              <a:t>return </a:t>
            </a:r>
            <a:r>
              <a:rPr lang="en-US" altLang="zh-CN" sz="2200"/>
              <a:t>false</a:t>
            </a:r>
            <a:r>
              <a:rPr lang="en-US" altLang="zh-CN" sz="2200" smtClean="0"/>
              <a:t>;//</a:t>
            </a:r>
            <a:r>
              <a:rPr lang="zh-CN" altLang="en-US" sz="2200" smtClean="0"/>
              <a:t>找遍全场，没有可匹配对象，返回</a:t>
            </a:r>
            <a:r>
              <a:rPr lang="en-US" altLang="zh-CN" sz="2200" smtClean="0"/>
              <a:t>false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2801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801"/>
          </a:xfrm>
        </p:spPr>
        <p:txBody>
          <a:bodyPr/>
          <a:lstStyle/>
          <a:p>
            <a:pPr algn="ctr"/>
            <a:r>
              <a:rPr lang="en-US" altLang="zh-CN" smtClean="0"/>
              <a:t>More sophisticated example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54910" y="1786270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52104" y="1786269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7716" y="3501653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46492" y="1786269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49298" y="1786269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43686" y="1786269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40880" y="1786268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35268" y="1786268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38074" y="1786268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4910" y="3501656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52104" y="3501655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6492" y="3501655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49298" y="3501655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686" y="3501655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0880" y="3501654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35268" y="3501654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38074" y="3501654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532462" y="3501652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4" idx="4"/>
            <a:endCxn id="6" idx="0"/>
          </p:cNvCxnSpPr>
          <p:nvPr/>
        </p:nvCxnSpPr>
        <p:spPr>
          <a:xfrm flipH="1">
            <a:off x="365051" y="2200939"/>
            <a:ext cx="597194" cy="13007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4"/>
            <a:endCxn id="13" idx="0"/>
          </p:cNvCxnSpPr>
          <p:nvPr/>
        </p:nvCxnSpPr>
        <p:spPr>
          <a:xfrm>
            <a:off x="962245" y="2200939"/>
            <a:ext cx="0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4"/>
            <a:endCxn id="15" idx="0"/>
          </p:cNvCxnSpPr>
          <p:nvPr/>
        </p:nvCxnSpPr>
        <p:spPr>
          <a:xfrm>
            <a:off x="962245" y="2200939"/>
            <a:ext cx="1791582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4"/>
            <a:endCxn id="13" idx="0"/>
          </p:cNvCxnSpPr>
          <p:nvPr/>
        </p:nvCxnSpPr>
        <p:spPr>
          <a:xfrm flipH="1">
            <a:off x="962245" y="2200938"/>
            <a:ext cx="597194" cy="130071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5" idx="4"/>
            <a:endCxn id="15" idx="0"/>
          </p:cNvCxnSpPr>
          <p:nvPr/>
        </p:nvCxnSpPr>
        <p:spPr>
          <a:xfrm>
            <a:off x="1559439" y="2200938"/>
            <a:ext cx="1194388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4"/>
            <a:endCxn id="20" idx="0"/>
          </p:cNvCxnSpPr>
          <p:nvPr/>
        </p:nvCxnSpPr>
        <p:spPr>
          <a:xfrm>
            <a:off x="1559439" y="2200938"/>
            <a:ext cx="2985970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4"/>
            <a:endCxn id="6" idx="0"/>
          </p:cNvCxnSpPr>
          <p:nvPr/>
        </p:nvCxnSpPr>
        <p:spPr>
          <a:xfrm flipH="1">
            <a:off x="365051" y="2200938"/>
            <a:ext cx="1791582" cy="130071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4"/>
            <a:endCxn id="15" idx="0"/>
          </p:cNvCxnSpPr>
          <p:nvPr/>
        </p:nvCxnSpPr>
        <p:spPr>
          <a:xfrm>
            <a:off x="2156633" y="2200938"/>
            <a:ext cx="597194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4"/>
            <a:endCxn id="14" idx="0"/>
          </p:cNvCxnSpPr>
          <p:nvPr/>
        </p:nvCxnSpPr>
        <p:spPr>
          <a:xfrm flipH="1">
            <a:off x="1559439" y="2200938"/>
            <a:ext cx="1194388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4"/>
            <a:endCxn id="20" idx="0"/>
          </p:cNvCxnSpPr>
          <p:nvPr/>
        </p:nvCxnSpPr>
        <p:spPr>
          <a:xfrm>
            <a:off x="2753827" y="2200938"/>
            <a:ext cx="1791582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9" idx="4"/>
            <a:endCxn id="14" idx="0"/>
          </p:cNvCxnSpPr>
          <p:nvPr/>
        </p:nvCxnSpPr>
        <p:spPr>
          <a:xfrm flipH="1">
            <a:off x="1559439" y="2200938"/>
            <a:ext cx="1791582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4"/>
            <a:endCxn id="18" idx="0"/>
          </p:cNvCxnSpPr>
          <p:nvPr/>
        </p:nvCxnSpPr>
        <p:spPr>
          <a:xfrm>
            <a:off x="3351021" y="2200938"/>
            <a:ext cx="597194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9" idx="4"/>
            <a:endCxn id="20" idx="0"/>
          </p:cNvCxnSpPr>
          <p:nvPr/>
        </p:nvCxnSpPr>
        <p:spPr>
          <a:xfrm>
            <a:off x="3351021" y="2200938"/>
            <a:ext cx="1194388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0" idx="4"/>
            <a:endCxn id="6" idx="0"/>
          </p:cNvCxnSpPr>
          <p:nvPr/>
        </p:nvCxnSpPr>
        <p:spPr>
          <a:xfrm flipH="1">
            <a:off x="365051" y="2200937"/>
            <a:ext cx="3583164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0" idx="4"/>
            <a:endCxn id="13" idx="0"/>
          </p:cNvCxnSpPr>
          <p:nvPr/>
        </p:nvCxnSpPr>
        <p:spPr>
          <a:xfrm flipH="1">
            <a:off x="962245" y="2200937"/>
            <a:ext cx="2985970" cy="130071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0" idx="4"/>
            <a:endCxn id="20" idx="0"/>
          </p:cNvCxnSpPr>
          <p:nvPr/>
        </p:nvCxnSpPr>
        <p:spPr>
          <a:xfrm>
            <a:off x="3948215" y="2200937"/>
            <a:ext cx="597194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2" idx="4"/>
            <a:endCxn id="18" idx="0"/>
          </p:cNvCxnSpPr>
          <p:nvPr/>
        </p:nvCxnSpPr>
        <p:spPr>
          <a:xfrm flipH="1">
            <a:off x="3948215" y="2200937"/>
            <a:ext cx="597194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" idx="4"/>
            <a:endCxn id="19" idx="0"/>
          </p:cNvCxnSpPr>
          <p:nvPr/>
        </p:nvCxnSpPr>
        <p:spPr>
          <a:xfrm>
            <a:off x="4545409" y="2200937"/>
            <a:ext cx="597194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1" idx="4"/>
            <a:endCxn id="14" idx="0"/>
          </p:cNvCxnSpPr>
          <p:nvPr/>
        </p:nvCxnSpPr>
        <p:spPr>
          <a:xfrm flipH="1">
            <a:off x="1559439" y="2200937"/>
            <a:ext cx="3583164" cy="130071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1" idx="4"/>
            <a:endCxn id="19" idx="0"/>
          </p:cNvCxnSpPr>
          <p:nvPr/>
        </p:nvCxnSpPr>
        <p:spPr>
          <a:xfrm>
            <a:off x="5142603" y="2200937"/>
            <a:ext cx="0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6726850" y="3708987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324044" y="3708986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129656" y="5424370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8518432" y="3708986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921238" y="3708986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9115626" y="3708986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9712820" y="3708985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0907208" y="3708985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0310014" y="3708985"/>
            <a:ext cx="414669" cy="4146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6726850" y="5424373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7324044" y="5424372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8518432" y="5424372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7921238" y="5424372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9115626" y="5424372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9712820" y="5424371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0907208" y="5424371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0310014" y="5424371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504402" y="5424369"/>
            <a:ext cx="414669" cy="4146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81" idx="4"/>
            <a:endCxn id="83" idx="0"/>
          </p:cNvCxnSpPr>
          <p:nvPr/>
        </p:nvCxnSpPr>
        <p:spPr>
          <a:xfrm flipH="1">
            <a:off x="6336991" y="4123656"/>
            <a:ext cx="597194" cy="13007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1" idx="4"/>
            <a:endCxn id="90" idx="0"/>
          </p:cNvCxnSpPr>
          <p:nvPr/>
        </p:nvCxnSpPr>
        <p:spPr>
          <a:xfrm>
            <a:off x="6934185" y="4123656"/>
            <a:ext cx="0" cy="13007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1" idx="4"/>
            <a:endCxn id="92" idx="0"/>
          </p:cNvCxnSpPr>
          <p:nvPr/>
        </p:nvCxnSpPr>
        <p:spPr>
          <a:xfrm>
            <a:off x="6934185" y="4123656"/>
            <a:ext cx="1791582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2" idx="4"/>
            <a:endCxn id="90" idx="0"/>
          </p:cNvCxnSpPr>
          <p:nvPr/>
        </p:nvCxnSpPr>
        <p:spPr>
          <a:xfrm flipH="1">
            <a:off x="6934185" y="4123655"/>
            <a:ext cx="597194" cy="130071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82" idx="4"/>
            <a:endCxn id="92" idx="0"/>
          </p:cNvCxnSpPr>
          <p:nvPr/>
        </p:nvCxnSpPr>
        <p:spPr>
          <a:xfrm>
            <a:off x="7531379" y="4123655"/>
            <a:ext cx="1194388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85" idx="4"/>
            <a:endCxn id="83" idx="0"/>
          </p:cNvCxnSpPr>
          <p:nvPr/>
        </p:nvCxnSpPr>
        <p:spPr>
          <a:xfrm flipH="1">
            <a:off x="6336991" y="4123655"/>
            <a:ext cx="1791582" cy="130071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4" idx="4"/>
            <a:endCxn id="97" idx="0"/>
          </p:cNvCxnSpPr>
          <p:nvPr/>
        </p:nvCxnSpPr>
        <p:spPr>
          <a:xfrm>
            <a:off x="8725767" y="4123655"/>
            <a:ext cx="1791582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6" idx="4"/>
            <a:endCxn id="91" idx="0"/>
          </p:cNvCxnSpPr>
          <p:nvPr/>
        </p:nvCxnSpPr>
        <p:spPr>
          <a:xfrm flipH="1">
            <a:off x="7531379" y="4123655"/>
            <a:ext cx="1791582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4"/>
            <a:endCxn id="97" idx="0"/>
          </p:cNvCxnSpPr>
          <p:nvPr/>
        </p:nvCxnSpPr>
        <p:spPr>
          <a:xfrm>
            <a:off x="9322961" y="4123655"/>
            <a:ext cx="1194388" cy="13007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7" idx="4"/>
            <a:endCxn id="90" idx="0"/>
          </p:cNvCxnSpPr>
          <p:nvPr/>
        </p:nvCxnSpPr>
        <p:spPr>
          <a:xfrm flipH="1">
            <a:off x="6934185" y="4123654"/>
            <a:ext cx="2985970" cy="130071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  <a:endCxn id="97" idx="0"/>
          </p:cNvCxnSpPr>
          <p:nvPr/>
        </p:nvCxnSpPr>
        <p:spPr>
          <a:xfrm>
            <a:off x="9920155" y="4123654"/>
            <a:ext cx="597194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9" idx="4"/>
            <a:endCxn id="95" idx="0"/>
          </p:cNvCxnSpPr>
          <p:nvPr/>
        </p:nvCxnSpPr>
        <p:spPr>
          <a:xfrm flipH="1">
            <a:off x="9920155" y="4123654"/>
            <a:ext cx="597194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88" idx="4"/>
            <a:endCxn id="91" idx="0"/>
          </p:cNvCxnSpPr>
          <p:nvPr/>
        </p:nvCxnSpPr>
        <p:spPr>
          <a:xfrm flipH="1">
            <a:off x="7531379" y="4123654"/>
            <a:ext cx="3583164" cy="130071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8" idx="4"/>
            <a:endCxn id="96" idx="0"/>
          </p:cNvCxnSpPr>
          <p:nvPr/>
        </p:nvCxnSpPr>
        <p:spPr>
          <a:xfrm>
            <a:off x="11114543" y="4123654"/>
            <a:ext cx="0" cy="130071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6212928" y="2215114"/>
            <a:ext cx="1111116" cy="942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87" idx="4"/>
            <a:endCxn id="83" idx="0"/>
          </p:cNvCxnSpPr>
          <p:nvPr/>
        </p:nvCxnSpPr>
        <p:spPr>
          <a:xfrm flipH="1">
            <a:off x="6336991" y="4123654"/>
            <a:ext cx="3583164" cy="130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84" idx="4"/>
            <a:endCxn id="91" idx="0"/>
          </p:cNvCxnSpPr>
          <p:nvPr/>
        </p:nvCxnSpPr>
        <p:spPr>
          <a:xfrm flipH="1">
            <a:off x="7531379" y="4123655"/>
            <a:ext cx="1194388" cy="13007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5" idx="4"/>
            <a:endCxn id="92" idx="0"/>
          </p:cNvCxnSpPr>
          <p:nvPr/>
        </p:nvCxnSpPr>
        <p:spPr>
          <a:xfrm>
            <a:off x="8128573" y="4123655"/>
            <a:ext cx="597194" cy="13007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6" idx="4"/>
            <a:endCxn id="95" idx="0"/>
          </p:cNvCxnSpPr>
          <p:nvPr/>
        </p:nvCxnSpPr>
        <p:spPr>
          <a:xfrm>
            <a:off x="9322961" y="4123655"/>
            <a:ext cx="597194" cy="130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2" idx="4"/>
            <a:endCxn id="97" idx="0"/>
          </p:cNvCxnSpPr>
          <p:nvPr/>
        </p:nvCxnSpPr>
        <p:spPr>
          <a:xfrm>
            <a:off x="7531379" y="4123655"/>
            <a:ext cx="2985970" cy="130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9" idx="4"/>
            <a:endCxn id="96" idx="0"/>
          </p:cNvCxnSpPr>
          <p:nvPr/>
        </p:nvCxnSpPr>
        <p:spPr>
          <a:xfrm>
            <a:off x="10517349" y="4123654"/>
            <a:ext cx="597194" cy="13007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2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745</Words>
  <Application>Microsoft Office PowerPoint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匈牙利算法</vt:lpstr>
      <vt:lpstr>图解算法原理</vt:lpstr>
      <vt:lpstr>PowerPoint 演示文稿</vt:lpstr>
      <vt:lpstr>PowerPoint 演示文稿</vt:lpstr>
      <vt:lpstr>程序算法设计</vt:lpstr>
      <vt:lpstr>PowerPoint 演示文稿</vt:lpstr>
      <vt:lpstr>根据原型和递归关系，补全代码</vt:lpstr>
      <vt:lpstr>More sophisticated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匈牙利算法</dc:title>
  <dc:creator>王 新平</dc:creator>
  <cp:lastModifiedBy>王 新平</cp:lastModifiedBy>
  <cp:revision>7</cp:revision>
  <dcterms:created xsi:type="dcterms:W3CDTF">2020-09-23T07:41:53Z</dcterms:created>
  <dcterms:modified xsi:type="dcterms:W3CDTF">2020-09-24T06:38:44Z</dcterms:modified>
</cp:coreProperties>
</file>