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B35-5F42-4CF7-8A1A-B7E3B93DBECE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BE03-76DA-4BFD-8DC2-A6D2B1614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B35-5F42-4CF7-8A1A-B7E3B93DBECE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BE03-76DA-4BFD-8DC2-A6D2B1614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3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B35-5F42-4CF7-8A1A-B7E3B93DBECE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BE03-76DA-4BFD-8DC2-A6D2B1614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3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B35-5F42-4CF7-8A1A-B7E3B93DBECE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BE03-76DA-4BFD-8DC2-A6D2B1614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4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B35-5F42-4CF7-8A1A-B7E3B93DBECE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BE03-76DA-4BFD-8DC2-A6D2B1614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B35-5F42-4CF7-8A1A-B7E3B93DBECE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BE03-76DA-4BFD-8DC2-A6D2B1614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5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B35-5F42-4CF7-8A1A-B7E3B93DBECE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BE03-76DA-4BFD-8DC2-A6D2B1614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9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B35-5F42-4CF7-8A1A-B7E3B93DBECE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BE03-76DA-4BFD-8DC2-A6D2B1614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B35-5F42-4CF7-8A1A-B7E3B93DBECE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BE03-76DA-4BFD-8DC2-A6D2B1614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9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B35-5F42-4CF7-8A1A-B7E3B93DBECE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BE03-76DA-4BFD-8DC2-A6D2B1614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1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B35-5F42-4CF7-8A1A-B7E3B93DBECE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2BE03-76DA-4BFD-8DC2-A6D2B1614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EB35-5F42-4CF7-8A1A-B7E3B93DBECE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BE03-76DA-4BFD-8DC2-A6D2B1614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6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6188" y="412002"/>
            <a:ext cx="9605818" cy="1219345"/>
          </a:xfrm>
        </p:spPr>
        <p:txBody>
          <a:bodyPr/>
          <a:lstStyle/>
          <a:p>
            <a:r>
              <a:rPr lang="en-US" altLang="zh-CN" smtClean="0"/>
              <a:t>Dijkstra </a:t>
            </a:r>
            <a:r>
              <a:rPr lang="zh-CN" altLang="en-US" smtClean="0"/>
              <a:t>（迪杰斯特拉算法）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34238" y="2062885"/>
            <a:ext cx="8515927" cy="577916"/>
          </a:xfrm>
        </p:spPr>
        <p:txBody>
          <a:bodyPr/>
          <a:lstStyle/>
          <a:p>
            <a:r>
              <a:rPr lang="zh-CN" altLang="en-US" smtClean="0"/>
              <a:t>给定一个起点，求出该点出发所能到达的所有点的最短路径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83090" y="6234544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2020-9-21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611417" y="2872510"/>
            <a:ext cx="4922983" cy="3614356"/>
            <a:chOff x="618835" y="2274450"/>
            <a:chExt cx="3259591" cy="2694711"/>
          </a:xfrm>
        </p:grpSpPr>
        <p:sp>
          <p:nvSpPr>
            <p:cNvPr id="6" name="椭圆 5"/>
            <p:cNvSpPr/>
            <p:nvPr/>
          </p:nvSpPr>
          <p:spPr>
            <a:xfrm>
              <a:off x="618835" y="3306616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925781" y="236912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454726" y="4244107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398978" y="361141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7</a:t>
              </a: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209635" y="257232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06434" y="4562760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212107" y="340821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3</a:t>
              </a:r>
              <a:endParaRPr lang="zh-CN" altLang="en-US"/>
            </a:p>
          </p:txBody>
        </p:sp>
        <p:cxnSp>
          <p:nvCxnSpPr>
            <p:cNvPr id="13" name="直接箭头连接符 12"/>
            <p:cNvCxnSpPr>
              <a:stCxn id="6" idx="7"/>
              <a:endCxn id="7" idx="3"/>
            </p:cNvCxnSpPr>
            <p:nvPr/>
          </p:nvCxnSpPr>
          <p:spPr>
            <a:xfrm flipV="1">
              <a:off x="965720" y="2716010"/>
              <a:ext cx="1019577" cy="6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6"/>
              <a:endCxn id="10" idx="2"/>
            </p:cNvCxnSpPr>
            <p:nvPr/>
          </p:nvCxnSpPr>
          <p:spPr>
            <a:xfrm>
              <a:off x="2332182" y="2572326"/>
              <a:ext cx="877453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2" idx="6"/>
              <a:endCxn id="9" idx="2"/>
            </p:cNvCxnSpPr>
            <p:nvPr/>
          </p:nvCxnSpPr>
          <p:spPr>
            <a:xfrm>
              <a:off x="2618508" y="3611416"/>
              <a:ext cx="780470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5"/>
              <a:endCxn id="8" idx="1"/>
            </p:cNvCxnSpPr>
            <p:nvPr/>
          </p:nvCxnSpPr>
          <p:spPr>
            <a:xfrm>
              <a:off x="965720" y="3653501"/>
              <a:ext cx="548522" cy="6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6"/>
              <a:endCxn id="12" idx="2"/>
            </p:cNvCxnSpPr>
            <p:nvPr/>
          </p:nvCxnSpPr>
          <p:spPr>
            <a:xfrm>
              <a:off x="1025236" y="3509817"/>
              <a:ext cx="1186871" cy="101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1"/>
              <a:endCxn id="7" idx="4"/>
            </p:cNvCxnSpPr>
            <p:nvPr/>
          </p:nvCxnSpPr>
          <p:spPr>
            <a:xfrm flipH="1" flipV="1">
              <a:off x="2128982" y="2775526"/>
              <a:ext cx="142641" cy="692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0"/>
              <a:endCxn id="10" idx="4"/>
            </p:cNvCxnSpPr>
            <p:nvPr/>
          </p:nvCxnSpPr>
          <p:spPr>
            <a:xfrm flipH="1" flipV="1">
              <a:off x="3412836" y="2978726"/>
              <a:ext cx="189343" cy="632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2" idx="4"/>
              <a:endCxn id="11" idx="1"/>
            </p:cNvCxnSpPr>
            <p:nvPr/>
          </p:nvCxnSpPr>
          <p:spPr>
            <a:xfrm>
              <a:off x="2415308" y="3814616"/>
              <a:ext cx="650642" cy="80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11" idx="0"/>
            </p:cNvCxnSpPr>
            <p:nvPr/>
          </p:nvCxnSpPr>
          <p:spPr>
            <a:xfrm flipH="1">
              <a:off x="3209635" y="3958300"/>
              <a:ext cx="248859" cy="604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1" idx="2"/>
              <a:endCxn id="8" idx="5"/>
            </p:cNvCxnSpPr>
            <p:nvPr/>
          </p:nvCxnSpPr>
          <p:spPr>
            <a:xfrm flipH="1" flipV="1">
              <a:off x="1801611" y="4590992"/>
              <a:ext cx="1204823" cy="174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12177" y="26093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8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571932" y="30798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334064" y="415635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830095" y="332047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79067" y="2274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19976" y="29257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40010" y="36921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549166" y="32235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679067" y="39491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15942" y="43507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9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0146"/>
            <a:ext cx="10515600" cy="914833"/>
          </a:xfrm>
        </p:spPr>
        <p:txBody>
          <a:bodyPr/>
          <a:lstStyle/>
          <a:p>
            <a:pPr algn="ctr"/>
            <a:r>
              <a:rPr lang="zh-CN" altLang="en-US" smtClean="0"/>
              <a:t>算法原理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979"/>
            <a:ext cx="10515600" cy="5347421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核心是求图中一个顶点到另外一个顶点的最短路径</a:t>
            </a:r>
            <a:endParaRPr lang="en-US" altLang="zh-CN" sz="2400" smtClean="0"/>
          </a:p>
          <a:p>
            <a:r>
              <a:rPr lang="zh-CN" altLang="en-US" sz="2400" smtClean="0"/>
              <a:t>算法时间复杂度</a:t>
            </a:r>
            <a:r>
              <a:rPr lang="en-US" altLang="zh-CN" sz="2400" smtClean="0"/>
              <a:t>O(n</a:t>
            </a:r>
            <a:r>
              <a:rPr lang="en-US" altLang="zh-CN" sz="2400" baseline="30000" smtClean="0"/>
              <a:t>3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，其中</a:t>
            </a:r>
            <a:r>
              <a:rPr lang="en-US" altLang="zh-CN" sz="2400" smtClean="0"/>
              <a:t>n</a:t>
            </a:r>
            <a:r>
              <a:rPr lang="zh-CN" altLang="en-US" sz="2400" smtClean="0"/>
              <a:t>为顶点个数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STEP1:</a:t>
            </a:r>
            <a:r>
              <a:rPr lang="zh-CN" altLang="en-US" sz="2400" smtClean="0"/>
              <a:t> 选择一个顶点，建立一个表格，记录从该顶点出发，到达其他顶点的最短路径，无法到达的顶点距离记录为无穷大</a:t>
            </a:r>
            <a:endParaRPr lang="en-US" altLang="zh-CN" sz="2400" smtClean="0"/>
          </a:p>
          <a:p>
            <a:r>
              <a:rPr lang="en-US" altLang="zh-CN" sz="2400" smtClean="0"/>
              <a:t>STEP2: </a:t>
            </a:r>
            <a:r>
              <a:rPr lang="zh-CN" altLang="en-US" sz="2400" smtClean="0"/>
              <a:t>从该顶点（假设</a:t>
            </a:r>
            <a:r>
              <a:rPr lang="en-US" altLang="zh-CN" sz="2400" smtClean="0"/>
              <a:t>A</a:t>
            </a:r>
            <a:r>
              <a:rPr lang="zh-CN" altLang="en-US" sz="2400" smtClean="0"/>
              <a:t>点）出发，依次到达第一批可以到达的点，选取距离最近的点（假设为</a:t>
            </a:r>
            <a:r>
              <a:rPr lang="en-US" altLang="zh-CN" sz="2400" smtClean="0"/>
              <a:t>B</a:t>
            </a:r>
            <a:r>
              <a:rPr lang="zh-CN" altLang="en-US" sz="2400" smtClean="0"/>
              <a:t>），遍历</a:t>
            </a:r>
            <a:r>
              <a:rPr lang="en-US" altLang="zh-CN" sz="2400" smtClean="0"/>
              <a:t>B</a:t>
            </a:r>
            <a:r>
              <a:rPr lang="zh-CN" altLang="en-US" sz="2400" smtClean="0"/>
              <a:t>点能到达的除了</a:t>
            </a:r>
            <a:r>
              <a:rPr lang="en-US" altLang="zh-CN" sz="2400" smtClean="0"/>
              <a:t>A</a:t>
            </a:r>
            <a:r>
              <a:rPr lang="zh-CN" altLang="en-US" sz="2400" smtClean="0"/>
              <a:t>点以为的其他点，根据所得起始点距离，更新表格</a:t>
            </a:r>
            <a:endParaRPr lang="en-US" altLang="zh-CN" sz="2400" smtClean="0"/>
          </a:p>
          <a:p>
            <a:r>
              <a:rPr lang="en-US" altLang="zh-CN" sz="2400" smtClean="0"/>
              <a:t>STEP3: </a:t>
            </a:r>
            <a:r>
              <a:rPr lang="zh-CN" altLang="en-US" sz="2400" smtClean="0"/>
              <a:t>按照</a:t>
            </a:r>
            <a:r>
              <a:rPr lang="zh-CN" altLang="en-US" sz="2400"/>
              <a:t>更新</a:t>
            </a:r>
            <a:r>
              <a:rPr lang="zh-CN" altLang="en-US" sz="2400" smtClean="0"/>
              <a:t>后的表格，再取除了</a:t>
            </a:r>
            <a:r>
              <a:rPr lang="en-US" altLang="zh-CN" sz="2400" smtClean="0"/>
              <a:t>A</a:t>
            </a:r>
            <a:r>
              <a:rPr lang="zh-CN" altLang="en-US" sz="2400" smtClean="0"/>
              <a:t>点所能到达的点中除了</a:t>
            </a:r>
            <a:r>
              <a:rPr lang="en-US" altLang="zh-CN" sz="2400" smtClean="0"/>
              <a:t>B</a:t>
            </a:r>
            <a:r>
              <a:rPr lang="zh-CN" altLang="en-US" sz="2400" smtClean="0"/>
              <a:t>点之外距离最短的点（假设为</a:t>
            </a:r>
            <a:r>
              <a:rPr lang="en-US" altLang="zh-CN" sz="2400" smtClean="0"/>
              <a:t>C</a:t>
            </a:r>
            <a:r>
              <a:rPr lang="zh-CN" altLang="en-US" sz="2400" smtClean="0"/>
              <a:t>），再依次遍历</a:t>
            </a:r>
            <a:r>
              <a:rPr lang="en-US" altLang="zh-CN" sz="2400" smtClean="0"/>
              <a:t>C</a:t>
            </a:r>
            <a:r>
              <a:rPr lang="zh-CN" altLang="en-US" sz="2400" smtClean="0"/>
              <a:t>点能到达的除了</a:t>
            </a:r>
            <a:r>
              <a:rPr lang="en-US" altLang="zh-CN" sz="2400" smtClean="0"/>
              <a:t>A,B</a:t>
            </a:r>
            <a:r>
              <a:rPr lang="zh-CN" altLang="en-US" sz="2400" smtClean="0"/>
              <a:t>之外的点，更新表格</a:t>
            </a:r>
            <a:endParaRPr lang="en-US" altLang="zh-CN" sz="2400" smtClean="0"/>
          </a:p>
          <a:p>
            <a:r>
              <a:rPr lang="en-US" altLang="zh-CN" sz="2400" smtClean="0"/>
              <a:t>STEP4: </a:t>
            </a:r>
            <a:r>
              <a:rPr lang="zh-CN" altLang="en-US" sz="2400" smtClean="0"/>
              <a:t>更新完所有内容后，获得一个</a:t>
            </a:r>
            <a:r>
              <a:rPr lang="en-US" altLang="zh-CN" sz="2400" smtClean="0"/>
              <a:t>A</a:t>
            </a:r>
            <a:r>
              <a:rPr lang="zh-CN" altLang="en-US" sz="2400" smtClean="0"/>
              <a:t>点到达所有其他点的最短路径和最短距离表格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61104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761507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图模拟</a:t>
            </a:r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683674" y="2480591"/>
            <a:ext cx="3259591" cy="2694711"/>
            <a:chOff x="618835" y="2274450"/>
            <a:chExt cx="3259591" cy="2694711"/>
          </a:xfrm>
        </p:grpSpPr>
        <p:sp>
          <p:nvSpPr>
            <p:cNvPr id="5" name="椭圆 4"/>
            <p:cNvSpPr/>
            <p:nvPr/>
          </p:nvSpPr>
          <p:spPr>
            <a:xfrm>
              <a:off x="618835" y="3306616"/>
              <a:ext cx="406401" cy="4064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925781" y="236912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454726" y="4244107"/>
              <a:ext cx="406401" cy="40640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398978" y="361141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7</a:t>
              </a: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09635" y="257232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006434" y="4562760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212107" y="340821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3</a:t>
              </a:r>
              <a:endParaRPr lang="zh-CN" altLang="en-US"/>
            </a:p>
          </p:txBody>
        </p:sp>
        <p:cxnSp>
          <p:nvCxnSpPr>
            <p:cNvPr id="15" name="直接箭头连接符 14"/>
            <p:cNvCxnSpPr>
              <a:stCxn id="5" idx="7"/>
              <a:endCxn id="6" idx="3"/>
            </p:cNvCxnSpPr>
            <p:nvPr/>
          </p:nvCxnSpPr>
          <p:spPr>
            <a:xfrm flipV="1">
              <a:off x="965720" y="2716010"/>
              <a:ext cx="1019577" cy="6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6"/>
              <a:endCxn id="9" idx="2"/>
            </p:cNvCxnSpPr>
            <p:nvPr/>
          </p:nvCxnSpPr>
          <p:spPr>
            <a:xfrm>
              <a:off x="2332182" y="2572326"/>
              <a:ext cx="877453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6"/>
              <a:endCxn id="8" idx="2"/>
            </p:cNvCxnSpPr>
            <p:nvPr/>
          </p:nvCxnSpPr>
          <p:spPr>
            <a:xfrm>
              <a:off x="2618508" y="3611416"/>
              <a:ext cx="780470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5" idx="5"/>
              <a:endCxn id="7" idx="1"/>
            </p:cNvCxnSpPr>
            <p:nvPr/>
          </p:nvCxnSpPr>
          <p:spPr>
            <a:xfrm>
              <a:off x="965720" y="3653501"/>
              <a:ext cx="548522" cy="6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5" idx="6"/>
              <a:endCxn id="11" idx="2"/>
            </p:cNvCxnSpPr>
            <p:nvPr/>
          </p:nvCxnSpPr>
          <p:spPr>
            <a:xfrm>
              <a:off x="1025236" y="3509817"/>
              <a:ext cx="1186871" cy="101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1" idx="1"/>
              <a:endCxn id="6" idx="4"/>
            </p:cNvCxnSpPr>
            <p:nvPr/>
          </p:nvCxnSpPr>
          <p:spPr>
            <a:xfrm flipH="1" flipV="1">
              <a:off x="2128982" y="2775526"/>
              <a:ext cx="142641" cy="692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8" idx="0"/>
              <a:endCxn id="9" idx="4"/>
            </p:cNvCxnSpPr>
            <p:nvPr/>
          </p:nvCxnSpPr>
          <p:spPr>
            <a:xfrm flipH="1" flipV="1">
              <a:off x="3412836" y="2978726"/>
              <a:ext cx="189343" cy="632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1" idx="4"/>
              <a:endCxn id="10" idx="1"/>
            </p:cNvCxnSpPr>
            <p:nvPr/>
          </p:nvCxnSpPr>
          <p:spPr>
            <a:xfrm>
              <a:off x="2415308" y="3814616"/>
              <a:ext cx="650642" cy="80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8" idx="3"/>
              <a:endCxn id="10" idx="0"/>
            </p:cNvCxnSpPr>
            <p:nvPr/>
          </p:nvCxnSpPr>
          <p:spPr>
            <a:xfrm flipH="1">
              <a:off x="3209635" y="3958300"/>
              <a:ext cx="248859" cy="604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0" idx="2"/>
              <a:endCxn id="7" idx="5"/>
            </p:cNvCxnSpPr>
            <p:nvPr/>
          </p:nvCxnSpPr>
          <p:spPr>
            <a:xfrm flipH="1" flipV="1">
              <a:off x="1801611" y="4590992"/>
              <a:ext cx="1204823" cy="174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1312177" y="26093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8</a:t>
              </a:r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571932" y="30798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334064" y="415635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30095" y="332047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679067" y="2274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219976" y="29257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240010" y="36921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549166" y="32235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679067" y="39491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215942" y="43507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9</a:t>
              </a:r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表格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6574078"/>
                  </p:ext>
                </p:extLst>
              </p:nvPr>
            </p:nvGraphicFramePr>
            <p:xfrm>
              <a:off x="5384796" y="386430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V7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表格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6574078"/>
                  </p:ext>
                </p:extLst>
              </p:nvPr>
            </p:nvGraphicFramePr>
            <p:xfrm>
              <a:off x="5384796" y="386430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7581" t="-410000" r="-8387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7581" t="-510000" r="-8387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V7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7581" t="-610000" r="-8387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表格 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314831"/>
                  </p:ext>
                </p:extLst>
              </p:nvPr>
            </p:nvGraphicFramePr>
            <p:xfrm>
              <a:off x="5384796" y="3827947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V7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表格 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314831"/>
                  </p:ext>
                </p:extLst>
              </p:nvPr>
            </p:nvGraphicFramePr>
            <p:xfrm>
              <a:off x="5384796" y="3827947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7581" t="-410000" r="-8387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7581" t="-510000" r="-8387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V7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7581" t="-610000" r="-8387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9" name="文本框 88"/>
          <p:cNvSpPr txBox="1"/>
          <p:nvPr/>
        </p:nvSpPr>
        <p:spPr>
          <a:xfrm>
            <a:off x="7313311" y="3052336"/>
            <a:ext cx="4579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先选择</a:t>
            </a:r>
            <a:r>
              <a:rPr lang="en-US" altLang="zh-CN" smtClean="0"/>
              <a:t>V4</a:t>
            </a:r>
            <a:r>
              <a:rPr lang="zh-CN" altLang="en-US" smtClean="0"/>
              <a:t>点，发现</a:t>
            </a:r>
            <a:r>
              <a:rPr lang="en-US" altLang="zh-CN" smtClean="0"/>
              <a:t>V4</a:t>
            </a:r>
            <a:r>
              <a:rPr lang="zh-CN" altLang="en-US" smtClean="0"/>
              <a:t>是死胡同，不会对表格更新，对其做标记，下次遍历时直接忽略</a:t>
            </a:r>
            <a:endParaRPr lang="en-US" altLang="zh-CN" smtClean="0"/>
          </a:p>
          <a:p>
            <a:pPr algn="ctr"/>
            <a:endParaRPr lang="en-US" altLang="zh-CN" smtClean="0"/>
          </a:p>
        </p:txBody>
      </p:sp>
      <p:sp>
        <p:nvSpPr>
          <p:cNvPr id="90" name="下箭头 89"/>
          <p:cNvSpPr/>
          <p:nvPr/>
        </p:nvSpPr>
        <p:spPr>
          <a:xfrm>
            <a:off x="6340565" y="3128938"/>
            <a:ext cx="461818" cy="52345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761507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图模拟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表格 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236169"/>
                  </p:ext>
                </p:extLst>
              </p:nvPr>
            </p:nvGraphicFramePr>
            <p:xfrm>
              <a:off x="5477160" y="427638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V7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表格 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236169"/>
                  </p:ext>
                </p:extLst>
              </p:nvPr>
            </p:nvGraphicFramePr>
            <p:xfrm>
              <a:off x="5477160" y="427638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8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6586" t="-410000" r="-8353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6586" t="-510000" r="-8353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V7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6586" t="-610000" r="-8353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9" name="文本框 88"/>
          <p:cNvSpPr txBox="1"/>
          <p:nvPr/>
        </p:nvSpPr>
        <p:spPr>
          <a:xfrm>
            <a:off x="7313311" y="3052336"/>
            <a:ext cx="43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选择标记之外的点中距离最小的点</a:t>
            </a:r>
            <a:r>
              <a:rPr lang="en-US" altLang="zh-CN" smtClean="0"/>
              <a:t>V3</a:t>
            </a:r>
            <a:r>
              <a:rPr lang="zh-CN" altLang="en-US" smtClean="0"/>
              <a:t>，对表格更新</a:t>
            </a:r>
            <a:endParaRPr lang="en-US" altLang="zh-CN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139523"/>
                  </p:ext>
                </p:extLst>
              </p:nvPr>
            </p:nvGraphicFramePr>
            <p:xfrm>
              <a:off x="5477160" y="3814615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V1-V3-V2</a:t>
                          </a:r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7</a:t>
                          </a:r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3</a:t>
                          </a:r>
                          <a:endParaRPr lang="zh-CN" altLang="en-US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V1-V3-V6</a:t>
                          </a:r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3</a:t>
                          </a:r>
                          <a:endParaRPr lang="zh-CN" altLang="en-US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V7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V1-V3-V7</a:t>
                          </a:r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3</a:t>
                          </a:r>
                          <a:endParaRPr lang="zh-CN" altLang="en-US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139523"/>
                  </p:ext>
                </p:extLst>
              </p:nvPr>
            </p:nvGraphicFramePr>
            <p:xfrm>
              <a:off x="5477160" y="3814615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V1-V3-V2</a:t>
                          </a:r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7</a:t>
                          </a:r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3</a:t>
                          </a:r>
                          <a:endParaRPr lang="zh-CN" altLang="en-US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6586" t="-410000" r="-83534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V1-V3-V6</a:t>
                          </a:r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6586" t="-510000" r="-83534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3</a:t>
                          </a:r>
                          <a:endParaRPr lang="zh-CN" altLang="en-US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V7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V1-V3-V7</a:t>
                          </a:r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6586" t="-610000" r="-8353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3</a:t>
                          </a:r>
                          <a:endParaRPr lang="zh-CN" altLang="en-US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下箭头 35"/>
          <p:cNvSpPr/>
          <p:nvPr/>
        </p:nvSpPr>
        <p:spPr>
          <a:xfrm>
            <a:off x="6485809" y="3110523"/>
            <a:ext cx="461818" cy="52345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748144" y="2477650"/>
            <a:ext cx="3259591" cy="2694711"/>
            <a:chOff x="618835" y="2274450"/>
            <a:chExt cx="3259591" cy="2694711"/>
          </a:xfrm>
        </p:grpSpPr>
        <p:sp>
          <p:nvSpPr>
            <p:cNvPr id="39" name="椭圆 38"/>
            <p:cNvSpPr/>
            <p:nvPr/>
          </p:nvSpPr>
          <p:spPr>
            <a:xfrm>
              <a:off x="618835" y="3306616"/>
              <a:ext cx="406401" cy="4064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925781" y="236912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454726" y="4244107"/>
              <a:ext cx="406401" cy="4064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398978" y="361141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7</a:t>
              </a:r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209635" y="257232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006434" y="4562760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212107" y="3408215"/>
              <a:ext cx="406401" cy="40640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3</a:t>
              </a:r>
              <a:endParaRPr lang="zh-CN" altLang="en-US"/>
            </a:p>
          </p:txBody>
        </p:sp>
        <p:cxnSp>
          <p:nvCxnSpPr>
            <p:cNvPr id="49" name="直接箭头连接符 48"/>
            <p:cNvCxnSpPr>
              <a:stCxn id="39" idx="7"/>
              <a:endCxn id="41" idx="3"/>
            </p:cNvCxnSpPr>
            <p:nvPr/>
          </p:nvCxnSpPr>
          <p:spPr>
            <a:xfrm flipV="1">
              <a:off x="965720" y="2716010"/>
              <a:ext cx="1019577" cy="6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1" idx="6"/>
              <a:endCxn id="45" idx="2"/>
            </p:cNvCxnSpPr>
            <p:nvPr/>
          </p:nvCxnSpPr>
          <p:spPr>
            <a:xfrm>
              <a:off x="2332182" y="2572326"/>
              <a:ext cx="877453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7" idx="6"/>
              <a:endCxn id="44" idx="2"/>
            </p:cNvCxnSpPr>
            <p:nvPr/>
          </p:nvCxnSpPr>
          <p:spPr>
            <a:xfrm>
              <a:off x="2618508" y="3611416"/>
              <a:ext cx="780470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9" idx="5"/>
              <a:endCxn id="42" idx="1"/>
            </p:cNvCxnSpPr>
            <p:nvPr/>
          </p:nvCxnSpPr>
          <p:spPr>
            <a:xfrm>
              <a:off x="965720" y="3653501"/>
              <a:ext cx="548522" cy="6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39" idx="6"/>
              <a:endCxn id="47" idx="2"/>
            </p:cNvCxnSpPr>
            <p:nvPr/>
          </p:nvCxnSpPr>
          <p:spPr>
            <a:xfrm>
              <a:off x="1025236" y="3509817"/>
              <a:ext cx="1186871" cy="101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47" idx="1"/>
              <a:endCxn id="41" idx="4"/>
            </p:cNvCxnSpPr>
            <p:nvPr/>
          </p:nvCxnSpPr>
          <p:spPr>
            <a:xfrm flipH="1" flipV="1">
              <a:off x="2128982" y="2775526"/>
              <a:ext cx="142641" cy="692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44" idx="0"/>
              <a:endCxn id="45" idx="4"/>
            </p:cNvCxnSpPr>
            <p:nvPr/>
          </p:nvCxnSpPr>
          <p:spPr>
            <a:xfrm flipH="1" flipV="1">
              <a:off x="3412836" y="2978726"/>
              <a:ext cx="189343" cy="632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7" idx="4"/>
              <a:endCxn id="46" idx="1"/>
            </p:cNvCxnSpPr>
            <p:nvPr/>
          </p:nvCxnSpPr>
          <p:spPr>
            <a:xfrm>
              <a:off x="2415308" y="3814616"/>
              <a:ext cx="650642" cy="80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44" idx="3"/>
              <a:endCxn id="46" idx="0"/>
            </p:cNvCxnSpPr>
            <p:nvPr/>
          </p:nvCxnSpPr>
          <p:spPr>
            <a:xfrm flipH="1">
              <a:off x="3209635" y="3958300"/>
              <a:ext cx="248859" cy="604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6" idx="2"/>
              <a:endCxn id="42" idx="5"/>
            </p:cNvCxnSpPr>
            <p:nvPr/>
          </p:nvCxnSpPr>
          <p:spPr>
            <a:xfrm flipH="1" flipV="1">
              <a:off x="1801611" y="4590992"/>
              <a:ext cx="1204823" cy="174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1312177" y="26093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8</a:t>
              </a:r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571932" y="30798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334064" y="415635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830095" y="332047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679067" y="2274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219976" y="29257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240010" y="36921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549166" y="32235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679067" y="39491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215942" y="43507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9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258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761507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图模拟</a:t>
            </a:r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748144" y="2477650"/>
            <a:ext cx="3259591" cy="2694711"/>
            <a:chOff x="618835" y="2274450"/>
            <a:chExt cx="3259591" cy="2694711"/>
          </a:xfrm>
        </p:grpSpPr>
        <p:sp>
          <p:nvSpPr>
            <p:cNvPr id="5" name="椭圆 4"/>
            <p:cNvSpPr/>
            <p:nvPr/>
          </p:nvSpPr>
          <p:spPr>
            <a:xfrm>
              <a:off x="618835" y="3306616"/>
              <a:ext cx="406401" cy="4064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925781" y="2369125"/>
              <a:ext cx="406401" cy="40640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454726" y="4244107"/>
              <a:ext cx="406401" cy="4064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398978" y="361141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7</a:t>
              </a: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09635" y="257232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006434" y="4562760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212107" y="3408215"/>
              <a:ext cx="406401" cy="40640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3</a:t>
              </a:r>
              <a:endParaRPr lang="zh-CN" altLang="en-US"/>
            </a:p>
          </p:txBody>
        </p:sp>
        <p:cxnSp>
          <p:nvCxnSpPr>
            <p:cNvPr id="15" name="直接箭头连接符 14"/>
            <p:cNvCxnSpPr>
              <a:stCxn id="5" idx="7"/>
              <a:endCxn id="6" idx="3"/>
            </p:cNvCxnSpPr>
            <p:nvPr/>
          </p:nvCxnSpPr>
          <p:spPr>
            <a:xfrm flipV="1">
              <a:off x="965720" y="2716010"/>
              <a:ext cx="1019577" cy="6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6"/>
              <a:endCxn id="9" idx="2"/>
            </p:cNvCxnSpPr>
            <p:nvPr/>
          </p:nvCxnSpPr>
          <p:spPr>
            <a:xfrm>
              <a:off x="2332182" y="2572326"/>
              <a:ext cx="877453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6"/>
              <a:endCxn id="8" idx="2"/>
            </p:cNvCxnSpPr>
            <p:nvPr/>
          </p:nvCxnSpPr>
          <p:spPr>
            <a:xfrm>
              <a:off x="2618508" y="3611416"/>
              <a:ext cx="780470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5" idx="5"/>
              <a:endCxn id="7" idx="1"/>
            </p:cNvCxnSpPr>
            <p:nvPr/>
          </p:nvCxnSpPr>
          <p:spPr>
            <a:xfrm>
              <a:off x="965720" y="3653501"/>
              <a:ext cx="548522" cy="6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5" idx="6"/>
              <a:endCxn id="11" idx="2"/>
            </p:cNvCxnSpPr>
            <p:nvPr/>
          </p:nvCxnSpPr>
          <p:spPr>
            <a:xfrm>
              <a:off x="1025236" y="3509817"/>
              <a:ext cx="1186871" cy="101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1" idx="1"/>
              <a:endCxn id="6" idx="4"/>
            </p:cNvCxnSpPr>
            <p:nvPr/>
          </p:nvCxnSpPr>
          <p:spPr>
            <a:xfrm flipH="1" flipV="1">
              <a:off x="2128982" y="2775526"/>
              <a:ext cx="142641" cy="692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8" idx="0"/>
              <a:endCxn id="9" idx="4"/>
            </p:cNvCxnSpPr>
            <p:nvPr/>
          </p:nvCxnSpPr>
          <p:spPr>
            <a:xfrm flipH="1" flipV="1">
              <a:off x="3412836" y="2978726"/>
              <a:ext cx="189343" cy="632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1" idx="4"/>
              <a:endCxn id="10" idx="1"/>
            </p:cNvCxnSpPr>
            <p:nvPr/>
          </p:nvCxnSpPr>
          <p:spPr>
            <a:xfrm>
              <a:off x="2415308" y="3814616"/>
              <a:ext cx="650642" cy="80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8" idx="3"/>
              <a:endCxn id="10" idx="0"/>
            </p:cNvCxnSpPr>
            <p:nvPr/>
          </p:nvCxnSpPr>
          <p:spPr>
            <a:xfrm flipH="1">
              <a:off x="3209635" y="3958300"/>
              <a:ext cx="248859" cy="604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0" idx="2"/>
              <a:endCxn id="7" idx="5"/>
            </p:cNvCxnSpPr>
            <p:nvPr/>
          </p:nvCxnSpPr>
          <p:spPr>
            <a:xfrm flipH="1" flipV="1">
              <a:off x="1801611" y="4590992"/>
              <a:ext cx="1204823" cy="174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1312177" y="26093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8</a:t>
              </a:r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571932" y="30798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334064" y="415635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30095" y="332047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679067" y="2274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219976" y="29257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240010" y="36921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549166" y="32235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679067" y="39491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215942" y="43507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9</a:t>
              </a:r>
              <a:endParaRPr lang="zh-CN" altLang="en-US"/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7313311" y="3052336"/>
            <a:ext cx="43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选择</a:t>
            </a:r>
            <a:r>
              <a:rPr lang="en-US" altLang="zh-CN" smtClean="0"/>
              <a:t>V2, V5, V6, V7</a:t>
            </a:r>
            <a:r>
              <a:rPr lang="zh-CN" altLang="en-US" smtClean="0"/>
              <a:t>中距离</a:t>
            </a:r>
            <a:r>
              <a:rPr lang="en-US" altLang="zh-CN" smtClean="0"/>
              <a:t>V1</a:t>
            </a:r>
            <a:r>
              <a:rPr lang="zh-CN" altLang="en-US" smtClean="0"/>
              <a:t>最短距离的点</a:t>
            </a:r>
            <a:r>
              <a:rPr lang="en-US" altLang="zh-CN" smtClean="0"/>
              <a:t>V2</a:t>
            </a:r>
            <a:r>
              <a:rPr lang="zh-CN" altLang="en-US" smtClean="0"/>
              <a:t>，对表格更新</a:t>
            </a:r>
            <a:endParaRPr lang="en-US" altLang="zh-CN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321064"/>
                  </p:ext>
                </p:extLst>
              </p:nvPr>
            </p:nvGraphicFramePr>
            <p:xfrm>
              <a:off x="5113358" y="335214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V1-V3-V6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V7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321064"/>
                  </p:ext>
                </p:extLst>
              </p:nvPr>
            </p:nvGraphicFramePr>
            <p:xfrm>
              <a:off x="5113358" y="335214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V2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none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6586" t="-410000" r="-83534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V1-V3-V6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6586" t="-510000" r="-83534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V7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6586" t="-610000" r="-8353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下箭头 35"/>
          <p:cNvSpPr/>
          <p:nvPr/>
        </p:nvSpPr>
        <p:spPr>
          <a:xfrm>
            <a:off x="6485809" y="3110523"/>
            <a:ext cx="461818" cy="52345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945869"/>
                  </p:ext>
                </p:extLst>
              </p:nvPr>
            </p:nvGraphicFramePr>
            <p:xfrm>
              <a:off x="5113358" y="3814615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V1-V3-V2-V5</a:t>
                          </a:r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4</a:t>
                          </a:r>
                          <a:endParaRPr lang="zh-CN" altLang="en-US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V1-V3-V6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V7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945869"/>
                  </p:ext>
                </p:extLst>
              </p:nvPr>
            </p:nvGraphicFramePr>
            <p:xfrm>
              <a:off x="5113358" y="3814615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V1-V3-V2-V5</a:t>
                          </a:r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6586" t="-410000" r="-83534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4</a:t>
                          </a:r>
                          <a:endParaRPr lang="zh-CN" altLang="en-US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V1-V3-V6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6586" t="-510000" r="-83534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V7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6586" t="-610000" r="-8353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850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761507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图模拟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7313311" y="3168131"/>
            <a:ext cx="430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选择</a:t>
            </a:r>
            <a:r>
              <a:rPr lang="en-US" altLang="zh-CN" smtClean="0"/>
              <a:t>V7</a:t>
            </a:r>
            <a:r>
              <a:rPr lang="zh-CN" altLang="en-US" smtClean="0"/>
              <a:t>，对剩余未标记的点更新</a:t>
            </a:r>
            <a:endParaRPr lang="en-US" altLang="zh-CN" smtClean="0"/>
          </a:p>
        </p:txBody>
      </p:sp>
      <p:sp>
        <p:nvSpPr>
          <p:cNvPr id="36" name="下箭头 35"/>
          <p:cNvSpPr/>
          <p:nvPr/>
        </p:nvSpPr>
        <p:spPr>
          <a:xfrm>
            <a:off x="6485809" y="3110523"/>
            <a:ext cx="461818" cy="52345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8887"/>
                  </p:ext>
                </p:extLst>
              </p:nvPr>
            </p:nvGraphicFramePr>
            <p:xfrm>
              <a:off x="5111476" y="286598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V1-V3-V2-V5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V1-V3-V6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V7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8887"/>
                  </p:ext>
                </p:extLst>
              </p:nvPr>
            </p:nvGraphicFramePr>
            <p:xfrm>
              <a:off x="5111476" y="286598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V1-V3-V2-V5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6586" t="-410000" r="-8353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V1-V3-V6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6586" t="-510000" r="-8353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V7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6586" t="-610000" r="-8353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853385"/>
                  </p:ext>
                </p:extLst>
              </p:nvPr>
            </p:nvGraphicFramePr>
            <p:xfrm>
              <a:off x="5111476" y="3856701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V1-V3-V2-V5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V1-V3-V7-V6</a:t>
                          </a:r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4</a:t>
                          </a:r>
                          <a:endParaRPr lang="zh-CN" altLang="en-US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V7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853385"/>
                  </p:ext>
                </p:extLst>
              </p:nvPr>
            </p:nvGraphicFramePr>
            <p:xfrm>
              <a:off x="5111476" y="3856701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V1-V3-V2-V5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6586" t="-410000" r="-83534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V1-V3-V7-V6</a:t>
                          </a:r>
                          <a:endParaRPr lang="zh-CN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6586" t="-510000" r="-83534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mtClean="0"/>
                            <a:t>4</a:t>
                          </a:r>
                          <a:endParaRPr lang="zh-CN" altLang="en-US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V7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6586" t="-610000" r="-8353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5" name="组合 34"/>
          <p:cNvGrpSpPr/>
          <p:nvPr/>
        </p:nvGrpSpPr>
        <p:grpSpPr>
          <a:xfrm>
            <a:off x="717664" y="2442150"/>
            <a:ext cx="3259591" cy="2694711"/>
            <a:chOff x="618835" y="2274450"/>
            <a:chExt cx="3259591" cy="2694711"/>
          </a:xfrm>
        </p:grpSpPr>
        <p:sp>
          <p:nvSpPr>
            <p:cNvPr id="41" name="椭圆 40"/>
            <p:cNvSpPr/>
            <p:nvPr/>
          </p:nvSpPr>
          <p:spPr>
            <a:xfrm>
              <a:off x="618835" y="3306616"/>
              <a:ext cx="406401" cy="4064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925781" y="2369125"/>
              <a:ext cx="406401" cy="4064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454726" y="4244107"/>
              <a:ext cx="406401" cy="4064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398978" y="3611415"/>
              <a:ext cx="406401" cy="40640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7</a:t>
              </a: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209635" y="257232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006434" y="4562760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212107" y="3408215"/>
              <a:ext cx="406401" cy="40640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3</a:t>
              </a:r>
              <a:endParaRPr lang="zh-CN" altLang="en-US"/>
            </a:p>
          </p:txBody>
        </p:sp>
        <p:cxnSp>
          <p:nvCxnSpPr>
            <p:cNvPr id="59" name="直接箭头连接符 58"/>
            <p:cNvCxnSpPr>
              <a:stCxn id="41" idx="7"/>
              <a:endCxn id="42" idx="3"/>
            </p:cNvCxnSpPr>
            <p:nvPr/>
          </p:nvCxnSpPr>
          <p:spPr>
            <a:xfrm flipV="1">
              <a:off x="965720" y="2716010"/>
              <a:ext cx="1019577" cy="6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2" idx="6"/>
              <a:endCxn id="46" idx="2"/>
            </p:cNvCxnSpPr>
            <p:nvPr/>
          </p:nvCxnSpPr>
          <p:spPr>
            <a:xfrm>
              <a:off x="2332182" y="2572326"/>
              <a:ext cx="877453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9" idx="6"/>
              <a:endCxn id="45" idx="2"/>
            </p:cNvCxnSpPr>
            <p:nvPr/>
          </p:nvCxnSpPr>
          <p:spPr>
            <a:xfrm>
              <a:off x="2618508" y="3611416"/>
              <a:ext cx="780470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1" idx="5"/>
              <a:endCxn id="44" idx="1"/>
            </p:cNvCxnSpPr>
            <p:nvPr/>
          </p:nvCxnSpPr>
          <p:spPr>
            <a:xfrm>
              <a:off x="965720" y="3653501"/>
              <a:ext cx="548522" cy="6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41" idx="6"/>
              <a:endCxn id="49" idx="2"/>
            </p:cNvCxnSpPr>
            <p:nvPr/>
          </p:nvCxnSpPr>
          <p:spPr>
            <a:xfrm>
              <a:off x="1025236" y="3509817"/>
              <a:ext cx="1186871" cy="101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49" idx="1"/>
              <a:endCxn id="42" idx="4"/>
            </p:cNvCxnSpPr>
            <p:nvPr/>
          </p:nvCxnSpPr>
          <p:spPr>
            <a:xfrm flipH="1" flipV="1">
              <a:off x="2128982" y="2775526"/>
              <a:ext cx="142641" cy="692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5" idx="0"/>
              <a:endCxn id="46" idx="4"/>
            </p:cNvCxnSpPr>
            <p:nvPr/>
          </p:nvCxnSpPr>
          <p:spPr>
            <a:xfrm flipH="1" flipV="1">
              <a:off x="3412836" y="2978726"/>
              <a:ext cx="189343" cy="632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49" idx="4"/>
              <a:endCxn id="47" idx="1"/>
            </p:cNvCxnSpPr>
            <p:nvPr/>
          </p:nvCxnSpPr>
          <p:spPr>
            <a:xfrm>
              <a:off x="2415308" y="3814616"/>
              <a:ext cx="650642" cy="80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5" idx="3"/>
              <a:endCxn id="47" idx="0"/>
            </p:cNvCxnSpPr>
            <p:nvPr/>
          </p:nvCxnSpPr>
          <p:spPr>
            <a:xfrm flipH="1">
              <a:off x="3209635" y="3958300"/>
              <a:ext cx="248859" cy="604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7" idx="2"/>
              <a:endCxn id="44" idx="5"/>
            </p:cNvCxnSpPr>
            <p:nvPr/>
          </p:nvCxnSpPr>
          <p:spPr>
            <a:xfrm flipH="1" flipV="1">
              <a:off x="1801611" y="4590992"/>
              <a:ext cx="1204823" cy="174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1312177" y="26093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8</a:t>
              </a:r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571932" y="30798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334064" y="415635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830095" y="332047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679067" y="2274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219976" y="29257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240010" y="36921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549166" y="32235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679067" y="39491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215942" y="43507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9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59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761507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图模拟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947627" y="3196682"/>
            <a:ext cx="43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选择剩余的两点中距离较短的一点，对另一点更新（图中没有路径，所以不更新）</a:t>
            </a:r>
            <a:endParaRPr lang="en-US" altLang="zh-CN" smtClean="0"/>
          </a:p>
        </p:txBody>
      </p:sp>
      <p:sp>
        <p:nvSpPr>
          <p:cNvPr id="36" name="下箭头 35"/>
          <p:cNvSpPr/>
          <p:nvPr/>
        </p:nvSpPr>
        <p:spPr>
          <a:xfrm>
            <a:off x="6485809" y="3110523"/>
            <a:ext cx="461818" cy="52345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9560198"/>
                  </p:ext>
                </p:extLst>
              </p:nvPr>
            </p:nvGraphicFramePr>
            <p:xfrm>
              <a:off x="5006108" y="316806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V1-V3-V2-V5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V1-V3-V7-V6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4</a:t>
                          </a:r>
                          <a:endParaRPr lang="zh-CN" altLang="en-US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V7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表格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9560198"/>
                  </p:ext>
                </p:extLst>
              </p:nvPr>
            </p:nvGraphicFramePr>
            <p:xfrm>
              <a:off x="5006108" y="316806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V1-V3-V2-V5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7581" t="-410000" r="-8387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V6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V1-V3-V7-V6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7581" t="-510000" r="-8387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4</a:t>
                          </a:r>
                          <a:endParaRPr lang="zh-CN" altLang="en-US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V7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7581" t="-610000" r="-8387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1239147"/>
                  </p:ext>
                </p:extLst>
              </p:nvPr>
            </p:nvGraphicFramePr>
            <p:xfrm>
              <a:off x="5006108" y="3867378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V1-V3-V2-V5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V6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V1-V3-V7-V6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4</a:t>
                          </a:r>
                          <a:endParaRPr lang="zh-CN" altLang="en-US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V7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1239147"/>
                  </p:ext>
                </p:extLst>
              </p:nvPr>
            </p:nvGraphicFramePr>
            <p:xfrm>
              <a:off x="5006108" y="3867378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V1-V3-V2-V5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7581" t="-410000" r="-8387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V6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V1-V3-V7-V6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7581" t="-510000" r="-8387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4</a:t>
                          </a:r>
                          <a:endParaRPr lang="zh-CN" altLang="en-US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V7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7581" t="-610000" r="-8387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8" name="组合 37"/>
          <p:cNvGrpSpPr/>
          <p:nvPr/>
        </p:nvGrpSpPr>
        <p:grpSpPr>
          <a:xfrm>
            <a:off x="700075" y="2801814"/>
            <a:ext cx="3259591" cy="2694711"/>
            <a:chOff x="618835" y="2274450"/>
            <a:chExt cx="3259591" cy="2694711"/>
          </a:xfrm>
        </p:grpSpPr>
        <p:sp>
          <p:nvSpPr>
            <p:cNvPr id="41" name="椭圆 40"/>
            <p:cNvSpPr/>
            <p:nvPr/>
          </p:nvSpPr>
          <p:spPr>
            <a:xfrm>
              <a:off x="618835" y="3306616"/>
              <a:ext cx="406401" cy="4064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925781" y="2369125"/>
              <a:ext cx="406401" cy="4064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454726" y="4244107"/>
              <a:ext cx="406401" cy="4064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398978" y="3611415"/>
              <a:ext cx="406401" cy="4064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7</a:t>
              </a: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209635" y="257232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006434" y="4562760"/>
              <a:ext cx="406401" cy="40640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212107" y="3408215"/>
              <a:ext cx="406401" cy="40640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3</a:t>
              </a:r>
              <a:endParaRPr lang="zh-CN" altLang="en-US"/>
            </a:p>
          </p:txBody>
        </p:sp>
        <p:cxnSp>
          <p:nvCxnSpPr>
            <p:cNvPr id="59" name="直接箭头连接符 58"/>
            <p:cNvCxnSpPr>
              <a:stCxn id="41" idx="7"/>
              <a:endCxn id="42" idx="3"/>
            </p:cNvCxnSpPr>
            <p:nvPr/>
          </p:nvCxnSpPr>
          <p:spPr>
            <a:xfrm flipV="1">
              <a:off x="965720" y="2716010"/>
              <a:ext cx="1019577" cy="6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2" idx="6"/>
              <a:endCxn id="46" idx="2"/>
            </p:cNvCxnSpPr>
            <p:nvPr/>
          </p:nvCxnSpPr>
          <p:spPr>
            <a:xfrm>
              <a:off x="2332182" y="2572326"/>
              <a:ext cx="877453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9" idx="6"/>
              <a:endCxn id="45" idx="2"/>
            </p:cNvCxnSpPr>
            <p:nvPr/>
          </p:nvCxnSpPr>
          <p:spPr>
            <a:xfrm>
              <a:off x="2618508" y="3611416"/>
              <a:ext cx="780470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1" idx="5"/>
              <a:endCxn id="44" idx="1"/>
            </p:cNvCxnSpPr>
            <p:nvPr/>
          </p:nvCxnSpPr>
          <p:spPr>
            <a:xfrm>
              <a:off x="965720" y="3653501"/>
              <a:ext cx="548522" cy="6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41" idx="6"/>
              <a:endCxn id="49" idx="2"/>
            </p:cNvCxnSpPr>
            <p:nvPr/>
          </p:nvCxnSpPr>
          <p:spPr>
            <a:xfrm>
              <a:off x="1025236" y="3509817"/>
              <a:ext cx="1186871" cy="101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49" idx="1"/>
              <a:endCxn id="42" idx="4"/>
            </p:cNvCxnSpPr>
            <p:nvPr/>
          </p:nvCxnSpPr>
          <p:spPr>
            <a:xfrm flipH="1" flipV="1">
              <a:off x="2128982" y="2775526"/>
              <a:ext cx="142641" cy="692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5" idx="0"/>
              <a:endCxn id="46" idx="4"/>
            </p:cNvCxnSpPr>
            <p:nvPr/>
          </p:nvCxnSpPr>
          <p:spPr>
            <a:xfrm flipH="1" flipV="1">
              <a:off x="3412836" y="2978726"/>
              <a:ext cx="189343" cy="632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49" idx="4"/>
              <a:endCxn id="47" idx="1"/>
            </p:cNvCxnSpPr>
            <p:nvPr/>
          </p:nvCxnSpPr>
          <p:spPr>
            <a:xfrm>
              <a:off x="2415308" y="3814616"/>
              <a:ext cx="650642" cy="80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5" idx="3"/>
              <a:endCxn id="47" idx="0"/>
            </p:cNvCxnSpPr>
            <p:nvPr/>
          </p:nvCxnSpPr>
          <p:spPr>
            <a:xfrm flipH="1">
              <a:off x="3209635" y="3958300"/>
              <a:ext cx="248859" cy="604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7" idx="2"/>
              <a:endCxn id="44" idx="5"/>
            </p:cNvCxnSpPr>
            <p:nvPr/>
          </p:nvCxnSpPr>
          <p:spPr>
            <a:xfrm flipH="1" flipV="1">
              <a:off x="1801611" y="4590992"/>
              <a:ext cx="1204823" cy="174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1312177" y="26093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8</a:t>
              </a:r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571932" y="30798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334064" y="415635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830095" y="332047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679067" y="2274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219976" y="29257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240010" y="36921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549166" y="32235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679067" y="39491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215942" y="43507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9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711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761507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图模拟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468774" y="4045830"/>
            <a:ext cx="5582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剩最后一点未标记，至此，已经完成表格所有的更新内容，通过表格，可以读取</a:t>
            </a:r>
            <a:r>
              <a:rPr lang="en-US" altLang="zh-CN" smtClean="0"/>
              <a:t>V1</a:t>
            </a:r>
            <a:r>
              <a:rPr lang="zh-CN" altLang="en-US" smtClean="0"/>
              <a:t>至表中任意一点的最短距离，最短路径和各条最短路径所经过的站点数量</a:t>
            </a:r>
            <a:endParaRPr lang="en-US" altLang="zh-CN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098122"/>
                  </p:ext>
                </p:extLst>
              </p:nvPr>
            </p:nvGraphicFramePr>
            <p:xfrm>
              <a:off x="5006107" y="1092076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V1-V3-V2-V5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V6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V1-V3-V7-V6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4</a:t>
                          </a:r>
                          <a:endParaRPr lang="zh-CN" altLang="en-US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38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V7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098122"/>
                  </p:ext>
                </p:extLst>
              </p:nvPr>
            </p:nvGraphicFramePr>
            <p:xfrm>
              <a:off x="5006107" y="1092076"/>
              <a:ext cx="6507868" cy="256032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228440">
                      <a:extLst>
                        <a:ext uri="{9D8B030D-6E8A-4147-A177-3AD203B41FA5}">
                          <a16:colId xmlns:a16="http://schemas.microsoft.com/office/drawing/2014/main" val="2210117995"/>
                        </a:ext>
                      </a:extLst>
                    </a:gridCol>
                    <a:gridCol w="2512291">
                      <a:extLst>
                        <a:ext uri="{9D8B030D-6E8A-4147-A177-3AD203B41FA5}">
                          <a16:colId xmlns:a16="http://schemas.microsoft.com/office/drawing/2014/main" val="1233085121"/>
                        </a:ext>
                      </a:extLst>
                    </a:gridCol>
                    <a:gridCol w="1514764">
                      <a:extLst>
                        <a:ext uri="{9D8B030D-6E8A-4147-A177-3AD203B41FA5}">
                          <a16:colId xmlns:a16="http://schemas.microsoft.com/office/drawing/2014/main" val="583874684"/>
                        </a:ext>
                      </a:extLst>
                    </a:gridCol>
                    <a:gridCol w="1252373">
                      <a:extLst>
                        <a:ext uri="{9D8B030D-6E8A-4147-A177-3AD203B41FA5}">
                          <a16:colId xmlns:a16="http://schemas.microsoft.com/office/drawing/2014/main" val="366567261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V1-VX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path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distance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stations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5743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V2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52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V3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60091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V4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V1-V4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2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32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V5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V1-V3-V2-V5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7581" t="-410000" r="-8387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4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751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V6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V1-V3-V7-V6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7581" t="-510000" r="-8387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4</a:t>
                          </a:r>
                          <a:endParaRPr lang="zh-CN" altLang="en-US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734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>
                              <a:solidFill>
                                <a:srgbClr val="FF0000"/>
                              </a:solidFill>
                            </a:rPr>
                            <a:t>V7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smtClean="0"/>
                            <a:t>V1-V3-V7</a:t>
                          </a:r>
                          <a:endParaRPr lang="zh-CN" altLang="en-US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47581" t="-610000" r="-8387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mtClean="0"/>
                            <a:t>3</a:t>
                          </a:r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56095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组合 32"/>
          <p:cNvGrpSpPr/>
          <p:nvPr/>
        </p:nvGrpSpPr>
        <p:grpSpPr>
          <a:xfrm>
            <a:off x="785419" y="2698474"/>
            <a:ext cx="3259591" cy="2694711"/>
            <a:chOff x="618835" y="2274450"/>
            <a:chExt cx="3259591" cy="2694711"/>
          </a:xfrm>
        </p:grpSpPr>
        <p:sp>
          <p:nvSpPr>
            <p:cNvPr id="36" name="椭圆 35"/>
            <p:cNvSpPr/>
            <p:nvPr/>
          </p:nvSpPr>
          <p:spPr>
            <a:xfrm>
              <a:off x="618835" y="3306616"/>
              <a:ext cx="406401" cy="4064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925781" y="2369125"/>
              <a:ext cx="406401" cy="4064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454726" y="4244107"/>
              <a:ext cx="406401" cy="4064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4</a:t>
              </a:r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98978" y="3611415"/>
              <a:ext cx="406401" cy="4064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7</a:t>
              </a: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209635" y="2572325"/>
              <a:ext cx="406401" cy="4064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006434" y="4562760"/>
              <a:ext cx="406401" cy="4064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212107" y="3408215"/>
              <a:ext cx="406401" cy="4064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3</a:t>
              </a:r>
              <a:endParaRPr lang="zh-CN" altLang="en-US"/>
            </a:p>
          </p:txBody>
        </p:sp>
        <p:cxnSp>
          <p:nvCxnSpPr>
            <p:cNvPr id="46" name="直接箭头连接符 45"/>
            <p:cNvCxnSpPr>
              <a:stCxn id="36" idx="7"/>
              <a:endCxn id="38" idx="3"/>
            </p:cNvCxnSpPr>
            <p:nvPr/>
          </p:nvCxnSpPr>
          <p:spPr>
            <a:xfrm flipV="1">
              <a:off x="965720" y="2716010"/>
              <a:ext cx="1019577" cy="6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8" idx="6"/>
              <a:endCxn id="42" idx="2"/>
            </p:cNvCxnSpPr>
            <p:nvPr/>
          </p:nvCxnSpPr>
          <p:spPr>
            <a:xfrm>
              <a:off x="2332182" y="2572326"/>
              <a:ext cx="877453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5" idx="6"/>
              <a:endCxn id="41" idx="2"/>
            </p:cNvCxnSpPr>
            <p:nvPr/>
          </p:nvCxnSpPr>
          <p:spPr>
            <a:xfrm>
              <a:off x="2618508" y="3611416"/>
              <a:ext cx="780470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6" idx="5"/>
              <a:endCxn id="39" idx="1"/>
            </p:cNvCxnSpPr>
            <p:nvPr/>
          </p:nvCxnSpPr>
          <p:spPr>
            <a:xfrm>
              <a:off x="965720" y="3653501"/>
              <a:ext cx="548522" cy="6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36" idx="6"/>
              <a:endCxn id="45" idx="2"/>
            </p:cNvCxnSpPr>
            <p:nvPr/>
          </p:nvCxnSpPr>
          <p:spPr>
            <a:xfrm>
              <a:off x="1025236" y="3509817"/>
              <a:ext cx="1186871" cy="101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5" idx="1"/>
              <a:endCxn id="38" idx="4"/>
            </p:cNvCxnSpPr>
            <p:nvPr/>
          </p:nvCxnSpPr>
          <p:spPr>
            <a:xfrm flipH="1" flipV="1">
              <a:off x="2128982" y="2775526"/>
              <a:ext cx="142641" cy="692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1" idx="0"/>
              <a:endCxn id="42" idx="4"/>
            </p:cNvCxnSpPr>
            <p:nvPr/>
          </p:nvCxnSpPr>
          <p:spPr>
            <a:xfrm flipH="1" flipV="1">
              <a:off x="3412836" y="2978726"/>
              <a:ext cx="189343" cy="632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45" idx="4"/>
              <a:endCxn id="44" idx="1"/>
            </p:cNvCxnSpPr>
            <p:nvPr/>
          </p:nvCxnSpPr>
          <p:spPr>
            <a:xfrm>
              <a:off x="2415308" y="3814616"/>
              <a:ext cx="650642" cy="807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41" idx="3"/>
              <a:endCxn id="44" idx="0"/>
            </p:cNvCxnSpPr>
            <p:nvPr/>
          </p:nvCxnSpPr>
          <p:spPr>
            <a:xfrm flipH="1">
              <a:off x="3209635" y="3958300"/>
              <a:ext cx="248859" cy="604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2"/>
              <a:endCxn id="39" idx="5"/>
            </p:cNvCxnSpPr>
            <p:nvPr/>
          </p:nvCxnSpPr>
          <p:spPr>
            <a:xfrm flipH="1" flipV="1">
              <a:off x="1801611" y="4590992"/>
              <a:ext cx="1204823" cy="174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1312177" y="26093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8</a:t>
              </a:r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71932" y="30798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6</a:t>
              </a:r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334064" y="415635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830095" y="332047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79067" y="22744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219976" y="29257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2</a:t>
              </a:r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240010" y="36921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549166" y="322354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679067" y="39491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5</a:t>
              </a:r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215942" y="43507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9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113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793</Words>
  <Application>Microsoft Office PowerPoint</Application>
  <PresentationFormat>宽屏</PresentationFormat>
  <Paragraphs>450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Dijkstra （迪杰斯特拉算法）</vt:lpstr>
      <vt:lpstr>算法原理</vt:lpstr>
      <vt:lpstr>图模拟</vt:lpstr>
      <vt:lpstr>图模拟</vt:lpstr>
      <vt:lpstr>图模拟</vt:lpstr>
      <vt:lpstr>图模拟</vt:lpstr>
      <vt:lpstr>图模拟</vt:lpstr>
      <vt:lpstr>图模拟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 （迪杰斯特拉算法）</dc:title>
  <dc:creator>王 新平</dc:creator>
  <cp:lastModifiedBy>王 新平</cp:lastModifiedBy>
  <cp:revision>13</cp:revision>
  <dcterms:created xsi:type="dcterms:W3CDTF">2020-09-21T00:53:19Z</dcterms:created>
  <dcterms:modified xsi:type="dcterms:W3CDTF">2020-09-21T08:04:30Z</dcterms:modified>
</cp:coreProperties>
</file>