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4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4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6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1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7FE0-D3E2-4665-AB81-11BAED2F6C7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347D-8806-4BD3-860C-879183CB3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4157"/>
            <a:ext cx="9144000" cy="1064475"/>
          </a:xfrm>
        </p:spPr>
        <p:txBody>
          <a:bodyPr/>
          <a:lstStyle/>
          <a:p>
            <a:r>
              <a:rPr lang="zh-CN" altLang="en-US" smtClean="0"/>
              <a:t>求解表达式算法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15880"/>
            <a:ext cx="9144000" cy="13716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/>
              <a:t>STEP1: </a:t>
            </a:r>
            <a:r>
              <a:rPr lang="zh-CN" altLang="en-US" sz="3200" smtClean="0"/>
              <a:t>将表达式转换成逆波兰表达式</a:t>
            </a:r>
            <a:endParaRPr lang="en-US" altLang="zh-CN" sz="3200" smtClean="0"/>
          </a:p>
          <a:p>
            <a:pPr algn="l"/>
            <a:r>
              <a:rPr lang="en-US" altLang="zh-CN" sz="3200" smtClean="0"/>
              <a:t>STEP2: </a:t>
            </a:r>
            <a:r>
              <a:rPr lang="zh-CN" altLang="en-US" sz="3200" smtClean="0"/>
              <a:t>求解逆波兰表达式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977116" y="3806456"/>
            <a:ext cx="66240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学习纲要：</a:t>
            </a:r>
            <a:endParaRPr lang="en-US" altLang="zh-CN" sz="2800" smtClean="0"/>
          </a:p>
          <a:p>
            <a:r>
              <a:rPr lang="en-US" altLang="zh-CN" sz="2800" smtClean="0"/>
              <a:t>1-</a:t>
            </a:r>
            <a:r>
              <a:rPr lang="zh-CN" altLang="en-US" sz="2800" smtClean="0"/>
              <a:t>介绍逆波兰表达式</a:t>
            </a:r>
            <a:endParaRPr lang="en-US" altLang="zh-CN" sz="2800" smtClean="0"/>
          </a:p>
          <a:p>
            <a:r>
              <a:rPr lang="en-US" altLang="zh-CN" sz="2800" smtClean="0"/>
              <a:t>2-</a:t>
            </a:r>
            <a:r>
              <a:rPr lang="zh-CN" altLang="en-US" sz="2800" smtClean="0"/>
              <a:t>如何求解逆波兰表达式</a:t>
            </a:r>
            <a:endParaRPr lang="en-US" altLang="zh-CN" sz="2800" smtClean="0"/>
          </a:p>
          <a:p>
            <a:r>
              <a:rPr lang="en-US" altLang="zh-CN" sz="2800" smtClean="0"/>
              <a:t>3-</a:t>
            </a:r>
            <a:r>
              <a:rPr lang="zh-CN" altLang="en-US" sz="2800" smtClean="0"/>
              <a:t>如何将正常表达式转换为逆波兰表达式（调用场算法）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92081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什么是逆波兰表达式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891"/>
          </a:xfrm>
        </p:spPr>
        <p:txBody>
          <a:bodyPr/>
          <a:lstStyle/>
          <a:p>
            <a:r>
              <a:rPr lang="zh-CN" altLang="en-US" smtClean="0"/>
              <a:t>逆波兰表达式是波兰数学家提出的一种方便用于计算的数学表达式，和普通表达式不同，逆波兰表达式习惯将运算符写在数学后面，而且不用括号进行表示，因此也称为后缀表达式。下面列举了一个逆波兰表达式以及对应的普通表达式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36335" y="4167963"/>
                <a:ext cx="5082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mtClean="0"/>
                  <a:t>普通表达式：</a:t>
                </a:r>
                <a:endParaRPr lang="en-US" altLang="zh-CN" sz="240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smtClean="0"/>
              </a:p>
              <a:p>
                <a:r>
                  <a:rPr lang="zh-CN" altLang="en-US" sz="2400" smtClean="0"/>
                  <a:t>对应的逆波兰表达式：</a:t>
                </a:r>
                <a:endParaRPr lang="en-US" altLang="zh-CN" sz="240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÷ − +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35" y="4167963"/>
                <a:ext cx="5082363" cy="1569660"/>
              </a:xfrm>
              <a:prstGeom prst="rect">
                <a:avLst/>
              </a:prstGeom>
              <a:blipFill>
                <a:blip r:embed="rId2"/>
                <a:stretch>
                  <a:fillRect l="-1921" t="-2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如何求解逆波兰表达式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52623" y="2310809"/>
            <a:ext cx="10430540" cy="298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申请一个栈空间内存，依次遍历整个逆波兰表达式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1</a:t>
            </a:r>
            <a:r>
              <a:rPr lang="zh-CN" altLang="en-US" smtClean="0"/>
              <a:t>：遇到数字</a:t>
            </a:r>
            <a:r>
              <a:rPr lang="en-US" altLang="zh-CN" smtClean="0"/>
              <a:t>(</a:t>
            </a:r>
            <a:r>
              <a:rPr lang="zh-CN" altLang="en-US" smtClean="0"/>
              <a:t>完整的数字，不是数字字符</a:t>
            </a:r>
            <a:r>
              <a:rPr lang="en-US" altLang="zh-CN" smtClean="0"/>
              <a:t>)</a:t>
            </a:r>
            <a:r>
              <a:rPr lang="zh-CN" altLang="en-US" smtClean="0"/>
              <a:t>：直接入栈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2</a:t>
            </a:r>
            <a:r>
              <a:rPr lang="zh-CN" altLang="en-US" smtClean="0"/>
              <a:t>：遇到运算符：出栈两个数字，第一个出栈的作为右运算</a:t>
            </a:r>
            <a:r>
              <a:rPr lang="en-US" altLang="zh-CN" smtClean="0"/>
              <a:t>	</a:t>
            </a:r>
            <a:r>
              <a:rPr lang="zh-CN" altLang="en-US" smtClean="0"/>
              <a:t>项，第二个出栈的数字作为左运算符（如果是阶乘运算符，</a:t>
            </a:r>
            <a:r>
              <a:rPr lang="en-US" altLang="zh-CN" smtClean="0"/>
              <a:t>	</a:t>
            </a:r>
            <a:r>
              <a:rPr lang="zh-CN" altLang="en-US" smtClean="0"/>
              <a:t>则只出栈一个数字），进行运算，将运算结果入栈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遍历完整个表达式，最后栈中一定只有一个数字，即为计算结果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835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实例求解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25 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÷ − +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5569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569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69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69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69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569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21196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25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21196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21196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70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21196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1196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21196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76823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25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76823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630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76823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76823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76823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76823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56342" y="5852966"/>
            <a:ext cx="12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9</a:t>
            </a:r>
            <a:r>
              <a:rPr lang="zh-CN" altLang="en-US" smtClean="0"/>
              <a:t>*</a:t>
            </a:r>
            <a:r>
              <a:rPr lang="en-US" altLang="zh-CN" smtClean="0"/>
              <a:t>70=630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232450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25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32450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630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32450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32450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32450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232450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94404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25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94404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630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394404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394404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94404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394404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595995" y="1173096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1+2=3</a:t>
            </a:r>
          </a:p>
          <a:p>
            <a:pPr algn="ctr"/>
            <a:r>
              <a:rPr lang="en-US" altLang="zh-CN" smtClean="0"/>
              <a:t>3/3=1</a:t>
            </a:r>
          </a:p>
          <a:p>
            <a:pPr algn="ctr"/>
            <a:r>
              <a:rPr lang="en-US" altLang="zh-CN" smtClean="0"/>
              <a:t>630-1=629</a:t>
            </a:r>
          </a:p>
          <a:p>
            <a:pPr algn="ctr"/>
            <a:r>
              <a:rPr lang="en-US" altLang="zh-CN" smtClean="0"/>
              <a:t>25+629=654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556358" y="488706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654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556358" y="4419231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556358" y="3951399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556358" y="3483567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556358" y="3015735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556358" y="2547903"/>
            <a:ext cx="1594884" cy="467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08197" y="5569800"/>
            <a:ext cx="103756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160" y="181085"/>
            <a:ext cx="10421679" cy="1325563"/>
          </a:xfrm>
        </p:spPr>
        <p:txBody>
          <a:bodyPr/>
          <a:lstStyle/>
          <a:p>
            <a:pPr algn="ctr"/>
            <a:r>
              <a:rPr lang="zh-CN" altLang="en-US" smtClean="0"/>
              <a:t>如何转换为逆波兰表达式（调用场算法）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06648"/>
            <a:ext cx="11353800" cy="523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申请一个字符堆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，以及一个空字符串</a:t>
            </a:r>
            <a:r>
              <a:rPr lang="en-US" altLang="zh-CN" sz="2400" smtClean="0"/>
              <a:t>s</a:t>
            </a:r>
            <a:r>
              <a:rPr lang="zh-CN" altLang="en-US" sz="2400" smtClean="0"/>
              <a:t>，给定</a:t>
            </a:r>
            <a:r>
              <a:rPr lang="zh-CN" altLang="en-US" sz="2400"/>
              <a:t>一</a:t>
            </a:r>
            <a:r>
              <a:rPr lang="zh-CN" altLang="en-US" sz="2400" smtClean="0"/>
              <a:t>个表达式字符串，依次遍历每个字符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1-</a:t>
            </a:r>
            <a:r>
              <a:rPr lang="zh-CN" altLang="en-US" sz="2400" smtClean="0"/>
              <a:t>遇到字符</a:t>
            </a:r>
            <a:r>
              <a:rPr lang="en-US" altLang="zh-CN" sz="2400" smtClean="0"/>
              <a:t>0-9</a:t>
            </a:r>
            <a:r>
              <a:rPr lang="zh-CN" altLang="en-US" sz="2400" smtClean="0"/>
              <a:t>，添加到</a:t>
            </a:r>
            <a:r>
              <a:rPr lang="en-US" altLang="zh-CN" sz="2400" smtClean="0"/>
              <a:t>s</a:t>
            </a:r>
            <a:r>
              <a:rPr lang="zh-CN" altLang="en-US" sz="2400" smtClean="0"/>
              <a:t>尾部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2-</a:t>
            </a:r>
            <a:r>
              <a:rPr lang="zh-CN" altLang="en-US" sz="2400" smtClean="0"/>
              <a:t>遇到运算符</a:t>
            </a:r>
            <a:r>
              <a:rPr lang="en-US" altLang="zh-CN" sz="2400" smtClean="0"/>
              <a:t>+-</a:t>
            </a:r>
            <a:r>
              <a:rPr lang="zh-CN" altLang="en-US" sz="2400" smtClean="0"/>
              <a:t>*</a:t>
            </a:r>
            <a:r>
              <a:rPr lang="en-US" altLang="zh-CN" sz="2400" smtClean="0"/>
              <a:t>/^!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		2.1-</a:t>
            </a:r>
            <a:r>
              <a:rPr lang="zh-CN" altLang="en-US" sz="2400" smtClean="0"/>
              <a:t>如果是空栈，直接入栈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2.2-</a:t>
            </a:r>
            <a:r>
              <a:rPr lang="zh-CN" altLang="en-US" sz="2400" smtClean="0"/>
              <a:t>如果不是空栈，与栈顶比较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2.2.1-</a:t>
            </a:r>
            <a:r>
              <a:rPr lang="zh-CN" altLang="en-US" sz="2400" smtClean="0"/>
              <a:t>大于栈顶运算符，直接入栈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2.2.2-</a:t>
            </a:r>
            <a:r>
              <a:rPr lang="zh-CN" altLang="en-US" sz="2400" smtClean="0"/>
              <a:t>小于，则栈顶出栈，并添加到</a:t>
            </a:r>
            <a:r>
              <a:rPr lang="en-US" altLang="zh-CN" sz="2400" smtClean="0"/>
              <a:t>s</a:t>
            </a:r>
            <a:r>
              <a:rPr lang="zh-CN" altLang="en-US" sz="2400" smtClean="0"/>
              <a:t>尾部，继续对比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3-</a:t>
            </a:r>
            <a:r>
              <a:rPr lang="zh-CN" altLang="en-US" sz="2400" smtClean="0"/>
              <a:t>遇到左圆括号</a:t>
            </a:r>
            <a:r>
              <a:rPr lang="en-US" altLang="zh-CN" sz="2400" smtClean="0"/>
              <a:t>(</a:t>
            </a:r>
            <a:r>
              <a:rPr lang="zh-CN" altLang="en-US" sz="2400" smtClean="0"/>
              <a:t>，直接入栈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	4-</a:t>
            </a:r>
            <a:r>
              <a:rPr lang="zh-CN" altLang="en-US" sz="2400" smtClean="0"/>
              <a:t>遇到右圆括号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，依次出栈至左圆括号</a:t>
            </a:r>
            <a:r>
              <a:rPr lang="en-US" altLang="zh-CN" sz="2400" smtClean="0"/>
              <a:t>(</a:t>
            </a:r>
            <a:r>
              <a:rPr lang="zh-CN" altLang="en-US" sz="2400" smtClean="0"/>
              <a:t>，出栈的依次添加到</a:t>
            </a:r>
            <a:r>
              <a:rPr lang="en-US" altLang="zh-CN" sz="2400" smtClean="0"/>
              <a:t>s</a:t>
            </a:r>
            <a:r>
              <a:rPr lang="zh-CN" altLang="en-US" sz="2400" smtClean="0"/>
              <a:t>尾部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其中运算符大小比较为</a:t>
            </a:r>
            <a:r>
              <a:rPr lang="en-US" altLang="zh-CN" sz="2400" smtClean="0">
                <a:sym typeface="Wingdings" panose="05000000000000000000" pitchFamily="2" charset="2"/>
              </a:rPr>
              <a:t>:  ‘(’ &gt; ’!’ &gt; ‘^’ &gt; ‘/’ &gt; ‘*’ &gt; ‘-’ &gt; ‘+’ ,</a:t>
            </a:r>
            <a:r>
              <a:rPr lang="zh-CN" altLang="en-US" sz="2400" smtClean="0">
                <a:sym typeface="Wingdings" panose="05000000000000000000" pitchFamily="2" charset="2"/>
              </a:rPr>
              <a:t>圆括号不添加到</a:t>
            </a:r>
            <a:r>
              <a:rPr lang="en-US" altLang="zh-CN" sz="2400" smtClean="0">
                <a:sym typeface="Wingdings" panose="05000000000000000000" pitchFamily="2" charset="2"/>
              </a:rPr>
              <a:t>s</a:t>
            </a:r>
            <a:r>
              <a:rPr lang="zh-CN" altLang="en-US" sz="2400" smtClean="0">
                <a:sym typeface="Wingdings" panose="05000000000000000000" pitchFamily="2" charset="2"/>
              </a:rPr>
              <a:t>中</a:t>
            </a:r>
            <a:endParaRPr lang="en-US" altLang="zh-CN" sz="2400" smtClean="0"/>
          </a:p>
          <a:p>
            <a:pPr marL="0" indent="0"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202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89651" cy="815089"/>
          </a:xfrm>
        </p:spPr>
        <p:txBody>
          <a:bodyPr/>
          <a:lstStyle/>
          <a:p>
            <a:pPr algn="ctr"/>
            <a:r>
              <a:rPr lang="zh-CN" altLang="en-US" smtClean="0"/>
              <a:t>实例求解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164572" y="354492"/>
                <a:ext cx="4105940" cy="1550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smtClean="0"/>
                  <a:t>普通表达式：</a:t>
                </a:r>
                <a:endParaRPr lang="en-US" altLang="zh-CN" sz="24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2400" smtClean="0"/>
              </a:p>
              <a:p>
                <a:pPr marL="0" indent="0">
                  <a:buNone/>
                </a:pPr>
                <a:r>
                  <a:rPr lang="zh-CN" altLang="en-US" sz="2400" smtClean="0"/>
                  <a:t>对应的逆波兰表达式：</a:t>
                </a:r>
                <a:endParaRPr lang="en-US" altLang="zh-CN" sz="24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÷ − +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4" name="内容占位符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64572" y="354492"/>
                <a:ext cx="4105940" cy="1550168"/>
              </a:xfrm>
              <a:prstGeom prst="rect">
                <a:avLst/>
              </a:prstGeom>
              <a:blipFill>
                <a:blip r:embed="rId2"/>
                <a:stretch>
                  <a:fillRect l="-2226" t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过程 4"/>
          <p:cNvSpPr/>
          <p:nvPr/>
        </p:nvSpPr>
        <p:spPr>
          <a:xfrm>
            <a:off x="816936" y="4546232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816935" y="4227255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816935" y="3908278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816935" y="3589301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816936" y="3270324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816935" y="2951347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816935" y="2632370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816935" y="2313393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2778" y="4960902"/>
            <a:ext cx="2219547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s_: 25+9*70-3/(1+2)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72777" y="5503162"/>
            <a:ext cx="2219548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s: </a:t>
            </a: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3205718" y="4525112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3205717" y="4206135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3205717" y="3887158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3205717" y="3568181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3205718" y="3249204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3205717" y="2930227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3205717" y="2611250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3205717" y="2292273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61560" y="4939782"/>
            <a:ext cx="2219547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s_: </a:t>
            </a:r>
            <a:r>
              <a:rPr lang="en-US" altLang="zh-CN" smtClean="0">
                <a:solidFill>
                  <a:srgbClr val="FF0000"/>
                </a:solidFill>
              </a:rPr>
              <a:t>25+9</a:t>
            </a:r>
            <a:r>
              <a:rPr lang="en-US" altLang="zh-CN" smtClean="0"/>
              <a:t>*70-3/(1+2)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2561559" y="5482042"/>
            <a:ext cx="2219548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s:25 9  </a:t>
            </a:r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5594499" y="4525112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5594498" y="4206135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*</a:t>
            </a:r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5594498" y="3887158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5594498" y="3568181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5594499" y="3249204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5594498" y="2930227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5594498" y="2611250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5594498" y="2292273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950341" y="4939782"/>
            <a:ext cx="2219547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s_: </a:t>
            </a:r>
            <a:r>
              <a:rPr lang="en-US" altLang="zh-CN" smtClean="0">
                <a:solidFill>
                  <a:srgbClr val="FF0000"/>
                </a:solidFill>
              </a:rPr>
              <a:t>25+9*70</a:t>
            </a:r>
            <a:r>
              <a:rPr lang="en-US" altLang="zh-CN" smtClean="0"/>
              <a:t>-3/(1+2)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950340" y="5482042"/>
            <a:ext cx="2219548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s:25 9 70  </a:t>
            </a:r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7985051" y="4546232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7985050" y="4227255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37" name="流程图: 过程 36"/>
          <p:cNvSpPr/>
          <p:nvPr/>
        </p:nvSpPr>
        <p:spPr>
          <a:xfrm>
            <a:off x="7985050" y="3908278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/</a:t>
            </a:r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7985050" y="3589301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(</a:t>
            </a:r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7985051" y="3270324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985050" y="2951347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985050" y="2632370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过程 41"/>
          <p:cNvSpPr/>
          <p:nvPr/>
        </p:nvSpPr>
        <p:spPr>
          <a:xfrm>
            <a:off x="7985050" y="2313393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340893" y="4960902"/>
            <a:ext cx="2219547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s_: </a:t>
            </a:r>
            <a:r>
              <a:rPr lang="en-US" altLang="zh-CN" smtClean="0">
                <a:solidFill>
                  <a:srgbClr val="FF0000"/>
                </a:solidFill>
              </a:rPr>
              <a:t>25+9*70-3/(1+2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7340892" y="5503162"/>
            <a:ext cx="2219548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s:25 9 70 * 3 1 2  </a:t>
            </a:r>
            <a:endParaRPr lang="zh-CN" altLang="en-US"/>
          </a:p>
        </p:txBody>
      </p:sp>
      <p:sp>
        <p:nvSpPr>
          <p:cNvPr id="45" name="流程图: 过程 44"/>
          <p:cNvSpPr/>
          <p:nvPr/>
        </p:nvSpPr>
        <p:spPr>
          <a:xfrm>
            <a:off x="10375604" y="4546232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过程 45"/>
          <p:cNvSpPr/>
          <p:nvPr/>
        </p:nvSpPr>
        <p:spPr>
          <a:xfrm>
            <a:off x="10375603" y="4227255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10375603" y="3908278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10375603" y="3589301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10375604" y="3270324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过程 49"/>
          <p:cNvSpPr/>
          <p:nvPr/>
        </p:nvSpPr>
        <p:spPr>
          <a:xfrm>
            <a:off x="10375603" y="2951347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10375603" y="2632370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10375603" y="2313393"/>
            <a:ext cx="786809" cy="318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9731446" y="4960902"/>
            <a:ext cx="2219547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s_: </a:t>
            </a:r>
            <a:r>
              <a:rPr lang="en-US" altLang="zh-CN" smtClean="0">
                <a:solidFill>
                  <a:srgbClr val="FF0000"/>
                </a:solidFill>
              </a:rPr>
              <a:t>25+9*70-3/(1+2)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731445" y="5503162"/>
            <a:ext cx="2219548" cy="44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s:25 9 70 * 3 1 2 + / - +  </a:t>
            </a:r>
            <a:endParaRPr lang="zh-CN" altLang="en-US" sz="140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816935" y="6271549"/>
            <a:ext cx="103756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1798"/>
          </a:xfrm>
        </p:spPr>
        <p:txBody>
          <a:bodyPr>
            <a:normAutofit/>
          </a:bodyPr>
          <a:lstStyle/>
          <a:p>
            <a:r>
              <a:rPr lang="zh-CN" altLang="en-US" smtClean="0"/>
              <a:t>表达式中负号和减号都是‘</a:t>
            </a:r>
            <a:r>
              <a:rPr lang="en-US" altLang="zh-CN" smtClean="0"/>
              <a:t>-</a:t>
            </a:r>
            <a:r>
              <a:rPr lang="zh-CN" altLang="en-US" smtClean="0"/>
              <a:t>’，如何区分？</a:t>
            </a:r>
            <a:endParaRPr lang="en-US" altLang="zh-CN" smtClean="0"/>
          </a:p>
          <a:p>
            <a:r>
              <a:rPr lang="zh-CN" altLang="en-US" smtClean="0"/>
              <a:t>以下情况属于负号，其他均为减号：</a:t>
            </a:r>
            <a:endParaRPr lang="en-US" altLang="zh-CN" smtClean="0"/>
          </a:p>
          <a:p>
            <a:pPr lvl="1"/>
            <a:r>
              <a:rPr lang="en-US" altLang="zh-CN" smtClean="0"/>
              <a:t>1-</a:t>
            </a:r>
            <a:r>
              <a:rPr lang="zh-CN" altLang="en-US" smtClean="0"/>
              <a:t>出现表达式首字母中</a:t>
            </a:r>
            <a:endParaRPr lang="en-US" altLang="zh-CN" smtClean="0"/>
          </a:p>
          <a:p>
            <a:pPr lvl="1"/>
            <a:r>
              <a:rPr lang="en-US" altLang="zh-CN" smtClean="0"/>
              <a:t>2-</a:t>
            </a:r>
            <a:r>
              <a:rPr lang="zh-CN" altLang="en-US" smtClean="0"/>
              <a:t>前一位为左圆括号</a:t>
            </a:r>
            <a:endParaRPr lang="en-US" altLang="zh-CN" smtClean="0"/>
          </a:p>
          <a:p>
            <a:r>
              <a:rPr lang="zh-CN" altLang="en-US" smtClean="0"/>
              <a:t>遇到以上两种情况，需要特殊处理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0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333</Words>
  <Application>Microsoft Office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Wingdings</vt:lpstr>
      <vt:lpstr>Office 主题​​</vt:lpstr>
      <vt:lpstr>求解表达式算法</vt:lpstr>
      <vt:lpstr>什么是逆波兰表达式</vt:lpstr>
      <vt:lpstr>如何求解逆波兰表达式</vt:lpstr>
      <vt:lpstr>实例求解</vt:lpstr>
      <vt:lpstr>如何转换为逆波兰表达式（调用场算法）</vt:lpstr>
      <vt:lpstr>实例求解</vt:lpstr>
      <vt:lpstr>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求解表达式算法</dc:title>
  <dc:creator>王 新平</dc:creator>
  <cp:lastModifiedBy>王 新平</cp:lastModifiedBy>
  <cp:revision>6</cp:revision>
  <dcterms:created xsi:type="dcterms:W3CDTF">2020-09-22T14:21:57Z</dcterms:created>
  <dcterms:modified xsi:type="dcterms:W3CDTF">2020-09-23T04:17:41Z</dcterms:modified>
</cp:coreProperties>
</file>