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300" r:id="rId10"/>
    <p:sldId id="264" r:id="rId11"/>
    <p:sldId id="301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02" r:id="rId24"/>
    <p:sldId id="276" r:id="rId25"/>
    <p:sldId id="277" r:id="rId26"/>
    <p:sldId id="278" r:id="rId27"/>
    <p:sldId id="279" r:id="rId28"/>
    <p:sldId id="280" r:id="rId29"/>
    <p:sldId id="281" r:id="rId30"/>
    <p:sldId id="308" r:id="rId31"/>
    <p:sldId id="282" r:id="rId32"/>
    <p:sldId id="284" r:id="rId33"/>
    <p:sldId id="307" r:id="rId34"/>
    <p:sldId id="286" r:id="rId35"/>
    <p:sldId id="287" r:id="rId36"/>
    <p:sldId id="288" r:id="rId37"/>
    <p:sldId id="289" r:id="rId38"/>
    <p:sldId id="290" r:id="rId39"/>
    <p:sldId id="291" r:id="rId40"/>
    <p:sldId id="303" r:id="rId41"/>
    <p:sldId id="292" r:id="rId42"/>
    <p:sldId id="293" r:id="rId43"/>
    <p:sldId id="304" r:id="rId44"/>
    <p:sldId id="294" r:id="rId45"/>
    <p:sldId id="295" r:id="rId46"/>
    <p:sldId id="296" r:id="rId47"/>
    <p:sldId id="306" r:id="rId48"/>
    <p:sldId id="297" r:id="rId49"/>
  </p:sldIdLst>
  <p:sldSz cx="9144000" cy="6858000" type="screen4x3"/>
  <p:notesSz cx="6761163" cy="99425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17AED248-ABF3-43EE-9D41-6512FFFC49C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300"/>
            <p14:sldId id="264"/>
            <p14:sldId id="30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279"/>
            <p14:sldId id="280"/>
            <p14:sldId id="281"/>
            <p14:sldId id="308"/>
            <p14:sldId id="282"/>
            <p14:sldId id="284"/>
            <p14:sldId id="307"/>
            <p14:sldId id="286"/>
            <p14:sldId id="287"/>
            <p14:sldId id="288"/>
            <p14:sldId id="289"/>
            <p14:sldId id="290"/>
            <p14:sldId id="291"/>
            <p14:sldId id="303"/>
            <p14:sldId id="292"/>
            <p14:sldId id="293"/>
            <p14:sldId id="304"/>
            <p14:sldId id="294"/>
            <p14:sldId id="295"/>
            <p14:sldId id="296"/>
            <p14:sldId id="30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8" autoAdjust="0"/>
    <p:restoredTop sz="85598" autoAdjust="0"/>
  </p:normalViewPr>
  <p:slideViewPr>
    <p:cSldViewPr snapToGrid="0">
      <p:cViewPr varScale="1">
        <p:scale>
          <a:sx n="59" d="100"/>
          <a:sy n="59" d="100"/>
        </p:scale>
        <p:origin x="1728" y="2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86299-C774-45A7-AECE-0B6A342E6E2B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9FAE5-4BB2-41AA-A492-2A2C7C9B4E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04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563F-6EAD-47DB-BEF8-EE76A55815A1}" type="datetimeFigureOut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6117" y="4784834"/>
            <a:ext cx="5408930" cy="39148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8852D-7483-4128-999E-69CD559B93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446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8852D-7483-4128-999E-69CD559B93F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53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8852D-7483-4128-999E-69CD559B93FB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5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8852D-7483-4128-999E-69CD559B93FB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139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B8852D-7483-4128-999E-69CD559B93FB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74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F2156-7AE2-4389-A332-C9414022CDD9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25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370E1-FD1F-4B17-8CA2-7594799E83D7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19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EFE-EC59-4452-800F-5656AE819088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18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99D0-737B-4529-B1F2-2791EDD1E193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3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D56D3-BBDF-4CFA-9EFE-BB680903315F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26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E8B73-193D-4C2E-A71F-10757E69F183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9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C1B95-225F-4B9A-81F9-2D696EADB80F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1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92C65-DC20-4BCE-ADB7-35699D17C858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577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88B-612F-4597-BFDB-3D8490411527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5A0A-5660-4F5A-9CBF-78BC80A4736A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66206-89B2-4254-9533-1107F354EA14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97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B3992-55AE-46F7-8B98-FCF584F1C459}" type="datetime1">
              <a:rPr lang="zh-TW" altLang="en-US" smtClean="0"/>
              <a:t>2019/2/21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1963F-3D3D-4235-A56A-1599B95932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66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7" Type="http://schemas.openxmlformats.org/officeDocument/2006/relationships/image" Target="../media/image72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76.jpeg"/><Relationship Id="rId4" Type="http://schemas.openxmlformats.org/officeDocument/2006/relationships/image" Target="../media/image7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80.jpeg"/><Relationship Id="rId4" Type="http://schemas.openxmlformats.org/officeDocument/2006/relationships/image" Target="../media/image7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jpe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82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84.jpeg"/><Relationship Id="rId7" Type="http://schemas.openxmlformats.org/officeDocument/2006/relationships/image" Target="../media/image103.png"/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85.jpeg"/><Relationship Id="rId9" Type="http://schemas.openxmlformats.org/officeDocument/2006/relationships/image" Target="../media/image10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3.png"/><Relationship Id="rId5" Type="http://schemas.openxmlformats.org/officeDocument/2006/relationships/image" Target="../media/image87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1.wmf"/><Relationship Id="rId3" Type="http://schemas.openxmlformats.org/officeDocument/2006/relationships/image" Target="../media/image66.PNG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0.wmf"/><Relationship Id="rId5" Type="http://schemas.openxmlformats.org/officeDocument/2006/relationships/image" Target="../media/image4.PNG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72.PNG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9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8.PNG"/><Relationship Id="rId5" Type="http://schemas.openxmlformats.org/officeDocument/2006/relationships/image" Target="../media/image94.png"/><Relationship Id="rId10" Type="http://schemas.openxmlformats.org/officeDocument/2006/relationships/image" Target="../media/image112.PNG"/><Relationship Id="rId4" Type="http://schemas.openxmlformats.org/officeDocument/2006/relationships/image" Target="../media/image93.wmf"/><Relationship Id="rId9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20.wmf"/><Relationship Id="rId18" Type="http://schemas.openxmlformats.org/officeDocument/2006/relationships/image" Target="../media/image132.png"/><Relationship Id="rId3" Type="http://schemas.openxmlformats.org/officeDocument/2006/relationships/oleObject" Target="../embeddings/oleObject11.bin"/><Relationship Id="rId21" Type="http://schemas.openxmlformats.org/officeDocument/2006/relationships/image" Target="../media/image990.PNG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3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0.png"/><Relationship Id="rId20" Type="http://schemas.openxmlformats.org/officeDocument/2006/relationships/image" Target="../media/image980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19.wmf"/><Relationship Id="rId5" Type="http://schemas.openxmlformats.org/officeDocument/2006/relationships/image" Target="../media/image129.png"/><Relationship Id="rId15" Type="http://schemas.openxmlformats.org/officeDocument/2006/relationships/image" Target="../media/image121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33.png"/><Relationship Id="rId4" Type="http://schemas.openxmlformats.org/officeDocument/2006/relationships/image" Target="../media/image116.wmf"/><Relationship Id="rId9" Type="http://schemas.openxmlformats.org/officeDocument/2006/relationships/image" Target="../media/image118.wmf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7.PNG"/><Relationship Id="rId15" Type="http://schemas.openxmlformats.org/officeDocument/2006/relationships/image" Target="../media/image11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090.PNG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jpeg"/><Relationship Id="rId4" Type="http://schemas.openxmlformats.org/officeDocument/2006/relationships/image" Target="../media/image12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7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10" Type="http://schemas.openxmlformats.org/officeDocument/2006/relationships/image" Target="../media/image1280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0.png"/><Relationship Id="rId5" Type="http://schemas.openxmlformats.org/officeDocument/2006/relationships/image" Target="../media/image137.png"/><Relationship Id="rId4" Type="http://schemas.openxmlformats.org/officeDocument/2006/relationships/image" Target="../media/image13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jpeg"/><Relationship Id="rId3" Type="http://schemas.openxmlformats.org/officeDocument/2006/relationships/image" Target="../media/image4.PNG"/><Relationship Id="rId7" Type="http://schemas.openxmlformats.org/officeDocument/2006/relationships/image" Target="../media/image150.jpeg"/><Relationship Id="rId2" Type="http://schemas.openxmlformats.org/officeDocument/2006/relationships/image" Target="../media/image14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9.jpeg"/><Relationship Id="rId11" Type="http://schemas.openxmlformats.org/officeDocument/2006/relationships/image" Target="../media/image154.jpeg"/><Relationship Id="rId5" Type="http://schemas.openxmlformats.org/officeDocument/2006/relationships/image" Target="../media/image148.jpeg"/><Relationship Id="rId10" Type="http://schemas.openxmlformats.org/officeDocument/2006/relationships/image" Target="../media/image153.jpeg"/><Relationship Id="rId4" Type="http://schemas.openxmlformats.org/officeDocument/2006/relationships/image" Target="../media/image147.jpeg"/><Relationship Id="rId9" Type="http://schemas.openxmlformats.org/officeDocument/2006/relationships/image" Target="../media/image15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47.png"/><Relationship Id="rId10" Type="http://schemas.openxmlformats.org/officeDocument/2006/relationships/image" Target="../media/image169.png"/><Relationship Id="rId4" Type="http://schemas.openxmlformats.org/officeDocument/2006/relationships/image" Target="../media/image4.PNG"/><Relationship Id="rId9" Type="http://schemas.openxmlformats.org/officeDocument/2006/relationships/image" Target="../media/image168.png"/><Relationship Id="rId14" Type="http://schemas.openxmlformats.org/officeDocument/2006/relationships/image" Target="../media/image155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59.PNG"/><Relationship Id="rId7" Type="http://schemas.openxmlformats.org/officeDocument/2006/relationships/image" Target="../media/image16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61.png"/><Relationship Id="rId11" Type="http://schemas.openxmlformats.org/officeDocument/2006/relationships/image" Target="../media/image156.wmf"/><Relationship Id="rId5" Type="http://schemas.openxmlformats.org/officeDocument/2006/relationships/image" Target="../media/image160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1590.PNG"/><Relationship Id="rId9" Type="http://schemas.openxmlformats.org/officeDocument/2006/relationships/image" Target="../media/image1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75.png"/><Relationship Id="rId7" Type="http://schemas.openxmlformats.org/officeDocument/2006/relationships/image" Target="../media/image16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jpe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65.jpeg"/><Relationship Id="rId2" Type="http://schemas.openxmlformats.org/officeDocument/2006/relationships/image" Target="../media/image16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jpeg"/><Relationship Id="rId11" Type="http://schemas.openxmlformats.org/officeDocument/2006/relationships/image" Target="../media/image167.jpeg"/><Relationship Id="rId5" Type="http://schemas.openxmlformats.org/officeDocument/2006/relationships/image" Target="../media/image184.png"/><Relationship Id="rId10" Type="http://schemas.openxmlformats.org/officeDocument/2006/relationships/image" Target="../media/image166.jpeg"/><Relationship Id="rId4" Type="http://schemas.openxmlformats.org/officeDocument/2006/relationships/image" Target="../media/image163.jpeg"/><Relationship Id="rId9" Type="http://schemas.openxmlformats.org/officeDocument/2006/relationships/image" Target="../media/image1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3" Type="http://schemas.openxmlformats.org/officeDocument/2006/relationships/image" Target="../media/image192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69.jpeg"/><Relationship Id="rId7" Type="http://schemas.openxmlformats.org/officeDocument/2006/relationships/image" Target="../media/image210.png"/><Relationship Id="rId2" Type="http://schemas.openxmlformats.org/officeDocument/2006/relationships/image" Target="../media/image16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17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17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185.PNG"/><Relationship Id="rId3" Type="http://schemas.openxmlformats.org/officeDocument/2006/relationships/image" Target="../media/image232.png"/><Relationship Id="rId12" Type="http://schemas.openxmlformats.org/officeDocument/2006/relationships/image" Target="../media/image240.png"/><Relationship Id="rId2" Type="http://schemas.openxmlformats.org/officeDocument/2006/relationships/image" Target="../media/image18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jpeg"/><Relationship Id="rId11" Type="http://schemas.openxmlformats.org/officeDocument/2006/relationships/image" Target="../media/image239.png"/><Relationship Id="rId5" Type="http://schemas.openxmlformats.org/officeDocument/2006/relationships/image" Target="../media/image181.jpeg"/><Relationship Id="rId10" Type="http://schemas.openxmlformats.org/officeDocument/2006/relationships/image" Target="../media/image183.jpeg"/><Relationship Id="rId4" Type="http://schemas.openxmlformats.org/officeDocument/2006/relationships/image" Target="../media/image233.png"/><Relationship Id="rId9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jpeg"/><Relationship Id="rId3" Type="http://schemas.openxmlformats.org/officeDocument/2006/relationships/image" Target="../media/image242.png"/><Relationship Id="rId7" Type="http://schemas.openxmlformats.org/officeDocument/2006/relationships/image" Target="../media/image1780.png"/><Relationship Id="rId12" Type="http://schemas.openxmlformats.org/officeDocument/2006/relationships/image" Target="../media/image219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11" Type="http://schemas.openxmlformats.org/officeDocument/2006/relationships/image" Target="../media/image249.png"/><Relationship Id="rId5" Type="http://schemas.openxmlformats.org/officeDocument/2006/relationships/image" Target="../media/image215.png"/><Relationship Id="rId10" Type="http://schemas.openxmlformats.org/officeDocument/2006/relationships/image" Target="../media/image187.jpeg"/><Relationship Id="rId4" Type="http://schemas.openxmlformats.org/officeDocument/2006/relationships/image" Target="../media/image243.png"/><Relationship Id="rId9" Type="http://schemas.openxmlformats.org/officeDocument/2006/relationships/image" Target="../media/image24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jpeg"/><Relationship Id="rId3" Type="http://schemas.openxmlformats.org/officeDocument/2006/relationships/image" Target="../media/image188.jpeg"/><Relationship Id="rId7" Type="http://schemas.openxmlformats.org/officeDocument/2006/relationships/image" Target="../media/image224.png"/><Relationship Id="rId2" Type="http://schemas.openxmlformats.org/officeDocument/2006/relationships/image" Target="../media/image18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Relationship Id="rId9" Type="http://schemas.openxmlformats.org/officeDocument/2006/relationships/image" Target="../media/image22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3" Type="http://schemas.openxmlformats.org/officeDocument/2006/relationships/image" Target="../media/image191.jpeg"/><Relationship Id="rId7" Type="http://schemas.openxmlformats.org/officeDocument/2006/relationships/image" Target="../media/image206.PNG"/><Relationship Id="rId2" Type="http://schemas.openxmlformats.org/officeDocument/2006/relationships/image" Target="../media/image19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4.png"/><Relationship Id="rId5" Type="http://schemas.openxmlformats.org/officeDocument/2006/relationships/image" Target="../media/image205.PNG"/><Relationship Id="rId4" Type="http://schemas.openxmlformats.org/officeDocument/2006/relationships/image" Target="../media/image192.jpeg"/><Relationship Id="rId9" Type="http://schemas.openxmlformats.org/officeDocument/2006/relationships/image" Target="../media/image20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2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jpeg"/><Relationship Id="rId2" Type="http://schemas.openxmlformats.org/officeDocument/2006/relationships/image" Target="../media/image20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60.png"/><Relationship Id="rId11" Type="http://schemas.openxmlformats.org/officeDocument/2006/relationships/image" Target="../media/image251.png"/><Relationship Id="rId5" Type="http://schemas.openxmlformats.org/officeDocument/2006/relationships/image" Target="../media/image245.png"/><Relationship Id="rId10" Type="http://schemas.openxmlformats.org/officeDocument/2006/relationships/image" Target="../media/image250.png"/><Relationship Id="rId4" Type="http://schemas.openxmlformats.org/officeDocument/2006/relationships/image" Target="../media/image211.png"/><Relationship Id="rId9" Type="http://schemas.openxmlformats.org/officeDocument/2006/relationships/image" Target="../media/image24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png"/><Relationship Id="rId13" Type="http://schemas.openxmlformats.org/officeDocument/2006/relationships/image" Target="../media/image72.PNG"/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12" Type="http://schemas.openxmlformats.org/officeDocument/2006/relationships/image" Target="../media/image66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11" Type="http://schemas.openxmlformats.org/officeDocument/2006/relationships/image" Target="../media/image261.png"/><Relationship Id="rId5" Type="http://schemas.openxmlformats.org/officeDocument/2006/relationships/image" Target="../media/image212.png"/><Relationship Id="rId15" Type="http://schemas.openxmlformats.org/officeDocument/2006/relationships/image" Target="../media/image263.png"/><Relationship Id="rId10" Type="http://schemas.openxmlformats.org/officeDocument/2006/relationships/image" Target="../media/image260.png"/><Relationship Id="rId4" Type="http://schemas.openxmlformats.org/officeDocument/2006/relationships/image" Target="../media/image254.png"/><Relationship Id="rId9" Type="http://schemas.openxmlformats.org/officeDocument/2006/relationships/image" Target="../media/image259.png"/><Relationship Id="rId14" Type="http://schemas.openxmlformats.org/officeDocument/2006/relationships/image" Target="../media/image2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0.png"/><Relationship Id="rId13" Type="http://schemas.openxmlformats.org/officeDocument/2006/relationships/image" Target="../media/image256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2500.png"/><Relationship Id="rId12" Type="http://schemas.openxmlformats.org/officeDocument/2006/relationships/image" Target="../media/image255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0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480.png"/><Relationship Id="rId11" Type="http://schemas.openxmlformats.org/officeDocument/2006/relationships/image" Target="../media/image2540.png"/><Relationship Id="rId5" Type="http://schemas.openxmlformats.org/officeDocument/2006/relationships/image" Target="../media/image220.png"/><Relationship Id="rId15" Type="http://schemas.openxmlformats.org/officeDocument/2006/relationships/image" Target="../media/image2590.png"/><Relationship Id="rId10" Type="http://schemas.openxmlformats.org/officeDocument/2006/relationships/image" Target="../media/image2530.png"/><Relationship Id="rId4" Type="http://schemas.openxmlformats.org/officeDocument/2006/relationships/image" Target="../media/image218.wmf"/><Relationship Id="rId9" Type="http://schemas.openxmlformats.org/officeDocument/2006/relationships/image" Target="../media/image2170.png"/><Relationship Id="rId14" Type="http://schemas.openxmlformats.org/officeDocument/2006/relationships/image" Target="../media/image257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630.png"/><Relationship Id="rId7" Type="http://schemas.openxmlformats.org/officeDocument/2006/relationships/image" Target="../media/image269.png"/><Relationship Id="rId2" Type="http://schemas.openxmlformats.org/officeDocument/2006/relationships/image" Target="../media/image26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0.png"/><Relationship Id="rId11" Type="http://schemas.openxmlformats.org/officeDocument/2006/relationships/image" Target="../media/image273.png"/><Relationship Id="rId5" Type="http://schemas.openxmlformats.org/officeDocument/2006/relationships/image" Target="../media/image267.png"/><Relationship Id="rId10" Type="http://schemas.openxmlformats.org/officeDocument/2006/relationships/image" Target="../media/image272.png"/><Relationship Id="rId4" Type="http://schemas.openxmlformats.org/officeDocument/2006/relationships/image" Target="../media/image2660.png"/><Relationship Id="rId9" Type="http://schemas.openxmlformats.org/officeDocument/2006/relationships/image" Target="../media/image2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0.PNG"/><Relationship Id="rId3" Type="http://schemas.openxmlformats.org/officeDocument/2006/relationships/image" Target="../media/image271.png"/><Relationship Id="rId7" Type="http://schemas.openxmlformats.org/officeDocument/2006/relationships/image" Target="../media/image231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83.png"/><Relationship Id="rId7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76.png"/><Relationship Id="rId4" Type="http://schemas.openxmlformats.org/officeDocument/2006/relationships/image" Target="../media/image275.png"/><Relationship Id="rId9" Type="http://schemas.openxmlformats.org/officeDocument/2006/relationships/image" Target="../media/image15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jpeg"/><Relationship Id="rId3" Type="http://schemas.openxmlformats.org/officeDocument/2006/relationships/image" Target="../media/image420.png"/><Relationship Id="rId7" Type="http://schemas.openxmlformats.org/officeDocument/2006/relationships/image" Target="../media/image58.jpeg"/><Relationship Id="rId12" Type="http://schemas.openxmlformats.org/officeDocument/2006/relationships/image" Target="../media/image60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jpeg"/><Relationship Id="rId1" Type="http://schemas.openxmlformats.org/officeDocument/2006/relationships/vmlDrawing" Target="../drawings/vmlDrawing2.vml"/><Relationship Id="rId6" Type="http://schemas.openxmlformats.org/officeDocument/2006/relationships/image" Target="../media/image57.jpeg"/><Relationship Id="rId11" Type="http://schemas.openxmlformats.org/officeDocument/2006/relationships/image" Target="../media/image59.png"/><Relationship Id="rId5" Type="http://schemas.openxmlformats.org/officeDocument/2006/relationships/image" Target="../media/image56.wmf"/><Relationship Id="rId15" Type="http://schemas.openxmlformats.org/officeDocument/2006/relationships/image" Target="../media/image63.jpeg"/><Relationship Id="rId10" Type="http://schemas.openxmlformats.org/officeDocument/2006/relationships/image" Target="../media/image5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9.jpeg"/><Relationship Id="rId14" Type="http://schemas.openxmlformats.org/officeDocument/2006/relationships/image" Target="../media/image6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8" Type="http://schemas.openxmlformats.org/officeDocument/2006/relationships/image" Target="../media/image71.png"/><Relationship Id="rId26" Type="http://schemas.openxmlformats.org/officeDocument/2006/relationships/image" Target="../media/image60.png"/><Relationship Id="rId3" Type="http://schemas.openxmlformats.org/officeDocument/2006/relationships/image" Target="../media/image66.PNG"/><Relationship Id="rId21" Type="http://schemas.openxmlformats.org/officeDocument/2006/relationships/image" Target="../media/image74.png"/><Relationship Id="rId7" Type="http://schemas.openxmlformats.org/officeDocument/2006/relationships/image" Target="../media/image67.jpeg"/><Relationship Id="rId17" Type="http://schemas.openxmlformats.org/officeDocument/2006/relationships/image" Target="../media/image690.png"/><Relationship Id="rId25" Type="http://schemas.openxmlformats.org/officeDocument/2006/relationships/image" Target="../media/image72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69.jpeg"/><Relationship Id="rId1" Type="http://schemas.openxmlformats.org/officeDocument/2006/relationships/vmlDrawing" Target="../drawings/vmlDrawing3.vml"/><Relationship Id="rId6" Type="http://schemas.openxmlformats.org/officeDocument/2006/relationships/image" Target="../media/image65.wmf"/><Relationship Id="rId24" Type="http://schemas.openxmlformats.org/officeDocument/2006/relationships/image" Target="../media/image77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67.png"/><Relationship Id="rId23" Type="http://schemas.openxmlformats.org/officeDocument/2006/relationships/image" Target="../media/image76.png"/><Relationship Id="rId10" Type="http://schemas.openxmlformats.org/officeDocument/2006/relationships/image" Target="../media/image70.png"/><Relationship Id="rId19" Type="http://schemas.openxmlformats.org/officeDocument/2006/relationships/image" Target="../media/image68.jpe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22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0.PNG"/><Relationship Id="rId4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98512" y="2712003"/>
            <a:ext cx="1502334" cy="1761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  <a:spcBef>
                <a:spcPts val="675"/>
              </a:spcBef>
              <a:spcAft>
                <a:spcPts val="675"/>
              </a:spcAft>
            </a:pPr>
            <a:r>
              <a:rPr lang="en-US" altLang="zh-TW" sz="4400" b="1" kern="2600">
                <a:latin typeface="Times New Roman" panose="02020603050405020304" pitchFamily="18" charset="0"/>
                <a:cs typeface="Times New Roman" panose="02020603050405020304" pitchFamily="18" charset="0"/>
              </a:rPr>
              <a:t>Sums</a:t>
            </a:r>
            <a:endParaRPr lang="zh-TW" altLang="zh-TW" sz="4400" b="1" kern="26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57526" y="2497876"/>
            <a:ext cx="23843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Chapter </a:t>
            </a:r>
            <a:r>
              <a:rPr lang="en-US" altLang="zh-TW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76" y="4230541"/>
            <a:ext cx="285790" cy="18263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0603" y="202196"/>
            <a:ext cx="409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 We can relax the restriction of </a:t>
            </a:r>
            <a:r>
              <a:rPr lang="en-US" altLang="zh-TW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p(k)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: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6623" y="571528"/>
            <a:ext cx="57589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We need to require only that there be exactly one integer </a:t>
            </a:r>
            <a:r>
              <a:rPr lang="en-US" altLang="zh-TW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8068" y="940860"/>
            <a:ext cx="6084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with </a:t>
            </a:r>
            <a:r>
              <a:rPr lang="en-US" altLang="zh-TW" kern="100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p(k)=n</a:t>
            </a:r>
            <a:r>
              <a:rPr lang="en-US" altLang="zh-TW" i="1" kern="100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when</a:t>
            </a:r>
            <a:r>
              <a:rPr lang="en-US" altLang="zh-TW" i="1" kern="100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 </a:t>
            </a:r>
            <a:r>
              <a:rPr lang="en-US" altLang="zh-TW" kern="100">
                <a:solidFill>
                  <a:srgbClr val="002060"/>
                </a:solidFill>
                <a:latin typeface="Cambria Math" panose="02040503050406030204" pitchFamily="18" charset="0"/>
                <a:ea typeface="標楷體" panose="03000509000000000000" pitchFamily="65" charset="-120"/>
              </a:rPr>
              <a:t>n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is an element of the index set K.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6623" y="1310192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714" y="1679524"/>
            <a:ext cx="4561805" cy="674570"/>
          </a:xfrm>
          <a:prstGeom prst="rect">
            <a:avLst/>
          </a:prstGeom>
        </p:spPr>
      </p:pic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116623" y="2762336"/>
            <a:ext cx="4271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K and K’ are any sets of integers, then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6" name="圖片 1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65" y="3393324"/>
            <a:ext cx="4635788" cy="575561"/>
          </a:xfrm>
          <a:prstGeom prst="rect">
            <a:avLst/>
          </a:prstGeom>
        </p:spPr>
      </p:pic>
      <p:pic>
        <p:nvPicPr>
          <p:cNvPr id="17" name="圖片 1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12" y="4370036"/>
            <a:ext cx="4537807" cy="1524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01132" y="4472079"/>
                <a:ext cx="75758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2260" indent="3048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kern="1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∵</m:t>
                      </m:r>
                    </m:oMath>
                  </m:oMathPara>
                </a14:m>
                <a:endParaRPr lang="zh-TW" altLang="zh-TW" sz="2000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32" y="4472079"/>
                <a:ext cx="757580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274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28" y="4295747"/>
            <a:ext cx="257211" cy="18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9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689" y="492345"/>
            <a:ext cx="4675805" cy="700211"/>
          </a:xfrm>
          <a:prstGeom prst="rect">
            <a:avLst/>
          </a:prstGeom>
        </p:spPr>
      </p:pic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66" y="1360993"/>
            <a:ext cx="4028077" cy="6234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8598" y="119768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82503" y="2273751"/>
            <a:ext cx="444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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Perturbation methods </a:t>
            </a:r>
            <a:r>
              <a:rPr lang="en-US" altLang="zh-TW" kern="100">
                <a:latin typeface="Times New Roman" panose="02020603050405020304" pitchFamily="18" charset="0"/>
                <a:ea typeface="標楷體" panose="03000509000000000000" pitchFamily="65" charset="-120"/>
              </a:rPr>
              <a:t>(splitting off a term)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" y="2788242"/>
            <a:ext cx="1608415" cy="567800"/>
          </a:xfrm>
          <a:prstGeom prst="rect">
            <a:avLst/>
          </a:prstGeom>
        </p:spPr>
      </p:pic>
      <p:pic>
        <p:nvPicPr>
          <p:cNvPr id="13" name="圖片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98" y="3501201"/>
            <a:ext cx="5120100" cy="2220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241736" y="5867067"/>
                <a:ext cx="24504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Express it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n</m:t>
                        </m:r>
                      </m:sub>
                    </m:sSub>
                  </m:oMath>
                </a14:m>
                <a:endParaRPr lang="zh-TW" altLang="zh-TW" sz="2400" kern="10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736" y="5867067"/>
                <a:ext cx="2450414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239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88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7942" y="2626920"/>
                <a:ext cx="3070777" cy="1117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≠1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2" y="2626920"/>
                <a:ext cx="3070777" cy="1117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94776" y="6818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917942" y="4316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17" name="圖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33" y="431674"/>
            <a:ext cx="1783822" cy="560547"/>
          </a:xfrm>
          <a:prstGeom prst="rect">
            <a:avLst/>
          </a:prstGeom>
        </p:spPr>
      </p:pic>
      <p:pic>
        <p:nvPicPr>
          <p:cNvPr id="18" name="圖片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33" y="1164495"/>
            <a:ext cx="3233243" cy="796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898945" y="1922969"/>
                <a:ext cx="3449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45" y="1922969"/>
                <a:ext cx="34496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770865" y="2228688"/>
                <a:ext cx="6011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865" y="2228688"/>
                <a:ext cx="6011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54164" y="116449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64" y="1164495"/>
                <a:ext cx="43794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506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894329" y="1458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93" y="157290"/>
            <a:ext cx="1770306" cy="544523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49" y="1014841"/>
            <a:ext cx="3414094" cy="600704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883" y="1853746"/>
            <a:ext cx="2817129" cy="83305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64509" y="1816818"/>
            <a:ext cx="3593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=</a:t>
            </a:r>
            <a:endParaRPr lang="zh-TW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861205" y="2784899"/>
                <a:ext cx="18886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∥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205" y="2784899"/>
                <a:ext cx="188865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07367" y="3193368"/>
                <a:ext cx="24468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67" y="3193368"/>
                <a:ext cx="244682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36353" y="99294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53" y="992944"/>
                <a:ext cx="43794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74814" y="3703626"/>
                <a:ext cx="2642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14" y="3703626"/>
                <a:ext cx="264239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984443" y="456158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284178" y="3680248"/>
            <a:ext cx="105963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316377" y="5263507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Solution1 :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350248" y="4318091"/>
                <a:ext cx="1477584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48" y="4318091"/>
                <a:ext cx="1477584" cy="84875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316377" y="588265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7" y="5882651"/>
                <a:ext cx="4379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649160" y="5650291"/>
                <a:ext cx="4135171" cy="6973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160" y="5650291"/>
                <a:ext cx="4135171" cy="69730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80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6918" y="422002"/>
            <a:ext cx="1204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Solution2 :</a:t>
            </a:r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92664" y="315221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64" y="3152216"/>
                <a:ext cx="43794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92664" y="2936630"/>
            <a:ext cx="96385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953" y="815461"/>
            <a:ext cx="6540198" cy="2097042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33805" y="2912503"/>
                <a:ext cx="4719754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05" y="2912503"/>
                <a:ext cx="4719754" cy="8487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92664" y="2327585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664" y="2327585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42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19991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2.4</a:t>
            </a:r>
            <a:r>
              <a:rPr lang="zh-TW" altLang="en-US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Multiple Sums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159269" y="703384"/>
            <a:ext cx="93119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8" y="905957"/>
            <a:ext cx="257211" cy="21910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4202" y="1457694"/>
            <a:ext cx="4337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2895" indent="2032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(interchanging the order of summation)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9562" y="186715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9268" y="2144512"/>
            <a:ext cx="94551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441894"/>
              </p:ext>
            </p:extLst>
          </p:nvPr>
        </p:nvGraphicFramePr>
        <p:xfrm>
          <a:off x="1462495" y="2144513"/>
          <a:ext cx="5628969" cy="4548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1" name="方程式" r:id="rId4" imgW="3606480" imgH="2895480" progId="Equation.3">
                  <p:embed/>
                </p:oleObj>
              </mc:Choice>
              <mc:Fallback>
                <p:oleObj name="方程式" r:id="rId4" imgW="3606480" imgH="2895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495" y="2144513"/>
                        <a:ext cx="5628969" cy="4548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6863657" y="8580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….</a:t>
            </a:r>
            <a:r>
              <a:rPr lang="zh-TW" altLang="en-US" dirty="0">
                <a:solidFill>
                  <a:srgbClr val="C00000"/>
                </a:solidFill>
              </a:rPr>
              <a:t>  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zh-TW" altLang="en-US" dirty="0">
                <a:solidFill>
                  <a:srgbClr val="C00000"/>
                </a:solidFill>
              </a:rPr>
              <a:t>*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113651" y="656581"/>
                <a:ext cx="5696944" cy="772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zh-TW" altLang="en-US" i="1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51" y="656581"/>
                <a:ext cx="5696944" cy="7721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36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82" y="5248623"/>
            <a:ext cx="285790" cy="1139128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645" y="5267010"/>
            <a:ext cx="257211" cy="112484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39" y="299288"/>
            <a:ext cx="257211" cy="219106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30922" y="177514"/>
            <a:ext cx="1028996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30140"/>
              </p:ext>
            </p:extLst>
          </p:nvPr>
        </p:nvGraphicFramePr>
        <p:xfrm>
          <a:off x="1279525" y="177800"/>
          <a:ext cx="20447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方程式" r:id="rId6" imgW="1295280" imgH="457200" progId="Equation.3">
                  <p:embed/>
                </p:oleObj>
              </mc:Choice>
              <mc:Fallback>
                <p:oleObj name="方程式" r:id="rId6" imgW="129528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177800"/>
                        <a:ext cx="2044700" cy="722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553132" y="841687"/>
            <a:ext cx="313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(general distributive law)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3132" y="1211019"/>
            <a:ext cx="81072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3710" marR="406400" indent="-203200" algn="just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(*) has many variations which come in two flavors, vanilla &amp; rocky road.</a:t>
            </a:r>
            <a:endParaRPr lang="zh-TW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2169" y="1707858"/>
            <a:ext cx="76372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vanilla version : (the ranges of j &amp; k are 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indep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Of each other)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en-US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indent="-342900">
              <a:buFont typeface="+mj-lt"/>
              <a:buAutoNum type="arabicParenBoth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rocky-road version : (the range of an inner sum depends on the index variable of the outer sum)</a:t>
            </a:r>
            <a:endParaRPr lang="zh-TW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Both"/>
            </a:pPr>
            <a:endParaRPr lang="zh-TW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246358" y="2193437"/>
            <a:ext cx="940483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06486"/>
              </p:ext>
            </p:extLst>
          </p:nvPr>
        </p:nvGraphicFramePr>
        <p:xfrm>
          <a:off x="1230919" y="2175497"/>
          <a:ext cx="3341769" cy="783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方程式" r:id="rId8" imgW="1930400" imgH="457200" progId="Equation.3">
                  <p:embed/>
                </p:oleObj>
              </mc:Choice>
              <mc:Fallback>
                <p:oleObj name="方程式" r:id="rId8" imgW="1930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919" y="2175497"/>
                        <a:ext cx="3341769" cy="7832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230921" y="3569905"/>
            <a:ext cx="95533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046000"/>
              </p:ext>
            </p:extLst>
          </p:nvPr>
        </p:nvGraphicFramePr>
        <p:xfrm>
          <a:off x="1214392" y="3838152"/>
          <a:ext cx="2625516" cy="62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方程式" r:id="rId10" imgW="1497950" imgH="355446" progId="Equation.3">
                  <p:embed/>
                </p:oleObj>
              </mc:Choice>
              <mc:Fallback>
                <p:oleObj name="方程式" r:id="rId10" imgW="1497950" imgH="3554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392" y="3838152"/>
                        <a:ext cx="2625516" cy="623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204223" y="4549861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here</a:t>
            </a:r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517131"/>
              </p:ext>
            </p:extLst>
          </p:nvPr>
        </p:nvGraphicFramePr>
        <p:xfrm>
          <a:off x="1751798" y="4590370"/>
          <a:ext cx="3648082" cy="328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方程式" r:id="rId12" imgW="2857320" imgH="253800" progId="Equation.3">
                  <p:embed/>
                </p:oleObj>
              </mc:Choice>
              <mc:Fallback>
                <p:oleObj name="方程式" r:id="rId12" imgW="2857320" imgH="253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798" y="4590370"/>
                        <a:ext cx="3648082" cy="3281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680818" y="5315968"/>
            <a:ext cx="113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18" name="物件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587760"/>
              </p:ext>
            </p:extLst>
          </p:nvPr>
        </p:nvGraphicFramePr>
        <p:xfrm>
          <a:off x="1786434" y="5697573"/>
          <a:ext cx="5258211" cy="32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方程式" r:id="rId14" imgW="3556000" imgH="215900" progId="Equation.3">
                  <p:embed/>
                </p:oleObj>
              </mc:Choice>
              <mc:Fallback>
                <p:oleObj name="方程式" r:id="rId14" imgW="35560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434" y="5697573"/>
                        <a:ext cx="5258211" cy="329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61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612" y="2580"/>
            <a:ext cx="113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5573" y="417630"/>
            <a:ext cx="2823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 2" panose="05020102010507070707" pitchFamily="18" charset="2"/>
              </a:rPr>
              <a:t>  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Consider the array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45223" y="888049"/>
            <a:ext cx="96015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57636"/>
              </p:ext>
            </p:extLst>
          </p:nvPr>
        </p:nvGraphicFramePr>
        <p:xfrm>
          <a:off x="1453853" y="786960"/>
          <a:ext cx="3631139" cy="2051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方程式" r:id="rId3" imgW="2070100" imgH="1168400" progId="Equation.3">
                  <p:embed/>
                </p:oleObj>
              </mc:Choice>
              <mc:Fallback>
                <p:oleObj name="方程式" r:id="rId3" imgW="2070100" imgH="1168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853" y="786960"/>
                        <a:ext cx="3631139" cy="20517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直線接點 11"/>
          <p:cNvSpPr>
            <a:spLocks noChangeShapeType="1"/>
          </p:cNvSpPr>
          <p:nvPr/>
        </p:nvSpPr>
        <p:spPr bwMode="auto">
          <a:xfrm>
            <a:off x="1706822" y="1031134"/>
            <a:ext cx="2960929" cy="158148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7" name="直線接點 11"/>
          <p:cNvSpPr>
            <a:spLocks noChangeShapeType="1"/>
          </p:cNvSpPr>
          <p:nvPr/>
        </p:nvSpPr>
        <p:spPr bwMode="auto">
          <a:xfrm>
            <a:off x="1706824" y="1022814"/>
            <a:ext cx="2921598" cy="1664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直線接點 11"/>
          <p:cNvSpPr>
            <a:spLocks noChangeShapeType="1"/>
          </p:cNvSpPr>
          <p:nvPr/>
        </p:nvSpPr>
        <p:spPr bwMode="auto">
          <a:xfrm>
            <a:off x="4628421" y="1031134"/>
            <a:ext cx="29498" cy="156181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53853" y="3028890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Find a simple formula for</a:t>
            </a:r>
            <a:endParaRPr lang="zh-TW" altLang="en-US"/>
          </a:p>
        </p:txBody>
      </p:sp>
      <p:pic>
        <p:nvPicPr>
          <p:cNvPr id="14" name="圖片 1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14" y="2930567"/>
            <a:ext cx="2261937" cy="6981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10" y="3667225"/>
            <a:ext cx="6462481" cy="79294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7" y="4433984"/>
            <a:ext cx="5353143" cy="782909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2" y="5415190"/>
            <a:ext cx="3883247" cy="47228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190" y="5200754"/>
            <a:ext cx="731520" cy="869342"/>
          </a:xfrm>
          <a:prstGeom prst="rect">
            <a:avLst/>
          </a:prstGeom>
        </p:spPr>
      </p:pic>
      <p:cxnSp>
        <p:nvCxnSpPr>
          <p:cNvPr id="21" name="直線接點 20"/>
          <p:cNvCxnSpPr/>
          <p:nvPr/>
        </p:nvCxnSpPr>
        <p:spPr>
          <a:xfrm flipV="1">
            <a:off x="3386762" y="5226518"/>
            <a:ext cx="1241659" cy="4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 rot="1887094">
            <a:off x="3322878" y="5238653"/>
            <a:ext cx="677108" cy="2975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>
                <a:solidFill>
                  <a:srgbClr val="C00000"/>
                </a:solidFill>
              </a:rPr>
              <a:t>=</a:t>
            </a:r>
            <a:endParaRPr lang="zh-TW" altLang="en-US" sz="3200">
              <a:solidFill>
                <a:srgbClr val="C0000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 flipV="1">
            <a:off x="5178392" y="5207267"/>
            <a:ext cx="1482290" cy="192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 rot="19409834">
            <a:off x="6172764" y="5238651"/>
            <a:ext cx="677108" cy="29751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3200">
                <a:solidFill>
                  <a:srgbClr val="C00000"/>
                </a:solidFill>
              </a:rPr>
              <a:t>=</a:t>
            </a:r>
            <a:endParaRPr lang="zh-TW" altLang="en-US" sz="320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40033" y="5829682"/>
            <a:ext cx="1023445" cy="646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671" y="5932429"/>
            <a:ext cx="487748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77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894329" y="14589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3" name="圖片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554" y="166443"/>
            <a:ext cx="6807769" cy="58364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865453" y="6402041"/>
            <a:ext cx="4314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kern="0" dirty="0" err="1">
                <a:latin typeface="Times New Roman" panose="02020603050405020304" pitchFamily="18" charset="0"/>
              </a:rPr>
              <a:t>Chebyshev's</a:t>
            </a:r>
            <a:r>
              <a:rPr lang="en-US" altLang="zh-TW" kern="0" dirty="0">
                <a:latin typeface="Times New Roman" panose="02020603050405020304" pitchFamily="18" charset="0"/>
              </a:rPr>
              <a:t> summation inequalities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284179" y="4572000"/>
            <a:ext cx="6798144" cy="1430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371" y="4827318"/>
            <a:ext cx="6922235" cy="14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68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4023" y="96688"/>
            <a:ext cx="405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We know by the commutative law that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20970" y="580319"/>
            <a:ext cx="90098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15171"/>
              </p:ext>
            </p:extLst>
          </p:nvPr>
        </p:nvGraphicFramePr>
        <p:xfrm>
          <a:off x="823110" y="567173"/>
          <a:ext cx="1720940" cy="569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4" name="方程式" r:id="rId3" imgW="1066337" imgH="355446" progId="Equation.3">
                  <p:embed/>
                </p:oleObj>
              </mc:Choice>
              <mc:Fallback>
                <p:oleObj name="方程式" r:id="rId3" imgW="1066337" imgH="3554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0" y="567173"/>
                        <a:ext cx="1720940" cy="5696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6012" y="621338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</a:t>
            </a:r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07633" y="648895"/>
            <a:ext cx="108682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131156" y="580319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 any permutation of the integers.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0970" y="1123048"/>
            <a:ext cx="3448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But what happens when we replace</a:t>
            </a:r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401491" y="110239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</a:t>
            </a:r>
            <a:endParaRPr lang="zh-TW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306723" y="1082029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/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6055646" y="1129498"/>
            <a:ext cx="118340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284005" y="1076195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 an arbitrary func.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76034" y="1604108"/>
                <a:ext cx="61016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𝑓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: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𝐽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that take an integer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𝑗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⟵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into an integer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𝑗</m:t>
                        </m:r>
                      </m:e>
                    </m:d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?</m:t>
                    </m:r>
                  </m:oMath>
                </a14:m>
                <a:endParaRPr lang="zh-TW" altLang="en-US"/>
              </a:p>
              <a:p>
                <a:endParaRPr lang="zh-TW" altLang="en-US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4" y="1604108"/>
                <a:ext cx="6101670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300" t="-5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886065" y="1545105"/>
            <a:ext cx="1043779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134153" y="1541559"/>
            <a:ext cx="10797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38324" y="198595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general formula :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825794" y="2463997"/>
            <a:ext cx="96402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" name="物件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752702"/>
              </p:ext>
            </p:extLst>
          </p:nvPr>
        </p:nvGraphicFramePr>
        <p:xfrm>
          <a:off x="898302" y="2423391"/>
          <a:ext cx="2249113" cy="571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方程式" r:id="rId6" imgW="1447800" imgH="368300" progId="Equation.3">
                  <p:embed/>
                </p:oleObj>
              </mc:Choice>
              <mc:Fallback>
                <p:oleObj name="方程式" r:id="rId6" imgW="1447800" imgH="368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02" y="2423391"/>
                        <a:ext cx="2249113" cy="571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1744487" y="3241580"/>
            <a:ext cx="99241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" name="物件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82880"/>
              </p:ext>
            </p:extLst>
          </p:nvPr>
        </p:nvGraphicFramePr>
        <p:xfrm>
          <a:off x="1569537" y="3126809"/>
          <a:ext cx="946475" cy="36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方程式" r:id="rId8" imgW="609336" imgH="241195" progId="Equation.3">
                  <p:embed/>
                </p:oleObj>
              </mc:Choice>
              <mc:Fallback>
                <p:oleObj name="方程式" r:id="rId8" imgW="609336" imgH="24119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537" y="3126809"/>
                        <a:ext cx="946475" cy="3622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720970" y="3132087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2520359" y="3119708"/>
            <a:ext cx="2550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no. of elements in the set </a:t>
            </a:r>
            <a:endParaRPr lang="zh-TW" altLang="en-US"/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4999338" y="3082948"/>
            <a:ext cx="948240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" name="物件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044353"/>
              </p:ext>
            </p:extLst>
          </p:nvPr>
        </p:nvGraphicFramePr>
        <p:xfrm>
          <a:off x="4999339" y="3082949"/>
          <a:ext cx="1937634" cy="40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方程式" r:id="rId10" imgW="1256755" imgH="266584" progId="Equation.3">
                  <p:embed/>
                </p:oleObj>
              </mc:Choice>
              <mc:Fallback>
                <p:oleObj name="方程式" r:id="rId10" imgW="1256755" imgH="266584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339" y="3082949"/>
                        <a:ext cx="1937634" cy="4060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50"/>
          <p:cNvSpPr>
            <a:spLocks noChangeArrowheads="1"/>
          </p:cNvSpPr>
          <p:nvPr/>
        </p:nvSpPr>
        <p:spPr bwMode="auto">
          <a:xfrm>
            <a:off x="720970" y="3596033"/>
            <a:ext cx="947512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" name="物件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750611"/>
              </p:ext>
            </p:extLst>
          </p:nvPr>
        </p:nvGraphicFramePr>
        <p:xfrm>
          <a:off x="729347" y="3607583"/>
          <a:ext cx="4948063" cy="1084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8" name="方程式" r:id="rId12" imgW="3124200" imgH="685800" progId="Equation.3">
                  <p:embed/>
                </p:oleObj>
              </mc:Choice>
              <mc:Fallback>
                <p:oleObj name="方程式" r:id="rId12" imgW="3124200" imgH="685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47" y="3607583"/>
                        <a:ext cx="4948063" cy="1084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52"/>
          <p:cNvSpPr>
            <a:spLocks noChangeArrowheads="1"/>
          </p:cNvSpPr>
          <p:nvPr/>
        </p:nvSpPr>
        <p:spPr bwMode="auto">
          <a:xfrm>
            <a:off x="6166752" y="3822837"/>
            <a:ext cx="110865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52129" y="5384366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Special case :</a:t>
            </a:r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2343252" y="5391313"/>
            <a:ext cx="1358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 one to one</a:t>
            </a:r>
            <a:endParaRPr lang="zh-TW" altLang="en-US" dirty="0"/>
          </a:p>
        </p:txBody>
      </p:sp>
      <p:graphicFrame>
        <p:nvGraphicFramePr>
          <p:cNvPr id="53" name="物件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382874"/>
              </p:ext>
            </p:extLst>
          </p:nvPr>
        </p:nvGraphicFramePr>
        <p:xfrm>
          <a:off x="766095" y="6023484"/>
          <a:ext cx="3062444" cy="589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9" name="方程式" r:id="rId14" imgW="1841500" imgH="355600" progId="Equation.3">
                  <p:embed/>
                </p:oleObj>
              </mc:Choice>
              <mc:Fallback>
                <p:oleObj name="方程式" r:id="rId14" imgW="1841500" imgH="3556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095" y="6023484"/>
                        <a:ext cx="3062444" cy="589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5207337" y="112793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6002249" y="1092965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𝑓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249" y="1092965"/>
                <a:ext cx="370935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4703653" y="1083180"/>
                <a:ext cx="649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𝑓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653" y="1083180"/>
                <a:ext cx="64985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4087262" y="1103732"/>
                <a:ext cx="370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262" y="1103732"/>
                <a:ext cx="370934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2826547" y="609868"/>
                <a:ext cx="6943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47" y="609868"/>
                <a:ext cx="694357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991255" y="5371311"/>
                <a:ext cx="3709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𝑓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55" y="5371311"/>
                <a:ext cx="370935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665206" y="5444591"/>
                <a:ext cx="2072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)=1      ∀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06" y="5444591"/>
                <a:ext cx="2072875" cy="276999"/>
              </a:xfrm>
              <a:prstGeom prst="rect">
                <a:avLst/>
              </a:prstGeom>
              <a:blipFill>
                <a:blip r:embed="rId21"/>
                <a:stretch>
                  <a:fillRect l="-1471" t="-2174" r="-2353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368544" y="4788004"/>
                <a:ext cx="978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544" y="4788004"/>
                <a:ext cx="978024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接點 45"/>
          <p:cNvCxnSpPr/>
          <p:nvPr/>
        </p:nvCxnSpPr>
        <p:spPr>
          <a:xfrm flipV="1">
            <a:off x="4212688" y="4542495"/>
            <a:ext cx="1284308" cy="226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 rot="19409834">
            <a:off x="5009078" y="4573878"/>
            <a:ext cx="677108" cy="2975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3200">
                <a:solidFill>
                  <a:srgbClr val="C00000"/>
                </a:solidFill>
              </a:rPr>
              <a:t>=</a:t>
            </a:r>
            <a:endParaRPr lang="zh-TW" altLang="en-US" sz="32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4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5" y="5673250"/>
            <a:ext cx="2908129" cy="8326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-49920" y="-487659"/>
            <a:ext cx="2292615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2.1 Notation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838778" y="1038174"/>
                <a:ext cx="30819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706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called a term.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78" y="1038174"/>
                <a:ext cx="3081998" cy="369332"/>
              </a:xfrm>
              <a:prstGeom prst="rect">
                <a:avLst/>
              </a:prstGeom>
              <a:blipFill>
                <a:blip r:embed="rId3"/>
                <a:stretch>
                  <a:fillRect t="-8197" r="-118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96387" y="727708"/>
                <a:ext cx="2200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87" y="727708"/>
                <a:ext cx="2200218" cy="369332"/>
              </a:xfrm>
              <a:prstGeom prst="rect">
                <a:avLst/>
              </a:prstGeom>
              <a:blipFill>
                <a:blip r:embed="rId4"/>
                <a:stretch>
                  <a:fillRect l="-1939" t="-327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82868" y="2254108"/>
                <a:ext cx="6673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sz="16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delimited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sz="16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sz="16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–</m:t>
                        </m:r>
                      </m:e>
                    </m:nary>
                  </m:oMath>
                </a14:m>
                <a:r>
                  <a:rPr lang="en-US" altLang="zh-TW" sz="16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notation was introduced by Joseph Fourier in 1820.</a:t>
                </a:r>
                <a:endParaRPr lang="zh-TW" altLang="zh-TW" sz="16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8" y="2254108"/>
                <a:ext cx="6673362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82868" y="2627954"/>
                <a:ext cx="577654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spcAft>
                    <a:spcPts val="0"/>
                  </a:spcAft>
                  <a:buFont typeface="Wingdings" panose="05000000000000000000" pitchFamily="2" charset="2"/>
                  <a:buChar char=""/>
                </a:pPr>
                <a:r>
                  <a:rPr lang="en-US" altLang="zh-TW" sz="16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quantity after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sz="160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zh-TW" sz="1600" kern="1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TW" sz="1600" kern="1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here</m:t>
                        </m:r>
                        <m:r>
                          <m:rPr>
                            <m:nor/>
                          </m:rPr>
                          <a:rPr lang="en-US" altLang="zh-TW" sz="1600" kern="1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16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16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𝑘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TW" sz="1600" kern="100" dirty="0">
                            <a:solidFill>
                              <a:srgbClr val="C00000"/>
                            </a:solidFill>
                            <a:latin typeface="Times New Roman" panose="02020603050405020304" pitchFamily="18" charset="0"/>
                            <a:ea typeface="標楷體" panose="03000509000000000000" pitchFamily="65" charset="-120"/>
                          </a:rPr>
                          <m:t>)</m:t>
                        </m:r>
                      </m:e>
                    </m:nary>
                  </m:oMath>
                </a14:m>
                <a:r>
                  <a:rPr lang="zh-TW" altLang="en-US" sz="16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16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called the summand.</a:t>
                </a:r>
                <a:endParaRPr lang="zh-TW" altLang="zh-TW" sz="16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868" y="2627954"/>
                <a:ext cx="5776546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107143" b="-1696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500188" y="28292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50983" y="3868755"/>
                <a:ext cx="69371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706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generalized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–</m:t>
                        </m:r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notation is more useful than the delimited.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3" y="3868755"/>
                <a:ext cx="693713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20000" b="-19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860710" y="4218075"/>
            <a:ext cx="113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8778" y="5458535"/>
            <a:ext cx="113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070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7" name="圖片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61" y="1670037"/>
            <a:ext cx="257211" cy="219106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07" y="3216018"/>
            <a:ext cx="257211" cy="21910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6457950" y="6346477"/>
            <a:ext cx="2057400" cy="365125"/>
          </a:xfrm>
        </p:spPr>
        <p:txBody>
          <a:bodyPr/>
          <a:lstStyle/>
          <a:p>
            <a:fld id="{D3B1963F-3D3D-4235-A56A-1599B9593231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755" y="1407506"/>
            <a:ext cx="794940" cy="84170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318" y="3016772"/>
            <a:ext cx="1017869" cy="7101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5" y="4744208"/>
            <a:ext cx="1102042" cy="74219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888670" y="4771002"/>
            <a:ext cx="3082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clear.        (                              )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86" y="4526786"/>
            <a:ext cx="1496652" cy="798214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708" y="5514180"/>
            <a:ext cx="2084406" cy="855449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705154" y="5841292"/>
            <a:ext cx="3810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   (                                           )</a:t>
            </a:r>
            <a:endParaRPr lang="zh-TW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930" y="79103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Example :</a:t>
            </a:r>
            <a:endParaRPr lang="zh-TW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34100"/>
              </p:ext>
            </p:extLst>
          </p:nvPr>
        </p:nvGraphicFramePr>
        <p:xfrm>
          <a:off x="860145" y="329118"/>
          <a:ext cx="1526367" cy="635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5" name="方程式" r:id="rId3" imgW="1028254" imgH="431613" progId="Equation.3">
                  <p:embed/>
                </p:oleObj>
              </mc:Choice>
              <mc:Fallback>
                <p:oleObj name="方程式" r:id="rId3" imgW="1028254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45" y="329118"/>
                        <a:ext cx="1526367" cy="635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88069"/>
              </p:ext>
            </p:extLst>
          </p:nvPr>
        </p:nvGraphicFramePr>
        <p:xfrm>
          <a:off x="1109205" y="1051056"/>
          <a:ext cx="4693931" cy="129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6" name="方程式" r:id="rId5" imgW="3086100" imgH="863600" progId="Equation.3">
                  <p:embed/>
                </p:oleObj>
              </mc:Choice>
              <mc:Fallback>
                <p:oleObj name="方程式" r:id="rId5" imgW="3086100" imgH="863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05" y="1051056"/>
                        <a:ext cx="4693931" cy="12936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490" y="2824191"/>
            <a:ext cx="9256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" name="物件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00477"/>
              </p:ext>
            </p:extLst>
          </p:nvPr>
        </p:nvGraphicFramePr>
        <p:xfrm>
          <a:off x="1109205" y="2670028"/>
          <a:ext cx="4525960" cy="1278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方程式" r:id="rId7" imgW="2959100" imgH="838200" progId="Equation.3">
                  <p:embed/>
                </p:oleObj>
              </mc:Choice>
              <mc:Fallback>
                <p:oleObj name="方程式" r:id="rId7" imgW="29591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05" y="2670028"/>
                        <a:ext cx="4525960" cy="12783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037490" y="4167553"/>
            <a:ext cx="96333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50476"/>
              </p:ext>
            </p:extLst>
          </p:nvPr>
        </p:nvGraphicFramePr>
        <p:xfrm>
          <a:off x="1109205" y="4167553"/>
          <a:ext cx="4288919" cy="189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方程式" r:id="rId9" imgW="2768600" imgH="1244600" progId="Equation.3">
                  <p:embed/>
                </p:oleObj>
              </mc:Choice>
              <mc:Fallback>
                <p:oleObj name="方程式" r:id="rId9" imgW="2768600" imgH="1244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205" y="4167553"/>
                        <a:ext cx="4288919" cy="18997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04546" y="5857593"/>
            <a:ext cx="89867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2" name="物件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060599"/>
              </p:ext>
            </p:extLst>
          </p:nvPr>
        </p:nvGraphicFramePr>
        <p:xfrm>
          <a:off x="1037490" y="6194953"/>
          <a:ext cx="1989088" cy="526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9" name="方程式" r:id="rId11" imgW="1282700" imgH="342900" progId="Equation.3">
                  <p:embed/>
                </p:oleObj>
              </mc:Choice>
              <mc:Fallback>
                <p:oleObj name="方程式" r:id="rId11" imgW="12827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7490" y="6194953"/>
                        <a:ext cx="1989088" cy="526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665220" y="280575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2060"/>
                </a:solidFill>
                <a:sym typeface="Wingdings" panose="05000000000000000000" pitchFamily="2" charset="2"/>
              </a:rPr>
              <a:t>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65220" y="428806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2060"/>
                </a:solidFill>
                <a:sym typeface="Wingdings" panose="05000000000000000000" pitchFamily="2" charset="2"/>
              </a:rPr>
              <a:t>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65220" y="12416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2060"/>
                </a:solidFill>
                <a:sym typeface="Wingdings" panose="05000000000000000000" pitchFamily="2" charset="2"/>
              </a:rPr>
              <a:t>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19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456170" y="525341"/>
                <a:ext cx="18085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𝑟𝑒𝑝𝑙𝑎𝑐𝑒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zh-TW" altLang="en-US" sz="16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170" y="525341"/>
                <a:ext cx="1808572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單箭頭接點 18"/>
          <p:cNvCxnSpPr/>
          <p:nvPr/>
        </p:nvCxnSpPr>
        <p:spPr>
          <a:xfrm flipV="1">
            <a:off x="3012707" y="863895"/>
            <a:ext cx="635268" cy="4643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2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704860" cy="1154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 General Methods</a:t>
            </a:r>
            <a:r>
              <a:rPr lang="zh-TW" alt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zh-TW" sz="2800" b="1" kern="1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908" y="703383"/>
            <a:ext cx="3201046" cy="68580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1817" y="1459495"/>
            <a:ext cx="3442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0 : You could look it up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1466" y="1903712"/>
            <a:ext cx="4024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CRC Standard Mathematical Tables p.72.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614" y="2382194"/>
            <a:ext cx="53281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1 : Guess the answer, prove it by induction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91466" y="2826301"/>
            <a:ext cx="8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Guess :</a:t>
            </a:r>
            <a:endParaRPr lang="zh-TW" altLang="en-US">
              <a:solidFill>
                <a:srgbClr val="C00000"/>
              </a:solidFill>
            </a:endParaRP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17" y="3195632"/>
            <a:ext cx="4122059" cy="22555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852928" y="703383"/>
            <a:ext cx="1086026" cy="421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674" name="Picture 2" descr="C://Users/LAB/AppData/Local/Temp/Garena/gxx/ScreenCapture/R111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40" y="721670"/>
            <a:ext cx="10858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4864608" y="3195632"/>
            <a:ext cx="1408176" cy="663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676" name="Picture 4" descr="C://Users/LAB/AppData/Local/Temp/Garena/gxx/ScreenCapture/v1116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644" y="3328681"/>
            <a:ext cx="121920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445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42582" y="0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2 : Perturb the sum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03" y="369332"/>
            <a:ext cx="6764926" cy="352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028" y="4026947"/>
            <a:ext cx="6548450" cy="9973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410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21241" y="33969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3 : Build a repertoire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896" y="709028"/>
            <a:ext cx="6884800" cy="31747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/>
          <p:cNvSpPr/>
          <p:nvPr/>
        </p:nvSpPr>
        <p:spPr>
          <a:xfrm>
            <a:off x="4232591" y="999254"/>
            <a:ext cx="960120" cy="32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Picture 2" descr="C://Users/LAB/AppData/Local/Temp/Garena/gxx/ScreenCapture/K1116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51" y="1069703"/>
            <a:ext cx="1116263" cy="36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25002"/>
              </p:ext>
            </p:extLst>
          </p:nvPr>
        </p:nvGraphicFramePr>
        <p:xfrm>
          <a:off x="1234264" y="709029"/>
          <a:ext cx="514350" cy="78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3" name="方程式" r:id="rId5" imgW="164885" imgH="215619" progId="Equation.3">
                  <p:embed/>
                </p:oleObj>
              </mc:Choice>
              <mc:Fallback>
                <p:oleObj name="方程式" r:id="rId5" imgW="164885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264" y="709029"/>
                        <a:ext cx="514350" cy="78547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565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31070" y="400375"/>
            <a:ext cx="3953420" cy="318278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27596" y="105480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4 : Replace sums by integrals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65" y="3644662"/>
            <a:ext cx="1905266" cy="46679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905" y="4550011"/>
            <a:ext cx="4553585" cy="74305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65" y="4083221"/>
            <a:ext cx="1695687" cy="38105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32" y="5293065"/>
            <a:ext cx="2029108" cy="34294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080" y="5597611"/>
            <a:ext cx="3181794" cy="4096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56" y="6140908"/>
            <a:ext cx="1752845" cy="72400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73505" y="5969435"/>
            <a:ext cx="144379" cy="17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969510" y="5410972"/>
            <a:ext cx="144379" cy="171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63974" y="6040910"/>
                <a:ext cx="8459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974" y="6040910"/>
                <a:ext cx="84590" cy="276999"/>
              </a:xfrm>
              <a:prstGeom prst="rect">
                <a:avLst/>
              </a:prstGeom>
              <a:blipFill>
                <a:blip r:embed="rId10"/>
                <a:stretch>
                  <a:fillRect l="-85714" r="-85714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55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8683" y="149441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5 : Expand and contract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23" y="729424"/>
            <a:ext cx="6725264" cy="23087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534852" y="3760824"/>
            <a:ext cx="32816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6 : Use finite calculus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4852" y="4525699"/>
            <a:ext cx="3871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Method 7 : Use generating functions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538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535595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2.6 </a:t>
            </a:r>
            <a:r>
              <a:rPr lang="it-IT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Calculus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199" y="758289"/>
            <a:ext cx="7236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Infinite calculus is based on the properties of the derivative operator D, defined by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20714" y="1320443"/>
                <a:ext cx="2874184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14" y="1320443"/>
                <a:ext cx="2874184" cy="62805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7198" y="2050236"/>
                <a:ext cx="702505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048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Finite calculus is based on the properties of the difference operator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</m:t>
                    </m:r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defined by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2050236"/>
                <a:ext cx="7025055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20714" y="2796508"/>
                <a:ext cx="24794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Δf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714" y="2796508"/>
                <a:ext cx="247946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223923" y="3165840"/>
            <a:ext cx="1310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30226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405053" y="3751972"/>
                <a:ext cx="392928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altLang="zh-TW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zh-TW" altLang="en-US" i="1" kern="1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Δf</m:t>
                    </m:r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when  h</a:t>
                </a:r>
                <a:r>
                  <a:rPr lang="en-US" altLang="zh-TW" kern="1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標楷體" panose="03000509000000000000" pitchFamily="65" charset="-120"/>
                  </a:rPr>
                  <a:t>=1</a:t>
                </a:r>
              </a:p>
              <a:p>
                <a:pPr marL="342900" lvl="0" indent="-342900">
                  <a:spcAft>
                    <a:spcPts val="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endParaRPr lang="en-US" altLang="zh-TW" kern="100" dirty="0">
                  <a:solidFill>
                    <a:srgbClr val="C00000"/>
                  </a:solidFill>
                  <a:latin typeface="Cambria Math" panose="020405030504060302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spcAft>
                    <a:spcPts val="0"/>
                  </a:spcAft>
                  <a:buClr>
                    <a:srgbClr val="C00000"/>
                  </a:buClr>
                  <a:buFont typeface="+mj-lt"/>
                  <a:buAutoNum type="arabicPeriod"/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 and Δ are functions of functions.</a:t>
                </a:r>
                <a:endParaRPr lang="zh-TW" altLang="zh-TW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53" y="3751972"/>
                <a:ext cx="3929281" cy="923330"/>
              </a:xfrm>
              <a:prstGeom prst="rect">
                <a:avLst/>
              </a:prstGeom>
              <a:blipFill>
                <a:blip r:embed="rId5"/>
                <a:stretch>
                  <a:fillRect l="-930" t="-3947" r="-465" b="-92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655963" y="3634828"/>
                <a:ext cx="166507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f</m:t>
                          </m:r>
                          <m:d>
                            <m:dPr>
                              <m:ctrlPr>
                                <a:rPr lang="zh-TW" altLang="zh-TW" i="1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x</m:t>
                              </m:r>
                              <m: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h</m:t>
                              </m:r>
                            </m:e>
                          </m:d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f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x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63" y="3634828"/>
                <a:ext cx="1665071" cy="628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10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3" y="20219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9" y="557359"/>
            <a:ext cx="1592312" cy="30963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332" y="602624"/>
            <a:ext cx="257211" cy="219106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9" y="1016548"/>
            <a:ext cx="3350773" cy="345220"/>
          </a:xfrm>
          <a:prstGeom prst="rect">
            <a:avLst/>
          </a:prstGeom>
        </p:spPr>
      </p:pic>
      <p:pic>
        <p:nvPicPr>
          <p:cNvPr id="6" name="圖片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9" y="1530985"/>
            <a:ext cx="4353096" cy="570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802088" y="2180464"/>
            <a:ext cx="2929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(is called “</a:t>
            </a:r>
            <a:r>
              <a:rPr lang="en-US" altLang="zh-TW" i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to the </a:t>
            </a:r>
            <a:r>
              <a:rPr lang="en-US" altLang="zh-TW" i="1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falling”)</a:t>
            </a:r>
            <a:endParaRPr lang="zh-TW" altLang="en-US"/>
          </a:p>
        </p:txBody>
      </p:sp>
      <p:pic>
        <p:nvPicPr>
          <p:cNvPr id="8" name="圖片 7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9" y="2549796"/>
            <a:ext cx="4225058" cy="61546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834918" y="3244362"/>
            <a:ext cx="2852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(is called “</a:t>
            </a:r>
            <a:r>
              <a:rPr lang="en-US" altLang="zh-TW" i="1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x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to the </a:t>
            </a:r>
            <a:r>
              <a:rPr lang="en-US" altLang="zh-TW" i="1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rising”)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389" y="3692796"/>
            <a:ext cx="3087003" cy="33408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88948" y="4150047"/>
            <a:ext cx="72417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/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These functions are also called falling(rising) factorial powers.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2" name="圖片 11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4607232"/>
            <a:ext cx="5486400" cy="111514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726266" y="589089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Clr>
                <a:srgbClr val="002060"/>
              </a:buClr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i.e.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圖片 1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3" y="6322648"/>
            <a:ext cx="1786202" cy="335583"/>
          </a:xfrm>
          <a:prstGeom prst="rect">
            <a:avLst/>
          </a:prstGeom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736592" y="1816173"/>
            <a:ext cx="1338893" cy="285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698" name="Picture 2" descr="C://Users/LAB/AppData/Local/Temp/Garena/gxx/ScreenCapture/L11164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134" y="1681316"/>
            <a:ext cx="1352993" cy="3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4736592" y="2857528"/>
            <a:ext cx="1210855" cy="307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700" name="Picture 4" descr="C://Users/LAB/AppData/Local/Temp/Garena/gxx/ScreenCapture/S11164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832" y="2792896"/>
            <a:ext cx="1212906" cy="35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 19"/>
          <p:cNvSpPr/>
          <p:nvPr/>
        </p:nvSpPr>
        <p:spPr>
          <a:xfrm>
            <a:off x="1313332" y="632578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endParaRPr lang="zh-TW" altLang="zh-TW" kern="1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8667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3" y="20219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858334" y="603980"/>
                <a:ext cx="1078244" cy="4121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⟷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34" y="603980"/>
                <a:ext cx="1078244" cy="412164"/>
              </a:xfrm>
              <a:prstGeom prst="rect">
                <a:avLst/>
              </a:prstGeom>
              <a:blipFill rotWithShape="0">
                <a:blip r:embed="rId2"/>
                <a:stretch>
                  <a:fillRect l="-4520" t="-132353" r="-58192" b="-191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11935" y="1346369"/>
                <a:ext cx="10920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⟷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935" y="1346369"/>
                <a:ext cx="10920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5028" t="-121667" r="-59218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20" y="732481"/>
            <a:ext cx="257211" cy="21910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827" y="1461919"/>
            <a:ext cx="257211" cy="21910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265217" y="234774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962844" y="2346526"/>
                <a:ext cx="644549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 smtClean="0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g</m:t>
                        </m:r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the indefinite sum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is the class of functions whose difference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</m:d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endParaRPr lang="en-US" altLang="zh-TW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altLang="zh-TW" dirty="0">
                  <a:solidFill>
                    <a:srgbClr val="002060"/>
                  </a:solidFill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“C” for indefinite integrals is an arbitrary constant; the “C” for indefinite sums is any function p(x)</a:t>
                </a:r>
                <a:endParaRPr lang="zh-TW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844" y="2346526"/>
                <a:ext cx="6445495" cy="2031325"/>
              </a:xfrm>
              <a:prstGeom prst="rect">
                <a:avLst/>
              </a:prstGeom>
              <a:blipFill>
                <a:blip r:embed="rId5"/>
                <a:stretch>
                  <a:fillRect l="-851" t="-21622" b="-39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5657678" y="3982106"/>
                <a:ext cx="219726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s.t.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 </a:t>
                </a:r>
              </a:p>
              <a:p>
                <a:endParaRPr lang="en-US" altLang="zh-TW" dirty="0">
                  <a:solidFill>
                    <a:srgbClr val="00206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678" y="3982106"/>
                <a:ext cx="219726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216" t="-4717" r="-1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614031" y="649493"/>
                <a:ext cx="148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031" y="649493"/>
                <a:ext cx="1483932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640779" y="496445"/>
                <a:ext cx="201689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79" y="496445"/>
                <a:ext cx="2016899" cy="72654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17465" y="1346369"/>
                <a:ext cx="14695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65" y="1346369"/>
                <a:ext cx="1469505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40779" y="1236091"/>
                <a:ext cx="2148473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TW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79" y="1236091"/>
                <a:ext cx="2148473" cy="67076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086970" y="135207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970" y="1352078"/>
                <a:ext cx="476412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097963" y="675052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63" y="675052"/>
                <a:ext cx="47641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2348662" y="4305271"/>
                <a:ext cx="23278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.g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C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TW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b</m:t>
                    </m:r>
                    <m:func>
                      <m:func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πx</m:t>
                        </m:r>
                      </m:e>
                    </m:func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662" y="4305271"/>
                <a:ext cx="232788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2094" t="-9836" r="-1571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 descr="C://Users/LAB/AppData/Local/Temp/Garena/gxx/ScreenCapture/zI9820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723" y="2410975"/>
            <a:ext cx="2286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0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6080" y="19236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63823" y="384714"/>
                <a:ext cx="22541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g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Df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)⇒</m:t>
                    </m:r>
                  </m:oMath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23" y="384714"/>
                <a:ext cx="225414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22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263823" y="1982704"/>
                <a:ext cx="2239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lvl="0" indent="-342900">
                  <a:spcAft>
                    <a:spcPts val="0"/>
                  </a:spcAft>
                  <a:buClr>
                    <a:srgbClr val="002060"/>
                  </a:buClr>
                  <a:buFont typeface="Wingdings" panose="05000000000000000000" pitchFamily="2" charset="2"/>
                  <a:buChar char=""/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g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Δf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)⇒</m:t>
                    </m:r>
                  </m:oMath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23" y="1982704"/>
                <a:ext cx="223971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30"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85015" y="3344679"/>
                <a:ext cx="4898905" cy="671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what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does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really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mean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intuitively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015" y="3344679"/>
                <a:ext cx="4898905" cy="6719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42941" y="2377743"/>
                <a:ext cx="3630994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mr>
                      </m:m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941" y="2377743"/>
                <a:ext cx="3630994" cy="83048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42331" y="880665"/>
                <a:ext cx="3409908" cy="8469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mr>
                      </m:m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331" y="880665"/>
                <a:ext cx="3409908" cy="8469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 flipH="1">
            <a:off x="3323304" y="1008485"/>
            <a:ext cx="2639" cy="6305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H="1">
            <a:off x="3485965" y="2504362"/>
            <a:ext cx="2639" cy="6305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81609" y="4115134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09" y="4115134"/>
                <a:ext cx="38985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789805" y="3996929"/>
                <a:ext cx="3044295" cy="636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05" y="3996929"/>
                <a:ext cx="3044295" cy="63652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789805" y="4620669"/>
                <a:ext cx="3957237" cy="658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805" y="4620669"/>
                <a:ext cx="3957237" cy="65851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770141" y="5305365"/>
                <a:ext cx="6329104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b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141" y="5305365"/>
                <a:ext cx="6329104" cy="6719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883946" y="5495921"/>
                <a:ext cx="907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946" y="5495921"/>
                <a:ext cx="907620" cy="369332"/>
              </a:xfrm>
              <a:prstGeom prst="rect">
                <a:avLst/>
              </a:prstGeom>
              <a:blipFill rotWithShape="0"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92177" y="6049561"/>
                <a:ext cx="3855992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177" y="6049561"/>
                <a:ext cx="3855992" cy="67191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90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387" y="2374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2387" y="606783"/>
                <a:ext cx="7840305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spcAft>
                    <a:spcPts val="0"/>
                  </a:spcAft>
                  <a:buClr>
                    <a:srgbClr val="002060"/>
                  </a:buClr>
                  <a:buFont typeface="+mj-lt"/>
                  <a:buAutoNum type="arabicPeriod"/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The delimited form is nice and tidy &amp; we can write it quickly.</a:t>
                </a:r>
              </a:p>
              <a:p>
                <a:pPr marL="342900" lvl="0" indent="-342900" algn="just">
                  <a:spcAft>
                    <a:spcPts val="0"/>
                  </a:spcAft>
                  <a:buClr>
                    <a:srgbClr val="002060"/>
                  </a:buClr>
                  <a:buFont typeface="+mj-lt"/>
                  <a:buAutoNum type="arabicPeriod"/>
                </a:pP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 algn="just">
                  <a:spcAft>
                    <a:spcPts val="0"/>
                  </a:spcAft>
                  <a:buClr>
                    <a:srgbClr val="002060"/>
                  </a:buClr>
                  <a:buFont typeface="+mj-lt"/>
                  <a:buAutoNum type="arabicPeriod"/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We’ll often 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zh-TW" altLang="en-US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with upper and lower delimiters when we</a:t>
                </a:r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state a problem or present a result, but we’ll prefer to work with relations-under-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when we’re manipulating a sum whose index variables need to be transformed.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87" y="606783"/>
                <a:ext cx="7840305" cy="1477328"/>
              </a:xfrm>
              <a:prstGeom prst="rect">
                <a:avLst/>
              </a:prstGeom>
              <a:blipFill>
                <a:blip r:embed="rId3"/>
                <a:stretch>
                  <a:fillRect l="-467" t="-2479" r="-700" b="-27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98747" y="2213403"/>
                <a:ext cx="793066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3340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: The sum of all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s.t.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k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an integer satisfying a given property </a:t>
                </a:r>
                <a:r>
                  <a:rPr lang="en-US" altLang="zh-TW" i="1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P(k)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47" y="2213403"/>
                <a:ext cx="793066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93431" y="-9671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59987" y="2915063"/>
            <a:ext cx="65186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(Note: The value of an empty sum is defined to be zero.)</a:t>
            </a:r>
            <a:endParaRPr lang="zh-TW" altLang="zh-TW" kern="100" dirty="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74024" y="325292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12387" y="4206004"/>
            <a:ext cx="606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(When we want to confine the notation to a single line)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26863" y="4648987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Iverson introduced: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31295" y="4954995"/>
                <a:ext cx="301011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𝑓𝑎𝑙𝑠𝑒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5" y="4954995"/>
                <a:ext cx="3010119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045612" y="5866879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612" y="5866879"/>
                <a:ext cx="5100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384099" y="56719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912944" y="5817782"/>
                <a:ext cx="3066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(if </a:t>
                </a:r>
                <a:r>
                  <a:rPr lang="en-US" altLang="zh-TW" i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P(k)</a:t>
                </a:r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false,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TW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944" y="5817782"/>
                <a:ext cx="3066160" cy="369332"/>
              </a:xfrm>
              <a:prstGeom prst="rect">
                <a:avLst/>
              </a:prstGeom>
              <a:blipFill>
                <a:blip r:embed="rId7"/>
                <a:stretch>
                  <a:fillRect l="-1789" t="-9836" r="-79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63" y="2062437"/>
            <a:ext cx="907851" cy="7383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/>
              <p:cNvSpPr txBox="1"/>
              <p:nvPr/>
            </p:nvSpPr>
            <p:spPr>
              <a:xfrm>
                <a:off x="813912" y="3363497"/>
                <a:ext cx="2416878" cy="579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12" y="3363497"/>
                <a:ext cx="2416878" cy="5799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1415705" y="5701061"/>
                <a:ext cx="2446824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705" y="5701061"/>
                <a:ext cx="2446824" cy="8002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907575" y="3447917"/>
                <a:ext cx="3497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;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75" y="3447917"/>
                <a:ext cx="34977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6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265088" y="151773"/>
            <a:ext cx="306054" cy="1632857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29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17487" y="201420"/>
                <a:ext cx="4605428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7" y="201420"/>
                <a:ext cx="4605428" cy="671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 rot="5400000">
            <a:off x="3371065" y="812055"/>
            <a:ext cx="361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=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448038" y="2064900"/>
                <a:ext cx="1531830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38" y="2064900"/>
                <a:ext cx="1531830" cy="671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147214" y="1227087"/>
                <a:ext cx="1294585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214" y="1227087"/>
                <a:ext cx="1294585" cy="671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3589422" y="90304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</a:rPr>
              <a:t>hypo.</a:t>
            </a:r>
            <a:endParaRPr lang="zh-TW" alt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40514" y="3211731"/>
                <a:ext cx="131959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914400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kern="10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∴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4" y="3211731"/>
                <a:ext cx="131959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4618473" y="3586195"/>
            <a:ext cx="1529157" cy="37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09715" y="2990969"/>
                <a:ext cx="5699637" cy="884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integer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715" y="2990969"/>
                <a:ext cx="5699637" cy="8849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0514" y="4002718"/>
            <a:ext cx="7143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i.e. The definite sum is the same as an ordinary sum with limits, but excluding the value at the upper limit.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88503" y="4823075"/>
            <a:ext cx="1919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 When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 &lt; a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1516244" y="5266628"/>
                <a:ext cx="5935022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d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</m:d>
                        </m:e>
                      </m:d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244" y="5266628"/>
                <a:ext cx="5935022" cy="6719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21281"/>
              </p:ext>
            </p:extLst>
          </p:nvPr>
        </p:nvGraphicFramePr>
        <p:xfrm>
          <a:off x="3352800" y="280987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6" name="方程式" r:id="rId10" imgW="114120" imgH="215640" progId="Equation.3">
                  <p:embed/>
                </p:oleObj>
              </mc:Choice>
              <mc:Fallback>
                <p:oleObj name="方程式" r:id="rId10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52800" y="280987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968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12229" y="48748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534" y="1850124"/>
            <a:ext cx="231819" cy="197476"/>
          </a:xfrm>
          <a:prstGeom prst="rect">
            <a:avLst/>
          </a:prstGeom>
        </p:spPr>
      </p:pic>
      <p:pic>
        <p:nvPicPr>
          <p:cNvPr id="29" name="圖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70" y="942748"/>
            <a:ext cx="231819" cy="197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01717" y="712309"/>
                <a:ext cx="1587486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717" y="712309"/>
                <a:ext cx="1587486" cy="628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730989" y="1612904"/>
                <a:ext cx="6079228" cy="671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       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integers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989" y="1612904"/>
                <a:ext cx="6079228" cy="671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12229" y="2757499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(5)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76970" y="4623785"/>
                <a:ext cx="18687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=1⇒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bar>
                            <m:ba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70" y="4623785"/>
                <a:ext cx="18687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94" y="3656487"/>
            <a:ext cx="5490873" cy="715627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59" y="3022097"/>
            <a:ext cx="257211" cy="219106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59" y="3818124"/>
            <a:ext cx="257211" cy="219106"/>
          </a:xfrm>
          <a:prstGeom prst="rect">
            <a:avLst/>
          </a:prstGeom>
        </p:spPr>
      </p:pic>
      <p:pic>
        <p:nvPicPr>
          <p:cNvPr id="21" name="圖片 2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95" y="5008847"/>
            <a:ext cx="2941762" cy="720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896547" y="2817227"/>
                <a:ext cx="1861792" cy="6192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dx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547" y="2817227"/>
                <a:ext cx="1861792" cy="6192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59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462" y="1749180"/>
            <a:ext cx="1710812" cy="334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748274" y="1673891"/>
                <a:ext cx="2043252" cy="484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)(</m:t>
                    </m:r>
                    <m:r>
                      <a:rPr lang="zh-TW" alt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</a:rPr>
                  <a:t>1)</a:t>
                </a:r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274" y="1673891"/>
                <a:ext cx="2043252" cy="484876"/>
              </a:xfrm>
              <a:prstGeom prst="rect">
                <a:avLst/>
              </a:prstGeom>
              <a:blipFill>
                <a:blip r:embed="rId3"/>
                <a:stretch>
                  <a:fillRect r="-1493" b="-88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圖片 1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557" y="2778643"/>
            <a:ext cx="2527051" cy="747392"/>
          </a:xfrm>
          <a:prstGeom prst="rect">
            <a:avLst/>
          </a:prstGeom>
        </p:spPr>
      </p:pic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899381" y="2342999"/>
                <a:ext cx="23396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bar>
                            <m:ba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bar>
                        </m:sup>
                      </m:sSup>
                      <m:r>
                        <a:rPr lang="en-US" altLang="zh-TW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++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e>
                        <m:sup>
                          <m:bar>
                            <m:ba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ba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381" y="2342999"/>
                <a:ext cx="23396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0" y="404079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9557" y="4046612"/>
            <a:ext cx="691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Clr>
                <a:srgbClr val="002060"/>
              </a:buClr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It’s always possible to convert between ordinary powers and factorial powers using 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Stirling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numbers, in Chapter 6.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1536657" y="4046612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546248" y="4671548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圖片 2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3" y="4674045"/>
            <a:ext cx="2566670" cy="345440"/>
          </a:xfrm>
          <a:prstGeom prst="rect">
            <a:avLst/>
          </a:prstGeom>
        </p:spPr>
      </p:pic>
      <p:pic>
        <p:nvPicPr>
          <p:cNvPr id="22" name="圖片 2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13" y="5051748"/>
            <a:ext cx="2797175" cy="29146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3420141" y="5703806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(Ex 5.37.)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825183" y="5362877"/>
                <a:ext cx="1597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183" y="5362877"/>
                <a:ext cx="159768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2655623" y="5911337"/>
            <a:ext cx="1736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1847693" y="5703806"/>
                <a:ext cx="1597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y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=⋯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693" y="5703806"/>
                <a:ext cx="1597681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圖片 2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613" y="825757"/>
            <a:ext cx="6177594" cy="655113"/>
          </a:xfrm>
          <a:prstGeom prst="rect">
            <a:avLst/>
          </a:prstGeom>
        </p:spPr>
      </p:pic>
      <p:pic>
        <p:nvPicPr>
          <p:cNvPr id="29" name="圖片 28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66" y="355159"/>
            <a:ext cx="1408967" cy="35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7819" y="524783"/>
                <a:ext cx="2704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04800"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x</m:t>
                        </m:r>
                      </m:e>
                      <m:sup>
                        <m:bar>
                          <m:bar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m</m:t>
                            </m:r>
                          </m:e>
                        </m:bar>
                      </m:sup>
                    </m:sSup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for m &lt; 0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9" y="524783"/>
                <a:ext cx="2704010" cy="369332"/>
              </a:xfrm>
              <a:prstGeom prst="rect">
                <a:avLst/>
              </a:prstGeom>
              <a:blipFill>
                <a:blip r:embed="rId2"/>
                <a:stretch>
                  <a:fillRect t="-8197" r="-90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406607" y="1019642"/>
                <a:ext cx="2181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07" y="1019642"/>
                <a:ext cx="2181559" cy="276999"/>
              </a:xfrm>
              <a:prstGeom prst="rect">
                <a:avLst/>
              </a:prstGeom>
              <a:blipFill>
                <a:blip r:embed="rId3"/>
                <a:stretch>
                  <a:fillRect t="-4348" r="-1955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406607" y="1572584"/>
                <a:ext cx="1454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07" y="1572584"/>
                <a:ext cx="1454822" cy="276999"/>
              </a:xfrm>
              <a:prstGeom prst="rect">
                <a:avLst/>
              </a:prstGeom>
              <a:blipFill>
                <a:blip r:embed="rId4"/>
                <a:stretch>
                  <a:fillRect t="-4444" r="-4202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422293" y="2243258"/>
                <a:ext cx="6901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293" y="2243258"/>
                <a:ext cx="690125" cy="276999"/>
              </a:xfrm>
              <a:prstGeom prst="rect">
                <a:avLst/>
              </a:prstGeom>
              <a:blipFill>
                <a:blip r:embed="rId5"/>
                <a:stretch>
                  <a:fillRect l="-4386" t="-4444" r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558828" y="1380090"/>
                <a:ext cx="1009187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828" y="1380090"/>
                <a:ext cx="1009187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606785" y="2746993"/>
                <a:ext cx="726481" cy="647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785" y="2746993"/>
                <a:ext cx="726481" cy="6475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574604" y="2063410"/>
                <a:ext cx="1009186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04" y="2063410"/>
                <a:ext cx="1009186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17314" y="2903236"/>
                <a:ext cx="8957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314" y="2903236"/>
                <a:ext cx="8957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406607" y="3475000"/>
                <a:ext cx="1253869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07" y="3475000"/>
                <a:ext cx="1253869" cy="525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637755" y="3449798"/>
                <a:ext cx="1009187" cy="652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55" y="3449798"/>
                <a:ext cx="1009187" cy="6527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415199" y="4168834"/>
                <a:ext cx="2172967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199" y="4168834"/>
                <a:ext cx="2172967" cy="5695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658669" y="4112373"/>
                <a:ext cx="1009187" cy="652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669" y="4112373"/>
                <a:ext cx="1009187" cy="6521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接點 14"/>
          <p:cNvCxnSpPr/>
          <p:nvPr/>
        </p:nvCxnSpPr>
        <p:spPr>
          <a:xfrm flipV="1">
            <a:off x="1588483" y="1164571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588482" y="1725033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554070" y="2408351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549824" y="3090001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1610992" y="3767731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1652447" y="4456122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flipV="1">
            <a:off x="4183583" y="1579916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V="1">
            <a:off x="4192370" y="2260216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4087615" y="2931196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4263531" y="3645858"/>
            <a:ext cx="122337" cy="25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4243867" y="4318310"/>
            <a:ext cx="195749" cy="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89459" y="5171171"/>
                <a:ext cx="415274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+2)⋯(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59" y="5171171"/>
                <a:ext cx="4152740" cy="5695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1611635" y="497047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35" y="4970476"/>
                <a:ext cx="125034" cy="276999"/>
              </a:xfrm>
              <a:prstGeom prst="rect">
                <a:avLst/>
              </a:prstGeom>
              <a:blipFill>
                <a:blip r:embed="rId15"/>
                <a:stretch>
                  <a:fillRect l="-42857" r="-38095" b="-43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1632201" y="5485206"/>
            <a:ext cx="17362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7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8325" y="527993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(6)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64" y="603673"/>
            <a:ext cx="1681033" cy="273113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"/>
          <a:stretch/>
        </p:blipFill>
        <p:spPr bwMode="auto">
          <a:xfrm>
            <a:off x="1449040" y="1226845"/>
            <a:ext cx="2461877" cy="2946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矩形 4"/>
          <p:cNvSpPr/>
          <p:nvPr/>
        </p:nvSpPr>
        <p:spPr>
          <a:xfrm>
            <a:off x="4031898" y="112976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(**)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50072" y="173523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pic>
        <p:nvPicPr>
          <p:cNvPr id="7" name="圖片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364" y="2058272"/>
            <a:ext cx="5830530" cy="1188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50072" y="3442687"/>
                <a:ext cx="4215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Note: If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p>
                        <m:bar>
                          <m:barPr>
                            <m:ctrlPr>
                              <a:rPr lang="zh-TW" altLang="zh-TW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TW" i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bar>
                      </m:sup>
                    </m:sSup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    then (**) fails.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2" y="3442687"/>
                <a:ext cx="4215578" cy="369332"/>
              </a:xfrm>
              <a:prstGeom prst="rect">
                <a:avLst/>
              </a:prstGeom>
              <a:blipFill>
                <a:blip r:embed="rId5"/>
                <a:stretch>
                  <a:fillRect l="-1156" t="-11667" r="-434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50072" y="4485385"/>
                <a:ext cx="34880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x</m:t>
                        </m:r>
                      </m:e>
                      <m:sup>
                        <m:bar>
                          <m:bar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m</m:t>
                            </m:r>
                          </m:e>
                        </m:bar>
                      </m:sup>
                    </m:sSup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m</m:t>
                    </m:r>
                    <m:sSup>
                      <m:sSup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x</m:t>
                        </m:r>
                      </m:e>
                      <m:sup>
                        <m:bar>
                          <m:barPr>
                            <m:ctrlPr>
                              <a:rPr lang="zh-TW" altLang="zh-TW" i="1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m</m:t>
                            </m:r>
                            <m:r>
                              <a:rPr lang="en-US" altLang="zh-TW" i="0" kern="1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−1</m:t>
                            </m:r>
                          </m:e>
                        </m:bar>
                      </m:sup>
                    </m:sSup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when m &lt; 0 ?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72" y="4485385"/>
                <a:ext cx="3488071" cy="369332"/>
              </a:xfrm>
              <a:prstGeom prst="rect">
                <a:avLst/>
              </a:prstGeom>
              <a:blipFill>
                <a:blip r:embed="rId6"/>
                <a:stretch>
                  <a:fillRect l="-1396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350072" y="5068405"/>
            <a:ext cx="10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Ans: Yes!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752881" y="5718037"/>
            <a:ext cx="74646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>
              <a:spcAft>
                <a:spcPts val="0"/>
              </a:spcAft>
            </a:pPr>
            <a:r>
              <a:rPr lang="en-US" altLang="zh-TW" kern="1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(the proof is easy as the argument in the following example)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718397" y="3247883"/>
                <a:ext cx="38504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zh-TW" altLang="en-US" sz="200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97" y="3247883"/>
                <a:ext cx="385041" cy="6685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2432804" y="1919896"/>
            <a:ext cx="1883787" cy="524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78" y="2098791"/>
            <a:ext cx="1730603" cy="4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8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93918" y="415203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64" y="784535"/>
            <a:ext cx="3878642" cy="1526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853564" y="276522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564" y="2765226"/>
                <a:ext cx="4379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897881" y="273318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(i.e. </a:t>
            </a:r>
            <a:r>
              <a:rPr lang="en-US" altLang="zh-TW" i="1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m</a:t>
            </a: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&lt;0 is also true)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6739" y="3841864"/>
                <a:ext cx="2716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But what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m</m:t>
                    </m:r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= −1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?</a:t>
                </a:r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39" y="3841864"/>
                <a:ext cx="271657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22" t="-9836" r="-899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123835" y="2534682"/>
                <a:ext cx="3774046" cy="8304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5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mr>
                        <m:mr>
                          <m:e>
                            <m: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mr>
                      </m:m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≠1.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835" y="2534682"/>
                <a:ext cx="3774046" cy="8304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/>
          <p:nvPr/>
        </p:nvCxnSpPr>
        <p:spPr>
          <a:xfrm flipH="1">
            <a:off x="4189873" y="2656285"/>
            <a:ext cx="2639" cy="6305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2857395" y="2967999"/>
            <a:ext cx="122337" cy="250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 flipV="1">
            <a:off x="3707698" y="2804555"/>
            <a:ext cx="347039" cy="23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0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3" y="20219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(7)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95" y="674907"/>
            <a:ext cx="1942007" cy="672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73409" y="826297"/>
                <a:ext cx="16457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m</m:t>
                    </m:r>
                    <m:r>
                      <a:rPr lang="en-US" altLang="zh-TW" i="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= −1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409" y="826297"/>
                <a:ext cx="164577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333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86095" y="1561412"/>
                <a:ext cx="2436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f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zh-TW" i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s.t.</a:t>
                </a:r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095" y="1561412"/>
                <a:ext cx="24361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56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77" y="1960712"/>
            <a:ext cx="3749752" cy="713662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080777" y="2857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9" name="圖片 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90" y="2915945"/>
            <a:ext cx="2152104" cy="59485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3491" y="3840462"/>
            <a:ext cx="832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Hence,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31555" y="5743862"/>
                <a:ext cx="43455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is the discrete analog of continuous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ln</m:t>
                        </m:r>
                      </m:fName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555" y="5743862"/>
                <a:ext cx="434554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22" t="-8197" r="-281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44" y="852154"/>
            <a:ext cx="257211" cy="219106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44" y="4747011"/>
            <a:ext cx="257211" cy="219106"/>
          </a:xfrm>
          <a:prstGeom prst="rect">
            <a:avLst/>
          </a:prstGeom>
        </p:spPr>
      </p:pic>
      <p:pic>
        <p:nvPicPr>
          <p:cNvPr id="15" name="圖片 14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50" y="4145480"/>
            <a:ext cx="3815183" cy="1478572"/>
          </a:xfrm>
          <a:prstGeom prst="rect">
            <a:avLst/>
          </a:prstGeom>
        </p:spPr>
      </p:pic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001138" y="3813657"/>
            <a:ext cx="913623" cy="3381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109630" y="3074874"/>
                <a:ext cx="25327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30" y="3074874"/>
                <a:ext cx="25327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6667" r="-142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622338" y="3030044"/>
                <a:ext cx="743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338" y="3030044"/>
                <a:ext cx="743024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048000" y="4151837"/>
            <a:ext cx="2571181" cy="14722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58" y="4589776"/>
            <a:ext cx="211484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1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3" y="20219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(8)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56820" y="589141"/>
                <a:ext cx="13563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20" y="589141"/>
                <a:ext cx="135633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153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2176" y="976086"/>
                <a:ext cx="552156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9600" indent="30480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s.t.</a:t>
                </a:r>
                <a14:m>
                  <m:oMath xmlns:m="http://schemas.openxmlformats.org/officeDocument/2006/math"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Δf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x</m:t>
                        </m:r>
                      </m:e>
                    </m:d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x</m:t>
                    </m:r>
                    <m:r>
                      <a:rPr lang="en-US" altLang="zh-TW" i="0" kern="10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</m:t>
                    </m:r>
                  </m:oMath>
                </a14:m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76" y="976086"/>
                <a:ext cx="5521569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9836" y="1477080"/>
                <a:ext cx="2676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Δf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836" y="1477080"/>
                <a:ext cx="267663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4871" y="1856244"/>
                <a:ext cx="21231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⇔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71" y="1856244"/>
                <a:ext cx="2123145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21667" r="-23563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94790" y="2215744"/>
                <a:ext cx="1408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p>
                      </m:sSup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790" y="2215744"/>
                <a:ext cx="140852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381891" y="2716738"/>
                <a:ext cx="1406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TW" altLang="en-US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zh-TW" alt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891" y="2716738"/>
                <a:ext cx="1406411" cy="369332"/>
              </a:xfrm>
              <a:prstGeom prst="rect">
                <a:avLst/>
              </a:prstGeom>
              <a:blipFill>
                <a:blip r:embed="rId7"/>
                <a:stretch>
                  <a:fillRect l="-3043" t="-5000" b="-2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712176" y="3086070"/>
            <a:ext cx="1623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694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697" y="3069155"/>
            <a:ext cx="2959510" cy="39884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86357" y="3102454"/>
            <a:ext cx="2450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694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for arbitrary c.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232669" y="375458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669" y="3754584"/>
                <a:ext cx="43794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53" y="3500872"/>
            <a:ext cx="5418184" cy="9335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599836" y="4797958"/>
            <a:ext cx="5363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 Some continuous notions have no discrete analog.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70127" y="5238436"/>
                <a:ext cx="38411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 chain rule :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no nice form.</a:t>
                </a:r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27" y="5238436"/>
                <a:ext cx="3841180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429" t="-9836" r="-159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36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098268" y="1484359"/>
                <a:ext cx="849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68" y="1484359"/>
                <a:ext cx="849142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9860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5073" y="202196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(9)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12858" y="228573"/>
                <a:ext cx="22874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𝑢𝐷𝑣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𝑣𝐷𝑢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858" y="228573"/>
                <a:ext cx="22874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20" y="1431967"/>
            <a:ext cx="5325334" cy="1316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356820" y="2941843"/>
                <a:ext cx="2311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𝐸𝑓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𝑥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𝑓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(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𝑥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+1)</m:t>
                    </m:r>
                  </m:oMath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20" y="2941843"/>
                <a:ext cx="23112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75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2392592" y="3346236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</a:rPr>
              <a:t>shift operator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068320" y="3319858"/>
            <a:ext cx="388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>
                <a:solidFill>
                  <a:srgbClr val="C00000"/>
                </a:solidFill>
                <a:cs typeface="新細明體" panose="02020500000000000000" pitchFamily="18" charset="-120"/>
              </a:rPr>
              <a:t>↖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56820" y="3802624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20" y="3802624"/>
                <a:ext cx="43794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633348" y="4180639"/>
                <a:ext cx="2357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r>
                        <m:rPr>
                          <m:sty m:val="p"/>
                        </m:rP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48" y="4180639"/>
                <a:ext cx="235763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356820" y="4672088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20" y="4672088"/>
                <a:ext cx="43794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708" y="5092253"/>
            <a:ext cx="2548684" cy="327182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82515" y="5736161"/>
            <a:ext cx="6277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>
              <a:spcAft>
                <a:spcPts val="0"/>
              </a:spcAft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 This rule is useful when the sum on the left is harder to evaluate than the one on the right.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56382" y="559667"/>
                <a:ext cx="2378152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𝑢𝐷𝑣</m:t>
                          </m:r>
                        </m:e>
                      </m:nary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382" y="559667"/>
                <a:ext cx="2378152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22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5996" y="770789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</a:t>
            </a:r>
            <a:endParaRPr lang="zh-TW" altLang="en-US" dirty="0"/>
          </a:p>
        </p:txBody>
      </p:sp>
      <p:pic>
        <p:nvPicPr>
          <p:cNvPr id="3" name="圖片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27" y="628714"/>
            <a:ext cx="4444181" cy="531141"/>
          </a:xfrm>
          <a:prstGeom prst="rect">
            <a:avLst/>
          </a:prstGeom>
        </p:spPr>
      </p:pic>
      <p:pic>
        <p:nvPicPr>
          <p:cNvPr id="4" name="圖片 3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95"/>
          <a:stretch/>
        </p:blipFill>
        <p:spPr bwMode="auto">
          <a:xfrm>
            <a:off x="1508550" y="1328023"/>
            <a:ext cx="2326369" cy="3434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圖片 4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8" b="-10951"/>
          <a:stretch/>
        </p:blipFill>
        <p:spPr bwMode="auto">
          <a:xfrm>
            <a:off x="1508550" y="1715955"/>
            <a:ext cx="4034815" cy="3542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508550" y="1713595"/>
            <a:ext cx="4138054" cy="39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50" y="2162957"/>
            <a:ext cx="6592528" cy="17624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759616" y="1421887"/>
            <a:ext cx="50202" cy="333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68873" y="1308395"/>
            <a:ext cx="4138054" cy="39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57" y="1316842"/>
            <a:ext cx="1000265" cy="36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242672" y="1360506"/>
                <a:ext cx="285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72" y="1360506"/>
                <a:ext cx="2856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112" y="1338345"/>
            <a:ext cx="1752845" cy="342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75261" y="1353093"/>
                <a:ext cx="2856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61" y="1353093"/>
                <a:ext cx="2856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263149" y="3174512"/>
            <a:ext cx="2369574" cy="398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279" y="4065255"/>
            <a:ext cx="1924319" cy="457264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 flipV="1">
            <a:off x="2528327" y="1097833"/>
            <a:ext cx="0" cy="2699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28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45820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2.2 Sums and Recurrences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13238" y="712670"/>
            <a:ext cx="6268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There’s an intimate relation between sums and recurrences.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60585" y="108200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60585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07845" y="2936960"/>
                <a:ext cx="336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706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e.g.</a:t>
                </a:r>
                <a14:m>
                  <m:oMath xmlns:m="http://schemas.openxmlformats.org/officeDocument/2006/math">
                    <m:r>
                      <a:rPr lang="en-US" altLang="zh-TW" b="0" i="0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0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,  </m:t>
                    </m:r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𝑎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𝑛</m:t>
                    </m:r>
                  </m:oMath>
                </a14:m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45" y="2936960"/>
                <a:ext cx="336874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r="-906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81627" y="3291841"/>
                <a:ext cx="3414589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627" y="3291841"/>
                <a:ext cx="3414589" cy="71019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949452" y="4091609"/>
                <a:ext cx="41569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07060">
                  <a:spcAft>
                    <a:spcPts val="0"/>
                  </a:spcAft>
                </a:pPr>
                <a:r>
                  <a:rPr lang="en-US" altLang="zh-TW" kern="10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𝑆</m:t>
                        </m:r>
                      </m:e>
                      <m:sub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b>
                    </m:sSub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𝐴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𝛼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𝐵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𝛽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𝐶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e>
                    </m:d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𝛾</m:t>
                    </m:r>
                    <m:r>
                      <a:rPr lang="en-US" altLang="zh-TW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.</m:t>
                    </m:r>
                  </m:oMath>
                </a14:m>
                <a:endParaRPr lang="zh-TW" altLang="zh-TW" kern="10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52" y="4091609"/>
                <a:ext cx="415697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550831" y="4520233"/>
                <a:ext cx="42746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1" y="4520233"/>
                <a:ext cx="4274632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550831" y="4948857"/>
                <a:ext cx="4517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1" y="4948857"/>
                <a:ext cx="451739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50831" y="5372450"/>
                <a:ext cx="34715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=−1, 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831" y="5372450"/>
                <a:ext cx="3471591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868087" y="5677153"/>
                <a:ext cx="432342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087" y="5677153"/>
                <a:ext cx="4323427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277214" y="6218038"/>
                <a:ext cx="333069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214" y="6218038"/>
                <a:ext cx="3330695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4" y="1153163"/>
            <a:ext cx="349162" cy="27010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933575" y="1600200"/>
            <a:ext cx="618740" cy="276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209224" y="1082002"/>
                <a:ext cx="1383006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24" y="1082002"/>
                <a:ext cx="1383006" cy="84875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物件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779314"/>
              </p:ext>
            </p:extLst>
          </p:nvPr>
        </p:nvGraphicFramePr>
        <p:xfrm>
          <a:off x="1481627" y="1959070"/>
          <a:ext cx="419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1" name="方程式" r:id="rId13" imgW="164880" imgH="215640" progId="Equation.3">
                  <p:embed/>
                </p:oleObj>
              </mc:Choice>
              <mc:Fallback>
                <p:oleObj name="方程式" r:id="rId13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627" y="1959070"/>
                        <a:ext cx="4191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60585" y="2218573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5" y="2218573"/>
                <a:ext cx="437940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607412" y="2021530"/>
                <a:ext cx="993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2" y="2021530"/>
                <a:ext cx="993542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1607412" y="2403239"/>
                <a:ext cx="2531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12" y="2403239"/>
                <a:ext cx="2531655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90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62268" y="58865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</a:t>
            </a:r>
            <a:endParaRPr lang="zh-TW" altLang="en-US"/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314" y="642056"/>
            <a:ext cx="6380567" cy="2953039"/>
          </a:xfrm>
          <a:prstGeom prst="rect">
            <a:avLst/>
          </a:prstGeom>
        </p:spPr>
      </p:pic>
      <p:pic>
        <p:nvPicPr>
          <p:cNvPr id="5" name="圖片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9" y="3888245"/>
            <a:ext cx="3717746" cy="8483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206389" y="4108597"/>
                <a:ext cx="389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∴</m:t>
                      </m:r>
                    </m:oMath>
                  </m:oMathPara>
                </a14:m>
                <a:endParaRPr lang="zh-TW" alt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89" y="4108597"/>
                <a:ext cx="38985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014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302198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2.7 </a:t>
            </a:r>
            <a:r>
              <a:rPr lang="it-IT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Infinite Sums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28" y="735277"/>
            <a:ext cx="5491495" cy="22892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/>
          <p:cNvSpPr/>
          <p:nvPr/>
        </p:nvSpPr>
        <p:spPr>
          <a:xfrm>
            <a:off x="355121" y="3258871"/>
            <a:ext cx="64623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How can we get a negative no. by summing positive quantities ?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90248" y="3983059"/>
                <a:ext cx="56502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Def : Let K be a set (may be infinite)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  <m:r>
                      <a:rPr lang="en-US" altLang="zh-TW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TW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" y="3983059"/>
                <a:ext cx="565026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6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16705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90248" y="4510773"/>
                <a:ext cx="35748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If there’s a bounding constant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A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. </m:t>
                    </m:r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8" y="4510773"/>
                <a:ext cx="357488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363" t="-11475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771900" y="4474769"/>
            <a:ext cx="95265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846885" y="5099223"/>
            <a:ext cx="118168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895929" y="4546832"/>
            <a:ext cx="99892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731769" y="5043701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then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151505" y="5014143"/>
            <a:ext cx="1697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least such A.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3507046" y="4979148"/>
            <a:ext cx="113169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741470" y="5020136"/>
            <a:ext cx="51058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 follows 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 well-known properties of the real numbers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3" name="物件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609169"/>
              </p:ext>
            </p:extLst>
          </p:nvPr>
        </p:nvGraphicFramePr>
        <p:xfrm>
          <a:off x="1681842" y="6092247"/>
          <a:ext cx="190500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" name="方程式" r:id="rId7" imgW="152268" imgH="164957" progId="Equation.3">
                  <p:embed/>
                </p:oleObj>
              </mc:Choice>
              <mc:Fallback>
                <p:oleObj name="方程式" r:id="rId7" imgW="152268" imgH="164957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842" y="6092247"/>
                        <a:ext cx="190500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662973" y="5720621"/>
            <a:ext cx="226510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that the set of </a:t>
            </a:r>
            <a:r>
              <a:rPr lang="en-US" altLang="zh-TW" sz="16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all such A 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78096" y="5699070"/>
            <a:ext cx="24304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contains a smallest </a:t>
            </a:r>
            <a:r>
              <a:rPr lang="en-US" altLang="zh-TW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elt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)</a:t>
            </a:r>
            <a:r>
              <a:rPr lang="en-US" altLang="zh-TW" sz="700" dirty="0">
                <a:solidFill>
                  <a:srgbClr val="002060"/>
                </a:solidFill>
              </a:rPr>
              <a:t> 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767444" y="6318938"/>
            <a:ext cx="56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o.w.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116446" y="4336630"/>
                <a:ext cx="3415422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finite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subest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446" y="4336630"/>
                <a:ext cx="3415422" cy="67069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171853" y="4846852"/>
                <a:ext cx="1061124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853" y="4846852"/>
                <a:ext cx="1061124" cy="7630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211936" y="6122089"/>
                <a:ext cx="1320811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36" y="6122089"/>
                <a:ext cx="1320811" cy="7630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139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7240" y="436657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 : in the special case that K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-1" y="-1"/>
            <a:ext cx="1487154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12941" y="428546"/>
                <a:ext cx="49756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the set of nonnegative integers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,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zh-TW" altLang="en-US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           </a:t>
                </a:r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941" y="428546"/>
                <a:ext cx="4975657" cy="369332"/>
              </a:xfrm>
              <a:prstGeom prst="rect">
                <a:avLst/>
              </a:prstGeom>
              <a:blipFill>
                <a:blip r:embed="rId2"/>
                <a:stretch>
                  <a:fillRect l="-1103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967647" y="1595007"/>
            <a:ext cx="5936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the limit is  A &amp; if F is any finite set of nonnegative integers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304799"/>
            <a:ext cx="92823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5601" y="2061787"/>
                <a:ext cx="29690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whose elements are all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0⇒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1" y="2061787"/>
                <a:ext cx="2969083" cy="369332"/>
              </a:xfrm>
              <a:prstGeom prst="rect">
                <a:avLst/>
              </a:prstGeom>
              <a:blipFill>
                <a:blip r:embed="rId3"/>
                <a:stretch>
                  <a:fillRect l="-184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2943289" y="1661510"/>
            <a:ext cx="915175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500359" y="2068321"/>
            <a:ext cx="5629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&amp; if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1" y="304799"/>
            <a:ext cx="1111624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397052" y="2101912"/>
            <a:ext cx="729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 any</a:t>
            </a:r>
            <a:endParaRPr lang="zh-TW" alt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735601" y="2859287"/>
                <a:ext cx="18772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number</a:t>
                </a:r>
                <a14:m>
                  <m:oMath xmlns:m="http://schemas.openxmlformats.org/officeDocument/2006/math">
                    <m:r>
                      <a:rPr lang="en-US" altLang="zh-TW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⇒∃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01" y="2859287"/>
                <a:ext cx="1877245" cy="369332"/>
              </a:xfrm>
              <a:prstGeom prst="rect">
                <a:avLst/>
              </a:prstGeom>
              <a:blipFill>
                <a:blip r:embed="rId4"/>
                <a:stretch>
                  <a:fillRect l="-2922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2489320" y="285928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s.t.</a:t>
            </a:r>
            <a:endParaRPr lang="zh-TW" altLang="en-US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9246" y="3943123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2F549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 (1)</a:t>
            </a:r>
            <a:endParaRPr lang="zh-TW" altLang="en-US"/>
          </a:p>
        </p:txBody>
      </p:sp>
      <p:pic>
        <p:nvPicPr>
          <p:cNvPr id="34" name="圖片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2588" y="4261858"/>
            <a:ext cx="5820013" cy="901076"/>
          </a:xfrm>
          <a:prstGeom prst="rect">
            <a:avLst/>
          </a:prstGeom>
        </p:spPr>
      </p:pic>
      <p:sp>
        <p:nvSpPr>
          <p:cNvPr id="39" name="投影片編號版面配置區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47163" y="698490"/>
                <a:ext cx="2905667" cy="84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func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63" y="698490"/>
                <a:ext cx="2905667" cy="8487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688647" y="1592524"/>
                <a:ext cx="3898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∵</m:t>
                      </m:r>
                    </m:oMath>
                  </m:oMathPara>
                </a14:m>
                <a:endParaRPr lang="zh-TW" alt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47" y="1592524"/>
                <a:ext cx="38985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3429376" y="1824500"/>
                <a:ext cx="2206438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376" y="1824500"/>
                <a:ext cx="2206438" cy="8487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6004724" y="2080867"/>
                <a:ext cx="450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724" y="2080867"/>
                <a:ext cx="4500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2716305" y="2624113"/>
                <a:ext cx="4940135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let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0,1,2,…,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305" y="2624113"/>
                <a:ext cx="4940135" cy="8487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1591028" y="3930238"/>
                <a:ext cx="2113656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28" y="3930238"/>
                <a:ext cx="2113656" cy="381643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圖片 4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93" y="5248016"/>
            <a:ext cx="285790" cy="770784"/>
          </a:xfrm>
          <a:prstGeom prst="rect">
            <a:avLst/>
          </a:prstGeom>
        </p:spPr>
      </p:pic>
      <p:pic>
        <p:nvPicPr>
          <p:cNvPr id="46" name="圖片 4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782" y="5245224"/>
            <a:ext cx="257211" cy="80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544459" y="5297161"/>
                <a:ext cx="1057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459" y="5297161"/>
                <a:ext cx="10579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823934" y="5649468"/>
                <a:ext cx="87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34" y="5649468"/>
                <a:ext cx="87075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2589238" y="5398093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(in the last page)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2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886981" y="211882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2F5496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608" y="489657"/>
            <a:ext cx="5803598" cy="780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/>
          <p:cNvSpPr/>
          <p:nvPr/>
        </p:nvSpPr>
        <p:spPr>
          <a:xfrm>
            <a:off x="672611" y="1858133"/>
            <a:ext cx="78427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Now, consider the case that the sum might have negative terms as well as nonnegative ones.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2611" y="2629679"/>
            <a:ext cx="845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 (1)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圖片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55" y="3151661"/>
            <a:ext cx="6732504" cy="1970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4446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39532" y="54955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88" y="1017640"/>
            <a:ext cx="7063703" cy="24741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005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17921"/>
              </p:ext>
            </p:extLst>
          </p:nvPr>
        </p:nvGraphicFramePr>
        <p:xfrm>
          <a:off x="2692999" y="234578"/>
          <a:ext cx="226860" cy="26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5" name="方程式" r:id="rId3" imgW="126835" imgH="139518" progId="Equation.3">
                  <p:embed/>
                </p:oleObj>
              </mc:Choice>
              <mc:Fallback>
                <p:oleObj name="方程式" r:id="rId3" imgW="126835" imgH="1395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999" y="234578"/>
                        <a:ext cx="226860" cy="269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55262" y="184611"/>
            <a:ext cx="2037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Any real number</a:t>
            </a:r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954215" y="18461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Aft>
                <a:spcPts val="0"/>
              </a:spcAft>
              <a:buClr>
                <a:srgbClr val="002060"/>
              </a:buClr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can be written as the difference of its positive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2321" y="598336"/>
            <a:ext cx="176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  <a:buClr>
                <a:srgbClr val="002060"/>
              </a:buClr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&amp; negative parts.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116" y="982411"/>
            <a:ext cx="5732584" cy="441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70746" y="1533457"/>
                <a:ext cx="69546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Def : Let k be any set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be a real-valued term defined 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k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</m:oMath>
                </a14:m>
                <a:endParaRPr lang="zh-TW" altLang="en-US"/>
              </a:p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endParaRPr lang="zh-TW" altLang="en-US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6" y="1533457"/>
                <a:ext cx="6954661" cy="646331"/>
              </a:xfrm>
              <a:prstGeom prst="rect">
                <a:avLst/>
              </a:prstGeom>
              <a:blipFill>
                <a:blip r:embed="rId6"/>
                <a:stretch>
                  <a:fillRect l="-701" t="-66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074985" y="1575406"/>
            <a:ext cx="1107828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3774585" y="2024439"/>
            <a:ext cx="407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unless the right-hand sums are both equal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011116" y="2690437"/>
                <a:ext cx="675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en-US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6" y="2690437"/>
                <a:ext cx="675185" cy="369332"/>
              </a:xfrm>
              <a:prstGeom prst="rect">
                <a:avLst/>
              </a:prstGeom>
              <a:blipFill>
                <a:blip r:embed="rId7"/>
                <a:stretch>
                  <a:fillRect l="-8108" t="-9836" r="-720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034868" y="2988175"/>
            <a:ext cx="99140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621661" y="2668596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( In the latter case, we leave</a:t>
            </a:r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4701132" y="2629574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undefined 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11116" y="3544842"/>
            <a:ext cx="986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 : 1.</a:t>
            </a:r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654582" y="4239183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057256" y="4261024"/>
            <a:ext cx="396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If </a:t>
            </a:r>
            <a:endParaRPr lang="zh-TW" altLang="en-US"/>
          </a:p>
        </p:txBody>
      </p:sp>
      <p:sp>
        <p:nvSpPr>
          <p:cNvPr id="42" name="Rectangle 26"/>
          <p:cNvSpPr>
            <a:spLocks noChangeArrowheads="1"/>
          </p:cNvSpPr>
          <p:nvPr/>
        </p:nvSpPr>
        <p:spPr bwMode="auto">
          <a:xfrm>
            <a:off x="2137772" y="4926300"/>
            <a:ext cx="10427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2981175" y="4816691"/>
            <a:ext cx="3149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is said to converge absolutely to</a:t>
            </a:r>
            <a:endParaRPr lang="zh-TW" altLang="en-US"/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064712" y="4991467"/>
            <a:ext cx="97791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644345" y="5510231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3000262" y="6142013"/>
                <a:ext cx="2408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said to diverge to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62" y="6142013"/>
                <a:ext cx="2408673" cy="369332"/>
              </a:xfrm>
              <a:prstGeom prst="rect">
                <a:avLst/>
              </a:prstGeom>
              <a:blipFill>
                <a:blip r:embed="rId8"/>
                <a:stretch>
                  <a:fillRect l="-2025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917239" y="1836975"/>
                <a:ext cx="2873992" cy="763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9" y="1836975"/>
                <a:ext cx="2873992" cy="7630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89192" y="2456395"/>
                <a:ext cx="823879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92" y="2456395"/>
                <a:ext cx="823879" cy="7630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05397" y="3384089"/>
                <a:ext cx="318478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</m:t>
                              </m:r>
                            </m:sub>
                            <m:sup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397" y="3384089"/>
                <a:ext cx="3184783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2366863" y="4250716"/>
                <a:ext cx="212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&amp;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63" y="4250716"/>
                <a:ext cx="21296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/>
              <p:cNvSpPr/>
              <p:nvPr/>
            </p:nvSpPr>
            <p:spPr>
              <a:xfrm>
                <a:off x="1997283" y="4605704"/>
                <a:ext cx="108837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6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283" y="4605704"/>
                <a:ext cx="1088375" cy="7630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6029074" y="4829660"/>
                <a:ext cx="1497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074" y="4829660"/>
                <a:ext cx="149714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2020815" y="5528747"/>
                <a:ext cx="212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&amp;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815" y="5528747"/>
                <a:ext cx="21296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978183" y="5945809"/>
                <a:ext cx="108837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83" y="5945809"/>
                <a:ext cx="1088375" cy="7630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0147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1755573" y="1991317"/>
                <a:ext cx="2847318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73" y="1991317"/>
                <a:ext cx="2847318" cy="7630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1617052" y="144383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24453" y="153230"/>
            <a:ext cx="964204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58280" y="567036"/>
                <a:ext cx="2408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said to diverge to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80" y="567036"/>
                <a:ext cx="2408673" cy="369332"/>
              </a:xfrm>
              <a:prstGeom prst="rect">
                <a:avLst/>
              </a:prstGeom>
              <a:blipFill>
                <a:blip r:embed="rId3"/>
                <a:stretch>
                  <a:fillRect l="-2278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629876" y="1071919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  <a:endParaRPr lang="zh-TW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5203230" y="11129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undefined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65756" y="1688926"/>
                <a:ext cx="872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2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756" y="1688926"/>
                <a:ext cx="872418" cy="369332"/>
              </a:xfrm>
              <a:prstGeom prst="rect">
                <a:avLst/>
              </a:prstGeom>
              <a:blipFill>
                <a:blip r:embed="rId4"/>
                <a:stretch>
                  <a:fillRect l="-6294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311120" y="1684801"/>
                <a:ext cx="24304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are 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complex numbers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120" y="1684801"/>
                <a:ext cx="2430474" cy="369332"/>
              </a:xfrm>
              <a:prstGeom prst="rect">
                <a:avLst/>
              </a:prstGeom>
              <a:blipFill>
                <a:blip r:embed="rId5"/>
                <a:stretch>
                  <a:fillRect l="-2005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1909482" y="2176856"/>
            <a:ext cx="96093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579531" y="2215759"/>
                <a:ext cx="1627753" cy="432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</m:sub>
                        </m:sSub>
                      </m:e>
                      <m:sub>
                        <m: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</m:sub>
                    </m:sSub>
                    <m:r>
                      <a:rPr lang="en-US" altLang="zh-TW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&amp;</m:t>
                    </m:r>
                    <m:sSub>
                      <m:sSubPr>
                        <m:ctrlPr>
                          <a:rPr lang="en-US" altLang="zh-TW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31" y="2215759"/>
                <a:ext cx="1627753" cy="432234"/>
              </a:xfrm>
              <a:prstGeom prst="rect">
                <a:avLst/>
              </a:prstGeom>
              <a:blipFill>
                <a:blip r:embed="rId6"/>
                <a:stretch>
                  <a:fillRect l="-2996" t="-7042" b="-70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823269" y="2222574"/>
            <a:ext cx="12484769" cy="5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587818" y="2241334"/>
            <a:ext cx="108373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072211" y="220953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are the real &amp; 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1791013" y="2920857"/>
                <a:ext cx="22061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imaginary parts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</m:oMath>
                </a14:m>
                <a:endParaRPr lang="zh-TW" altLang="en-US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13" y="2920857"/>
                <a:ext cx="2206117" cy="369332"/>
              </a:xfrm>
              <a:prstGeom prst="rect">
                <a:avLst/>
              </a:prstGeom>
              <a:blipFill>
                <a:blip r:embed="rId7"/>
                <a:stretch>
                  <a:fillRect l="-2486" t="-9836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2440790" y="3791960"/>
            <a:ext cx="105380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118657" y="160854"/>
                <a:ext cx="212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&amp;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657" y="160854"/>
                <a:ext cx="21296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2135143" y="1080124"/>
                <a:ext cx="21296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&amp;  </m:t>
                      </m:r>
                      <m:sSup>
                        <m:sSupPr>
                          <m:ctrl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143" y="1080124"/>
                <a:ext cx="212968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4115460" y="933469"/>
                <a:ext cx="108837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460" y="933469"/>
                <a:ext cx="1088375" cy="7630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2090857" y="363700"/>
                <a:ext cx="1088375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857" y="363700"/>
                <a:ext cx="1088375" cy="7630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152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>
          <a:xfrm>
            <a:off x="6457950" y="6540601"/>
            <a:ext cx="2057400" cy="365125"/>
          </a:xfrm>
        </p:spPr>
        <p:txBody>
          <a:bodyPr/>
          <a:lstStyle/>
          <a:p>
            <a:fld id="{D3B1963F-3D3D-4235-A56A-1599B9593231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17029" y="206830"/>
            <a:ext cx="5719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"/>
            </a:pPr>
            <a:r>
              <a:rPr lang="en-US" altLang="zh-TW" kern="100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bad news : some infinite sums must be left </a:t>
            </a:r>
            <a:r>
              <a:rPr lang="en-US" altLang="zh-TW" kern="100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ndefined</a:t>
            </a:r>
            <a:endParaRPr lang="zh-TW" altLang="zh-TW" kern="1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2703" y="595966"/>
            <a:ext cx="7142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good news : all of the manipulations of this chapter are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perfectly valid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38051" y="989694"/>
            <a:ext cx="5852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whenever we’re dealing with</a:t>
            </a:r>
            <a:r>
              <a:rPr lang="zh-TW" altLang="en-US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sums that converge absolutely. 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9777" y="1531063"/>
            <a:ext cx="7874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algn="just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Verify the good news by showing that each of our transformation rules preserves the value of all absolutely convergent sums.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0953" y="2373827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distributive law :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029" y="2373827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(1)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78776" y="2793264"/>
                <a:ext cx="4521687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complex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number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76" y="2793264"/>
                <a:ext cx="4521687" cy="670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00953" y="3698315"/>
                <a:ext cx="2146357" cy="763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=   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cA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53" y="3698315"/>
                <a:ext cx="2146357" cy="7630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942703" y="4762228"/>
            <a:ext cx="7090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pf : breaking the sum into real &amp; imaginary, positive &amp;</a:t>
            </a:r>
            <a:r>
              <a:rPr lang="zh-TW" altLang="en-US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negative parts.</a:t>
            </a:r>
            <a:endParaRPr lang="zh-TW" altLang="en-US"/>
          </a:p>
        </p:txBody>
      </p:sp>
      <p:graphicFrame>
        <p:nvGraphicFramePr>
          <p:cNvPr id="15" name="物件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56373"/>
              </p:ext>
            </p:extLst>
          </p:nvPr>
        </p:nvGraphicFramePr>
        <p:xfrm>
          <a:off x="1378776" y="5267247"/>
          <a:ext cx="263769" cy="248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方程式" r:id="rId5" imgW="139518" imgH="126835" progId="Equation.3">
                  <p:embed/>
                </p:oleObj>
              </mc:Choice>
              <mc:Fallback>
                <p:oleObj name="方程式" r:id="rId5" imgW="139518" imgH="126835" progId="Equation.3">
                  <p:embed/>
                  <p:pic>
                    <p:nvPicPr>
                      <p:cNvPr id="15" name="物件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776" y="5267247"/>
                        <a:ext cx="263769" cy="2482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64118" y="5203299"/>
                <a:ext cx="53690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It suffices to prove the special </a:t>
                </a:r>
                <a:r>
                  <a:rPr lang="en-US" altLang="zh-TW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case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</m:t>
                    </m:r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&gt;0 &amp; </m:t>
                    </m:r>
                    <m:sSub>
                      <m:sSubPr>
                        <m:ctrlPr>
                          <a:rPr lang="en-US" altLang="zh-TW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k</m:t>
                        </m:r>
                      </m:sub>
                    </m:sSub>
                    <m:r>
                      <a:rPr lang="en-US" altLang="zh-TW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18" y="5203299"/>
                <a:ext cx="536903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022"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183318" y="5721268"/>
                <a:ext cx="4283160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0" smtClean="0">
                          <a:latin typeface="Cambria Math" panose="02040503050406030204" pitchFamily="18" charset="0"/>
                        </a:rPr>
                        <m:t>∵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subsets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e>
                      </m:nary>
                    </m:oMath>
                  </m:oMathPara>
                </a14:m>
                <a:endParaRPr lang="zh-TW" altLang="en-US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18" y="5721268"/>
                <a:ext cx="4283160" cy="670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5512067" y="5838126"/>
            <a:ext cx="1871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&amp; by induction on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265269" y="5838126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size of  F</a:t>
            </a: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504807" y="600740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solidFill>
                  <a:srgbClr val="002060"/>
                </a:solidFill>
              </a:rPr>
              <a:t>#</a:t>
            </a:r>
            <a:endParaRPr lang="zh-TW" altLang="en-US" sz="2000" dirty="0">
              <a:solidFill>
                <a:srgbClr val="00206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92692" y="3162538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74131" y="4079829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0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" y="-1"/>
            <a:ext cx="1489519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4412617" y="2886193"/>
            <a:ext cx="988711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1210235" y="1540635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Commutative law: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80429" y="154063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(3)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80429" y="2389230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(4)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1249564" y="2389230"/>
                <a:ext cx="7050374" cy="993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Absolutely convergent sums over 2 or more indices can always be summed first w.r.t. any one of those indices :</a:t>
                </a:r>
              </a:p>
              <a:p>
                <a:pPr lvl="0" algn="just">
                  <a:spcAft>
                    <a:spcPts val="0"/>
                  </a:spcAft>
                </a:pP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</a:t>
                </a:r>
                <a:r>
                  <a:rPr lang="en-US" altLang="zh-TW" kern="10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J</a:t>
                </a:r>
                <a:r>
                  <a:rPr lang="zh-TW" altLang="en-US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and the elements of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j</m:t>
                            </m:r>
                            <m:r>
                              <a:rPr lang="en-US" altLang="zh-TW" b="0" i="0" kern="10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j</m:t>
                        </m:r>
                        <m: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US" altLang="zh-TW" kern="1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are any sets of indices</a:t>
                </a:r>
                <a:endParaRPr lang="zh-TW" altLang="zh-TW" kern="100" dirty="0"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64" y="2389230"/>
                <a:ext cx="7050374" cy="993926"/>
              </a:xfrm>
              <a:prstGeom prst="rect">
                <a:avLst/>
              </a:prstGeom>
              <a:blipFill>
                <a:blip r:embed="rId3"/>
                <a:stretch>
                  <a:fillRect l="-778" t="-3681" r="-605" b="-3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投影片編號版面配置區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249564" y="7898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Associative law :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19758" y="7898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(2)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1249564" y="553607"/>
                <a:ext cx="6116161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=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&amp;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=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⇒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=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64" y="553607"/>
                <a:ext cx="6116161" cy="6706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接點 53"/>
          <p:cNvCxnSpPr/>
          <p:nvPr/>
        </p:nvCxnSpPr>
        <p:spPr>
          <a:xfrm flipH="1">
            <a:off x="3903407" y="3016241"/>
            <a:ext cx="3832" cy="312719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281505" y="3457173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s.t.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652020" y="3424931"/>
                <a:ext cx="1720536" cy="103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=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020" y="3424931"/>
                <a:ext cx="1720536" cy="1030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1242176" y="4529166"/>
                <a:ext cx="3754168" cy="3950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∃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complex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numbers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176" y="4529166"/>
                <a:ext cx="3754168" cy="395045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1288893" y="513658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s.t.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34845" y="914941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01202" y="921189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76485" y="923598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40350" y="3824495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092809" y="4927338"/>
                <a:ext cx="1890068" cy="877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sSub>
                        <m:sSubPr>
                          <m:ctrlP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09" y="4927338"/>
                <a:ext cx="1890068" cy="877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2092809" y="5803522"/>
                <a:ext cx="1748619" cy="844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   </m:t>
                      </m:r>
                      <m:r>
                        <m:rPr>
                          <m:sty m:val="p"/>
                        </m:rP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TW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809" y="5803522"/>
                <a:ext cx="1748619" cy="844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020" y="5041058"/>
            <a:ext cx="345765" cy="127076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74959" y="6278652"/>
            <a:ext cx="1406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2856453" y="5348870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668996" y="6157934"/>
            <a:ext cx="1032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conv. abso. 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9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57" y="261175"/>
            <a:ext cx="356585" cy="2839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250896" y="261175"/>
                <a:ext cx="2649380" cy="710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+1, 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896" y="261175"/>
                <a:ext cx="2649380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002133" y="993345"/>
                <a:ext cx="2205797" cy="1340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" y="993345"/>
                <a:ext cx="2205797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137592" y="1175478"/>
                <a:ext cx="3132396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groupChr>
                      <m:r>
                        <a:rPr lang="en-US" altLang="zh-TW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zh-TW" alt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592" y="1175478"/>
                <a:ext cx="3132396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1002133" y="2454825"/>
                <a:ext cx="9724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33" y="2454825"/>
                <a:ext cx="9724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2610718" y="2338954"/>
                <a:ext cx="1128449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18" y="2338954"/>
                <a:ext cx="1128449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3583164" y="2463047"/>
                <a:ext cx="24690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64" y="2463047"/>
                <a:ext cx="246900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1163242" y="3564342"/>
                <a:ext cx="22069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242" y="3564342"/>
                <a:ext cx="22069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164394" y="3996815"/>
                <a:ext cx="3694922" cy="480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𝑐h𝑜𝑜𝑠𝑒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94" y="3996815"/>
                <a:ext cx="3694922" cy="4803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727033" y="4052343"/>
                <a:ext cx="2170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m:rPr>
                          <m:lit/>
                        </m:rPr>
                        <a:rPr lang="zh-TW" alt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033" y="4052343"/>
                <a:ext cx="217020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1117881" y="4651248"/>
                <a:ext cx="3363514" cy="480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⇒"/>
                          <m:pos m:val="top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groupChr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81" y="4651248"/>
                <a:ext cx="3363514" cy="480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1164394" y="5272894"/>
                <a:ext cx="1998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94" y="5272894"/>
                <a:ext cx="19981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3916660" y="5259282"/>
                <a:ext cx="1343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660" y="5259282"/>
                <a:ext cx="134312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矩形 25"/>
              <p:cNvSpPr/>
              <p:nvPr/>
            </p:nvSpPr>
            <p:spPr>
              <a:xfrm>
                <a:off x="1164395" y="5811924"/>
                <a:ext cx="2509116" cy="65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95" y="5811924"/>
                <a:ext cx="2509116" cy="65954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4481395" y="5965115"/>
                <a:ext cx="3846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)"/>
                          <m:endChr m:val=""/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395" y="5965115"/>
                <a:ext cx="384656" cy="369332"/>
              </a:xfrm>
              <a:prstGeom prst="rect">
                <a:avLst/>
              </a:prstGeom>
              <a:blipFill>
                <a:blip r:embed="rId16"/>
                <a:stretch>
                  <a:fillRect l="-79365" t="-121667" r="-96825" b="-18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4</a:t>
            </a:fld>
            <a:endParaRPr lang="zh-TW" altLang="en-US"/>
          </a:p>
        </p:txBody>
      </p:sp>
      <p:cxnSp>
        <p:nvCxnSpPr>
          <p:cNvPr id="8" name="直線單箭頭接點 7"/>
          <p:cNvCxnSpPr>
            <a:stCxn id="18" idx="3"/>
          </p:cNvCxnSpPr>
          <p:nvPr/>
        </p:nvCxnSpPr>
        <p:spPr>
          <a:xfrm>
            <a:off x="4481395" y="4891442"/>
            <a:ext cx="576949" cy="12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5039175" y="4683236"/>
                <a:ext cx="12155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175" y="4683236"/>
                <a:ext cx="121552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081894" y="4443651"/>
                <a:ext cx="1073371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894" y="4443651"/>
                <a:ext cx="1073371" cy="8485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963835" y="5027067"/>
                <a:ext cx="1039259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835" y="5027067"/>
                <a:ext cx="1039259" cy="84850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053157" y="5027067"/>
                <a:ext cx="1073371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157" y="5027067"/>
                <a:ext cx="1073371" cy="84850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3550868" y="5707899"/>
                <a:ext cx="1073371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868" y="5707899"/>
                <a:ext cx="1073371" cy="84850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1801991" y="2223462"/>
                <a:ext cx="848502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91" y="2223462"/>
                <a:ext cx="848502" cy="84850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9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2387" y="2374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b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zh-TW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1128" y="125364"/>
                <a:ext cx="6040315" cy="613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=⋯=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TW" altLang="en-US" i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i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128" y="125364"/>
                <a:ext cx="6040315" cy="613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614978" y="728867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167602"/>
              </p:ext>
            </p:extLst>
          </p:nvPr>
        </p:nvGraphicFramePr>
        <p:xfrm>
          <a:off x="1026112" y="904055"/>
          <a:ext cx="4191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1" name="方程式" r:id="rId4" imgW="164885" imgH="215619" progId="Equation.3">
                  <p:embed/>
                </p:oleObj>
              </mc:Choice>
              <mc:Fallback>
                <p:oleObj name="方程式" r:id="rId4" imgW="164885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112" y="904055"/>
                        <a:ext cx="4191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圖片 6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06" y="924537"/>
            <a:ext cx="3501958" cy="106963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26112" y="2031648"/>
            <a:ext cx="5574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(The average no. of comparison steps made by quicksort.)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12" y="2486387"/>
            <a:ext cx="3817452" cy="8015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026112" y="2683872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2" y="2683872"/>
                <a:ext cx="437940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3911285" y="3097486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(multiply both sides by </a:t>
            </a:r>
            <a:r>
              <a:rPr lang="en-US" altLang="zh-TW" i="1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zh-TW" sz="2000" kern="10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4" name="圖片 13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08" y="3552527"/>
            <a:ext cx="5209123" cy="863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026112" y="3820986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2" y="3820986"/>
                <a:ext cx="437940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789906" y="3838628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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55681" y="4435632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(replace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 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by </a:t>
            </a:r>
            <a:r>
              <a:rPr lang="en-US" altLang="zh-TW" i="1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n-1</a:t>
            </a:r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026112" y="5200843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–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026112" y="564300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112" y="5643001"/>
                <a:ext cx="437940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圖片 19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7" y="5643001"/>
            <a:ext cx="4687028" cy="397876"/>
          </a:xfrm>
          <a:prstGeom prst="rect">
            <a:avLst/>
          </a:prstGeom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21" name="圓角矩形 20"/>
          <p:cNvSpPr/>
          <p:nvPr/>
        </p:nvSpPr>
        <p:spPr>
          <a:xfrm>
            <a:off x="5472811" y="1181321"/>
            <a:ext cx="797512" cy="41148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26" name="Picture 106" descr="C://Users/LAB/AppData/Local/Temp/Garena/gxx/ScreenCapture/O11164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402" y="1400180"/>
            <a:ext cx="1038338" cy="4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矩形 21"/>
          <p:cNvSpPr/>
          <p:nvPr/>
        </p:nvSpPr>
        <p:spPr>
          <a:xfrm>
            <a:off x="4572000" y="2699458"/>
            <a:ext cx="944773" cy="35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28" name="Picture 108" descr="C://Users/LAB/AppData/Local/Temp/Garena/gxx/ScreenCapture/q11164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64" y="3720971"/>
            <a:ext cx="1527242" cy="5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矩形 22"/>
          <p:cNvSpPr/>
          <p:nvPr/>
        </p:nvSpPr>
        <p:spPr>
          <a:xfrm>
            <a:off x="4005072" y="2596996"/>
            <a:ext cx="822490" cy="25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30" name="Picture 110" descr="C://Users/LAB/AppData/Local/Temp/Garena/gxx/ScreenCapture/b11164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34" y="2694562"/>
            <a:ext cx="1065745" cy="35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矩形 23"/>
          <p:cNvSpPr/>
          <p:nvPr/>
        </p:nvSpPr>
        <p:spPr>
          <a:xfrm>
            <a:off x="5196983" y="5683070"/>
            <a:ext cx="9823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32" name="Picture 112" descr="C://Users/LAB/AppData/Local/Temp/Garena/gxx/ScreenCapture/W11164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740" y="5721082"/>
            <a:ext cx="1043765" cy="2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5191385" y="2676816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…</a:t>
            </a:r>
            <a:r>
              <a:rPr lang="en-US" altLang="zh-TW" dirty="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  <a:sym typeface="Wingdings" panose="05000000000000000000" pitchFamily="2" charset="2"/>
              </a:rPr>
              <a:t>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017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83" y="2348283"/>
            <a:ext cx="285790" cy="894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50266" y="47805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66" y="478050"/>
                <a:ext cx="4379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88206" y="35169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147459"/>
              </p:ext>
            </p:extLst>
          </p:nvPr>
        </p:nvGraphicFramePr>
        <p:xfrm>
          <a:off x="1199245" y="320367"/>
          <a:ext cx="514350" cy="75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3" name="方程式" r:id="rId5" imgW="164885" imgH="215619" progId="Equation.3">
                  <p:embed/>
                </p:oleObj>
              </mc:Choice>
              <mc:Fallback>
                <p:oleObj name="方程式" r:id="rId5" imgW="164885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245" y="320367"/>
                        <a:ext cx="514350" cy="7515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58" y="358327"/>
            <a:ext cx="3956698" cy="6236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73542" y="1139663"/>
                <a:ext cx="31865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US" altLang="zh-TW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2" y="1139663"/>
                <a:ext cx="318651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65351" y="2412640"/>
                <a:ext cx="2066143" cy="88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TW" altLang="en-US" i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zh-TW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zh-TW" altLang="en-US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‧</m:t>
                          </m:r>
                          <m:r>
                            <a:rPr lang="zh-TW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351" y="2412640"/>
                <a:ext cx="2066143" cy="8887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10472" y="2412640"/>
            <a:ext cx="1061105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3079148" y="2577663"/>
                <a:ext cx="13260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TW" altLang="en-US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‧2‧0+</m:t>
                      </m:r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48" y="2577663"/>
                <a:ext cx="1326004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6105" y="2519090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5" y="2519090"/>
                <a:ext cx="4379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923935" y="336373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where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1233813" y="4566415"/>
                <a:ext cx="23006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h𝑎𝑟𝑚𝑜𝑛𝑖𝑐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𝑛𝑜</m:t>
                    </m:r>
                    <m:r>
                      <a:rPr lang="en-US" altLang="zh-TW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zh-TW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)</a:t>
                </a:r>
                <a:endParaRPr lang="zh-TW" altLang="en-US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813" y="4566415"/>
                <a:ext cx="2300694" cy="369332"/>
              </a:xfrm>
              <a:prstGeom prst="rect">
                <a:avLst/>
              </a:prstGeom>
              <a:blipFill>
                <a:blip r:embed="rId17"/>
                <a:stretch>
                  <a:fillRect l="-2116" t="-9836" r="-1587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939718" y="5222591"/>
                <a:ext cx="437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18" y="5222591"/>
                <a:ext cx="437940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802556" y="351693"/>
            <a:ext cx="987297" cy="348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358" name="Picture 214" descr="C://Users/LAB/AppData/Local/Temp/Garena/gxx/ScreenCapture/qJ4004.jp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866" y="385468"/>
            <a:ext cx="93345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4506686" y="672306"/>
            <a:ext cx="1063690" cy="355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364" name="Picture 220" descr="C://Users/LAB/AppData/Local/Temp/Garena/gxx/ScreenCapture/I11164.jp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51" y="655110"/>
            <a:ext cx="1116293" cy="4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873542" y="1573309"/>
                <a:ext cx="5945987" cy="676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2" y="1573309"/>
                <a:ext cx="5945987" cy="67666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4177562" y="2343736"/>
                <a:ext cx="1895391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7562" y="2343736"/>
                <a:ext cx="1895391" cy="84850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171466" y="3648573"/>
                <a:ext cx="3081485" cy="8533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466" y="3648573"/>
                <a:ext cx="3081485" cy="85331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238160" y="5212829"/>
                <a:ext cx="24572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160" y="5212829"/>
                <a:ext cx="2457276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圖片 21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44" y="2361387"/>
            <a:ext cx="257211" cy="902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106670" y="2394271"/>
                <a:ext cx="2277803" cy="8485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670" y="2394271"/>
                <a:ext cx="2277803" cy="84850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65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49920" y="-487659"/>
            <a:ext cx="437010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28600">
              <a:lnSpc>
                <a:spcPct val="300000"/>
              </a:lnSpc>
            </a:pP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TW" altLang="en-US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Sums</a:t>
            </a:r>
            <a:endParaRPr lang="zh-TW" altLang="zh-TW" sz="2800" b="1" kern="10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3632" y="712670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>
              <a:spcAft>
                <a:spcPts val="0"/>
              </a:spcAft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Let K be any finite set of integers.</a:t>
            </a:r>
            <a:endParaRPr lang="zh-TW" altLang="zh-TW" kern="1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74" y="1157462"/>
            <a:ext cx="5563730" cy="23347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59248" y="389279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Note:</a:t>
            </a:r>
            <a:endParaRPr lang="zh-TW" altLang="en-US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08061" y="3892793"/>
            <a:ext cx="7297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p(k) is any permutation of the set of all integers.</a:t>
            </a:r>
          </a:p>
          <a:p>
            <a:pPr marL="647700" indent="-342900" algn="just">
              <a:spcAft>
                <a:spcPts val="0"/>
              </a:spcAft>
              <a:buFont typeface="+mj-lt"/>
              <a:buAutoNum type="arabicPeriod"/>
            </a:pPr>
            <a:endParaRPr lang="en-US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6477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TW" kern="100">
                <a:solidFill>
                  <a:srgbClr val="00206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The commutative law says that we can reorder the terms in any way we please.</a:t>
            </a:r>
            <a:endParaRPr lang="zh-TW" altLang="zh-TW" kern="100">
              <a:solidFill>
                <a:srgbClr val="00206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5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1963F-3D3D-4235-A56A-1599B959323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40553" y="122289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04800" indent="304800">
              <a:spcAft>
                <a:spcPts val="0"/>
              </a:spcAft>
            </a:pPr>
            <a:r>
              <a:rPr lang="en-US" altLang="zh-TW" kern="10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e.g.</a:t>
            </a:r>
            <a:endParaRPr lang="zh-TW" altLang="zh-TW" kern="100">
              <a:solidFill>
                <a:srgbClr val="C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018854" y="487361"/>
                <a:ext cx="6467796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S</m:t>
                      </m:r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</m:t>
                          </m:r>
                        </m:sub>
                        <m:sup/>
                        <m:e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a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bk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e>
                      </m:nary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a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b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n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k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a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bn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bk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4" y="487361"/>
                <a:ext cx="6467796" cy="76476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18854" y="1404996"/>
                <a:ext cx="5735609" cy="764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TW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S</m:t>
                      </m:r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sub>
                        <m:sup/>
                        <m:e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TW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a</m:t>
                              </m:r>
                              <m:r>
                                <a:rPr lang="en-US" altLang="zh-TW" b="0" i="0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bk</m:t>
                              </m:r>
                            </m:e>
                          </m:d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b="0" i="1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a</m:t>
                              </m:r>
                              <m: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kern="1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bn</m:t>
                              </m:r>
                              <m:r>
                                <a:rPr lang="en-US" altLang="zh-TW" b="0" i="0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kern="1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標楷體" panose="03000509000000000000" pitchFamily="65" charset="-120"/>
                                </a:rPr>
                                <m:t>bk</m:t>
                              </m:r>
                            </m:e>
                          </m:d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e>
                      </m:nary>
                      <m:r>
                        <a:rPr lang="en-US" altLang="zh-TW" b="0" i="0" kern="1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0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TW" b="0" i="1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(</m:t>
                          </m:r>
                          <m:r>
                            <a:rPr lang="en-US" altLang="zh-TW" b="0" i="0" kern="1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a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bn</m:t>
                          </m:r>
                          <m:r>
                            <a:rPr lang="en-US" altLang="zh-TW" kern="1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54" y="1404996"/>
                <a:ext cx="5735609" cy="7647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13805" y="1545643"/>
                <a:ext cx="2945037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762000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a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f>
                      <m:fPr>
                        <m:ctrlPr>
                          <a:rPr lang="zh-TW" altLang="zh-TW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1</m:t>
                        </m:r>
                      </m:num>
                      <m:den>
                        <m:r>
                          <a:rPr lang="en-US" altLang="zh-TW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)(</m:t>
                    </m:r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</m:t>
                    </m:r>
                    <m:r>
                      <a:rPr lang="en-US" altLang="zh-TW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+1)</m:t>
                    </m:r>
                  </m:oMath>
                </a14:m>
                <a:r>
                  <a:rPr lang="en-US" altLang="zh-TW" kern="1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.</a:t>
                </a:r>
                <a:endParaRPr lang="zh-TW" altLang="zh-TW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805" y="1545643"/>
                <a:ext cx="2945037" cy="483466"/>
              </a:xfrm>
              <a:prstGeom prst="rect">
                <a:avLst/>
              </a:prstGeom>
              <a:blipFill>
                <a:blip r:embed="rId5"/>
                <a:stretch>
                  <a:fillRect r="-828" b="-7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62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3422</TotalTime>
  <Words>2719</Words>
  <Application>Microsoft Office PowerPoint</Application>
  <PresentationFormat>如螢幕大小 (4:3)</PresentationFormat>
  <Paragraphs>477</Paragraphs>
  <Slides>48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9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Wingdings</vt:lpstr>
      <vt:lpstr>Wingdings 2</vt:lpstr>
      <vt:lpstr>Office 佈景主題</vt:lpstr>
      <vt:lpstr>方程式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WN-Lab</cp:lastModifiedBy>
  <cp:revision>277</cp:revision>
  <cp:lastPrinted>2019-02-15T04:55:06Z</cp:lastPrinted>
  <dcterms:created xsi:type="dcterms:W3CDTF">2019-01-09T08:00:00Z</dcterms:created>
  <dcterms:modified xsi:type="dcterms:W3CDTF">2019-02-21T09:43:35Z</dcterms:modified>
</cp:coreProperties>
</file>