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3"/>
  </p:notesMasterIdLst>
  <p:sldIdLst>
    <p:sldId id="258" r:id="rId2"/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6EF1-3B54-4621-A60D-FEC7D2C1A690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22BD-D79B-495B-B559-120493F3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61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E6DC6-4DDD-4F7C-94EE-9DB3B38C9235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33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22BD-D79B-495B-B559-120493F3F63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70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22F-B565-4735-BE7E-0A98ADAB9636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7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BC30-2836-4954-A69E-A2297200CAE8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3BCA-9386-4D8F-B342-83DD86E89DBC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9CB-7EFF-43ED-BACF-7DC665605715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C669-1EEA-46F4-B71A-6ED561D3AD88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8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2713-4A5E-4658-BA56-5D713783BC24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2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2547-4D32-418E-A5B4-6E2F8231864C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8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FA42-34E9-4B63-8A98-FAD32D96B401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7E2F-B309-437F-8039-72AFF4AAAE6D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75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17CF-AD21-43FF-8630-4609E96E3C59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18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36C-AD99-4926-ADE1-FB01DC685A52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4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2D95-4234-4556-97C0-642714687BC8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A9F3-AB10-4F9B-B35E-DDA2D6666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0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2.PNG"/><Relationship Id="rId7" Type="http://schemas.openxmlformats.org/officeDocument/2006/relationships/image" Target="../media/image17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0.PNG"/><Relationship Id="rId10" Type="http://schemas.openxmlformats.org/officeDocument/2006/relationships/image" Target="../media/image177.png"/><Relationship Id="rId4" Type="http://schemas.openxmlformats.org/officeDocument/2006/relationships/image" Target="../media/image1710.png"/><Relationship Id="rId9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2.PNG"/><Relationship Id="rId7" Type="http://schemas.openxmlformats.org/officeDocument/2006/relationships/image" Target="../media/image19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0.png"/><Relationship Id="rId10" Type="http://schemas.openxmlformats.org/officeDocument/2006/relationships/image" Target="../media/image198.png"/><Relationship Id="rId4" Type="http://schemas.openxmlformats.org/officeDocument/2006/relationships/image" Target="../media/image193.png"/><Relationship Id="rId9" Type="http://schemas.openxmlformats.org/officeDocument/2006/relationships/image" Target="../media/image1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11" Type="http://schemas.openxmlformats.org/officeDocument/2006/relationships/image" Target="../media/image207.png"/><Relationship Id="rId5" Type="http://schemas.openxmlformats.org/officeDocument/2006/relationships/image" Target="../media/image202.png"/><Relationship Id="rId10" Type="http://schemas.openxmlformats.org/officeDocument/2006/relationships/image" Target="../media/image206.PNG"/><Relationship Id="rId4" Type="http://schemas.openxmlformats.org/officeDocument/2006/relationships/image" Target="../media/image201.png"/><Relationship Id="rId9" Type="http://schemas.openxmlformats.org/officeDocument/2006/relationships/image" Target="../media/image2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0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2" Type="http://schemas.openxmlformats.org/officeDocument/2006/relationships/image" Target="../media/image2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2170.png"/><Relationship Id="rId7" Type="http://schemas.openxmlformats.org/officeDocument/2006/relationships/image" Target="../media/image221.png"/><Relationship Id="rId2" Type="http://schemas.openxmlformats.org/officeDocument/2006/relationships/image" Target="../media/image2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256.png"/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12" Type="http://schemas.openxmlformats.org/officeDocument/2006/relationships/image" Target="../media/image255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11" Type="http://schemas.openxmlformats.org/officeDocument/2006/relationships/image" Target="../media/image151.png"/><Relationship Id="rId5" Type="http://schemas.openxmlformats.org/officeDocument/2006/relationships/image" Target="../media/image249.PNG"/><Relationship Id="rId15" Type="http://schemas.openxmlformats.org/officeDocument/2006/relationships/image" Target="../media/image258.png"/><Relationship Id="rId10" Type="http://schemas.openxmlformats.org/officeDocument/2006/relationships/image" Target="../media/image254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Relationship Id="rId14" Type="http://schemas.openxmlformats.org/officeDocument/2006/relationships/image" Target="../media/image2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0.PNG"/><Relationship Id="rId3" Type="http://schemas.openxmlformats.org/officeDocument/2006/relationships/image" Target="../media/image259.PNG"/><Relationship Id="rId7" Type="http://schemas.openxmlformats.org/officeDocument/2006/relationships/image" Target="../media/image2580.png"/><Relationship Id="rId12" Type="http://schemas.openxmlformats.org/officeDocument/2006/relationships/image" Target="../media/image2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20.PNG"/><Relationship Id="rId5" Type="http://schemas.openxmlformats.org/officeDocument/2006/relationships/image" Target="../media/image2560.PNG"/><Relationship Id="rId10" Type="http://schemas.openxmlformats.org/officeDocument/2006/relationships/image" Target="../media/image262.PNG"/><Relationship Id="rId4" Type="http://schemas.openxmlformats.org/officeDocument/2006/relationships/image" Target="../media/image260.PNG"/><Relationship Id="rId9" Type="http://schemas.openxmlformats.org/officeDocument/2006/relationships/image" Target="../media/image26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4.png"/><Relationship Id="rId3" Type="http://schemas.openxmlformats.org/officeDocument/2006/relationships/image" Target="../media/image265.PNG"/><Relationship Id="rId7" Type="http://schemas.openxmlformats.org/officeDocument/2006/relationships/image" Target="../media/image267.png"/><Relationship Id="rId12" Type="http://schemas.openxmlformats.org/officeDocument/2006/relationships/image" Target="../media/image273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0.PNG"/><Relationship Id="rId11" Type="http://schemas.openxmlformats.org/officeDocument/2006/relationships/image" Target="../media/image272.png"/><Relationship Id="rId5" Type="http://schemas.openxmlformats.org/officeDocument/2006/relationships/image" Target="../media/image2660.PNG"/><Relationship Id="rId10" Type="http://schemas.openxmlformats.org/officeDocument/2006/relationships/image" Target="../media/image271.png"/><Relationship Id="rId4" Type="http://schemas.openxmlformats.org/officeDocument/2006/relationships/image" Target="../media/image266.PNG"/><Relationship Id="rId9" Type="http://schemas.openxmlformats.org/officeDocument/2006/relationships/image" Target="../media/image270.png"/><Relationship Id="rId14" Type="http://schemas.openxmlformats.org/officeDocument/2006/relationships/image" Target="../media/image2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6.PNG"/><Relationship Id="rId7" Type="http://schemas.openxmlformats.org/officeDocument/2006/relationships/image" Target="../media/image276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Relationship Id="rId9" Type="http://schemas.openxmlformats.org/officeDocument/2006/relationships/image" Target="../media/image2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" Type="http://schemas.openxmlformats.org/officeDocument/2006/relationships/image" Target="../media/image282.PNG"/><Relationship Id="rId16" Type="http://schemas.openxmlformats.org/officeDocument/2006/relationships/image" Target="../media/image296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10" Type="http://schemas.openxmlformats.org/officeDocument/2006/relationships/image" Target="../media/image290.png"/><Relationship Id="rId19" Type="http://schemas.openxmlformats.org/officeDocument/2006/relationships/image" Target="../media/image299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3.png"/><Relationship Id="rId5" Type="http://schemas.openxmlformats.org/officeDocument/2006/relationships/image" Target="../media/image3020.PNG"/><Relationship Id="rId4" Type="http://schemas.openxmlformats.org/officeDocument/2006/relationships/image" Target="../media/image30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7725" y="2658412"/>
            <a:ext cx="4903907" cy="1597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675"/>
              </a:spcBef>
              <a:spcAft>
                <a:spcPts val="675"/>
              </a:spcAft>
            </a:pPr>
            <a:r>
              <a:rPr lang="en-US" altLang="zh-TW" sz="4000" b="1" kern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Coefficients</a:t>
            </a:r>
            <a:endParaRPr lang="zh-TW" altLang="zh-TW" sz="4000" b="1" kern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26" y="2497876"/>
            <a:ext cx="238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06657" y="1492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39761" y="518595"/>
                <a:ext cx="935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&gt;0 :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61" y="518595"/>
                <a:ext cx="93519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89" y="887927"/>
            <a:ext cx="5176495" cy="1979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47772" y="2887167"/>
                <a:ext cx="159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≤0 :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𝑒𝑎𝑠𝑦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!</m:t>
                    </m:r>
                  </m:oMath>
                </a14:m>
                <a:r>
                  <a:rPr lang="zh-TW" altLang="en-US" smtClean="0"/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72" y="2887167"/>
                <a:ext cx="159960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471820" y="2836709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6656" y="3506915"/>
            <a:ext cx="6734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addition formula is essentially a recurrence for the numbers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5157" y="3941997"/>
            <a:ext cx="19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Pascal’s triangle.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01" y="4227132"/>
            <a:ext cx="4048251" cy="25186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688889" y="437707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5239" y="4579888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(expanding the smallest lower index)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84186" y="6376485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1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2" y="82175"/>
            <a:ext cx="4295194" cy="12761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47491" y="1548699"/>
            <a:ext cx="4168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one with largest lower index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2" y="1980998"/>
            <a:ext cx="4210638" cy="28960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2339890">
            <a:off x="2255565" y="4849527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025010" y="4877002"/>
            <a:ext cx="36874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71164" y="53556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(5.9)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3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271164" y="52457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(5.10)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11" y="106428"/>
            <a:ext cx="4358234" cy="12962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7491" y="140267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(Summation on the upper index)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4994" y="2005487"/>
            <a:ext cx="6734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1. (5.10) has an combinatorial interpretion :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52214" y="2423637"/>
                <a:ext cx="5651034" cy="1113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m+1 tickets from a set of (n+1) tickets numbered</a:t>
                </a:r>
              </a:p>
              <a:p>
                <a:pPr algn="just"/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through n, there are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ways to do this when the largest</a:t>
                </a:r>
              </a:p>
              <a:p>
                <a:pPr algn="just"/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elected is number k.  </a:t>
                </a:r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214" y="2423637"/>
                <a:ext cx="5651034" cy="1113766"/>
              </a:xfrm>
              <a:prstGeom prst="rect">
                <a:avLst/>
              </a:prstGeom>
              <a:blipFill rotWithShape="0">
                <a:blip r:embed="rId4"/>
                <a:stretch>
                  <a:fillRect l="-863" t="-3297" r="-216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44056" y="3671062"/>
            <a:ext cx="678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(5.9) &amp; (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5.10)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proved by induction using the addition formula.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44056" y="4247511"/>
                <a:ext cx="1827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(5.9) </a:t>
                </a:r>
                <a14:m>
                  <m:oMath xmlns:m="http://schemas.openxmlformats.org/officeDocument/2006/math">
                    <m:r>
                      <a:rPr lang="en-US" altLang="zh-TW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(5.10) </a:t>
                </a:r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56" y="4247511"/>
                <a:ext cx="182774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00" t="-11667" r="-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724421" y="4639294"/>
                <a:ext cx="2064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5.10) </a:t>
                </a:r>
                <a14:m>
                  <m:oMath xmlns:m="http://schemas.openxmlformats.org/officeDocument/2006/math">
                    <m:r>
                      <a:rPr lang="en-US" altLang="zh-TW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5.9)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TW" alt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421" y="4639294"/>
                <a:ext cx="20649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5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22698" y="5031077"/>
                <a:ext cx="46205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for convenience that r,    n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</a:rPr>
                  <a:t> 0  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integers</a:t>
                </a:r>
                <a:r>
                  <a:rPr lang="en-US" altLang="zh-TW" smtClean="0">
                    <a:solidFill>
                      <a:srgbClr val="C00000"/>
                    </a:solidFill>
                  </a:rPr>
                  <a:t> </a:t>
                </a:r>
              </a:p>
              <a:p>
                <a:pPr algn="just"/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(&amp;</a:t>
                </a:r>
                <a:r>
                  <a:rPr lang="zh-TW" altLang="en-US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pol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ynomials</m:t>
                    </m:r>
                    <m: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argument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</a:rPr>
                  <a:t> )</a:t>
                </a:r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698" y="5031077"/>
                <a:ext cx="4620560" cy="646331"/>
              </a:xfrm>
              <a:prstGeom prst="rect">
                <a:avLst/>
              </a:prstGeom>
              <a:blipFill>
                <a:blip r:embed="rId7"/>
                <a:stretch>
                  <a:fillRect l="-1187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7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8981" y="123965"/>
                <a:ext cx="784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Let</m:t>
                      </m:r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1" y="123965"/>
                <a:ext cx="7849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48820" y="224265"/>
                <a:ext cx="850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en-US" altLang="zh-TW" i="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20" y="224265"/>
                <a:ext cx="850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96" y="647185"/>
            <a:ext cx="4363059" cy="24958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99758" y="126950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</a:t>
            </a:r>
            <a:endParaRPr lang="zh-TW" altLang="en-US" sz="1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9758" y="2460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(5.10)</a:t>
            </a:r>
            <a:endParaRPr lang="zh-TW" altLang="en-US" sz="1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10655" y="2996616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C00000"/>
                </a:solidFill>
              </a:rPr>
              <a:t>#</a:t>
            </a:r>
            <a:endParaRPr lang="zh-TW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488" y="39553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6307" y="3779739"/>
                <a:ext cx="4958601" cy="787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07" y="3779739"/>
                <a:ext cx="4958601" cy="787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 flipV="1">
            <a:off x="1894310" y="3956838"/>
            <a:ext cx="176296" cy="2313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5519735" y="3995770"/>
            <a:ext cx="330650" cy="4241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47596" y="5019060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96" y="5019060"/>
                <a:ext cx="4379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366566" y="4810060"/>
                <a:ext cx="2536079" cy="787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66" y="4810060"/>
                <a:ext cx="2536079" cy="787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V="1">
            <a:off x="2162120" y="5183436"/>
            <a:ext cx="176296" cy="2313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349880" y="5019060"/>
            <a:ext cx="411454" cy="3741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121615" y="5019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(Ch2 !)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4440" y="11939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addition formula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3" y="597488"/>
            <a:ext cx="3658111" cy="63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94043" y="1485747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43" y="1485747"/>
                <a:ext cx="4379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3" y="1344514"/>
            <a:ext cx="2581635" cy="647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3" y="2242299"/>
            <a:ext cx="5719858" cy="211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94043" y="4608521"/>
                <a:ext cx="281993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43" y="4608521"/>
                <a:ext cx="2819939" cy="7645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40528" y="435852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28" y="4358526"/>
                <a:ext cx="3097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10275" y="2242299"/>
                <a:ext cx="3133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mtClean="0">
                  <a:solidFill>
                    <a:srgbClr val="C00000"/>
                  </a:solidFill>
                </a:endParaRPr>
              </a:p>
              <a:p>
                <a:endParaRPr lang="zh-TW" altLang="en-US">
                  <a:solidFill>
                    <a:srgbClr val="C00000"/>
                  </a:solidFill>
                </a:endParaRPr>
              </a:p>
              <a:p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75" y="2242299"/>
                <a:ext cx="3133725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28836" y="2601977"/>
                <a:ext cx="1170129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36" y="2601977"/>
                <a:ext cx="1170129" cy="459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6210300" y="2171700"/>
            <a:ext cx="85725" cy="705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96025" y="2095500"/>
            <a:ext cx="17145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334250" y="2207000"/>
            <a:ext cx="85725" cy="705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419975" y="2130800"/>
            <a:ext cx="17145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628913" y="2207000"/>
            <a:ext cx="85725" cy="705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7714638" y="2130800"/>
            <a:ext cx="17145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343900" y="2201399"/>
            <a:ext cx="85725" cy="705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8429625" y="2125199"/>
            <a:ext cx="17145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3142" y="130626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Theorem</a:t>
            </a:r>
            <a:r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47" y="499958"/>
            <a:ext cx="4509018" cy="839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10547" y="1335688"/>
                <a:ext cx="165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47" y="1335688"/>
                <a:ext cx="16557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0547" y="1925588"/>
                <a:ext cx="6734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1.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𝑖𝑛𝑡𝑒𝑔𝑒𝑟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𝑓𝑖𝑛𝑖𝑡𝑒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47" y="1925588"/>
                <a:ext cx="67346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4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64085" y="2246643"/>
                <a:ext cx="54030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(∵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𝑧𝑒𝑟𝑜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𝑒𝑥𝑐𝑒𝑝𝑡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𝑡h𝑜𝑠𝑒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0≤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85" y="2246643"/>
                <a:ext cx="540301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68776" y="2695969"/>
                <a:ext cx="76321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𝑂𝑡h𝑒𝑟𝑤𝑖𝑠𝑒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𝑖𝑛𝑡𝑒𝑔𝑒𝑟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𝑎𝑟𝑏𝑖𝑡𝑟𝑎𝑟𝑦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𝑐𝑜𝑚𝑝𝑙𝑒𝑥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𝑛𝑢𝑚𝑏𝑒𝑟𝑠</m:t>
                        </m:r>
                      </m:e>
                    </m:d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76" y="2695969"/>
                <a:ext cx="763219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19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32702" y="3065301"/>
                <a:ext cx="5912516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𝑠𝑢𝑚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𝑖𝑛𝑓𝑖𝑛𝑖𝑡𝑒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𝑚𝑢𝑠𝑡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h𝑎𝑣𝑒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&lt;1 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𝑔𝑢𝑎𝑟𝑎𝑛𝑡𝑒𝑒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2" y="3065301"/>
                <a:ext cx="5912516" cy="7085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08473" y="3773893"/>
                <a:ext cx="3625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𝑠𝑢</m:t>
                      </m:r>
                      <m:sSup>
                        <m:sSupPr>
                          <m:ctrlP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𝑎𝑏𝑠𝑜𝑙𝑢𝑡𝑒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𝑐𝑜𝑛𝑣𝑒𝑟𝑔𝑒𝑛𝑐𝑒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473" y="3773893"/>
                <a:ext cx="362554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86170" y="91283"/>
                <a:ext cx="2393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𝑇𝑤𝑜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𝑠𝑝𝑒𝑐𝑖𝑎𝑙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𝑐𝑎𝑠𝑒𝑠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70" y="91283"/>
                <a:ext cx="239309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36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18" y="645281"/>
            <a:ext cx="189399" cy="189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532" y="555314"/>
                <a:ext cx="3728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 &amp;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𝑛𝑜𝑛𝑛𝑒𝑔𝑎𝑡𝑖𝑣𝑒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532" y="555314"/>
                <a:ext cx="372832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34825" y="1019345"/>
                <a:ext cx="4542334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825" y="1019345"/>
                <a:ext cx="4542334" cy="508216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34825" y="1527561"/>
                <a:ext cx="5384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𝑟𝑜𝑤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𝑃𝑎𝑠𝑐𝑎</m:t>
                          </m:r>
                          <m:sSup>
                            <m:sSupPr>
                              <m:ctrlP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𝑡𝑟𝑖𝑎𝑛𝑔𝑙𝑒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𝑠𝑢𝑚𝑠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825" y="1527561"/>
                <a:ext cx="538493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000653" y="152756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</a:rPr>
              <a:t>-</a:t>
            </a:r>
            <a:endParaRPr lang="zh-TW" altLang="en-US">
              <a:solidFill>
                <a:srgbClr val="00206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18" y="2137755"/>
            <a:ext cx="189399" cy="189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25532" y="2047788"/>
                <a:ext cx="3123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=−1,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≥0⇒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532" y="2047788"/>
                <a:ext cx="312399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87810" y="2511819"/>
                <a:ext cx="5195205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10" y="2511819"/>
                <a:ext cx="5195205" cy="508216"/>
              </a:xfrm>
              <a:prstGeom prst="rect">
                <a:avLst/>
              </a:prstGeom>
              <a:blipFill>
                <a:blip r:embed="rId8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20813" y="3233379"/>
                <a:ext cx="89370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h𝑒𝑛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𝑛𝑜𝑛𝑛𝑒𝑔𝑎𝑡𝑖𝑣𝑒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𝑖𝑛𝑡𝑒𝑔𝑒𝑟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𝑚𝑢𝑠𝑡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𝑡𝑒𝑛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13" y="3233379"/>
                <a:ext cx="89370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45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38280" y="3602711"/>
                <a:ext cx="5314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𝑢𝑠𝑒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𝑏𝑖𝑛𝑜𝑚𝑖𝑎𝑙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𝑡h𝑒𝑜𝑟𝑒𝑚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special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case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80" y="3602711"/>
                <a:ext cx="531485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66" y="4036413"/>
            <a:ext cx="3469694" cy="794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15855" y="4189778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55" y="4189778"/>
                <a:ext cx="43794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562003" y="4730718"/>
                <a:ext cx="6975051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&amp;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𝑚𝑢𝑙𝑡𝑖𝑝𝑙𝑦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𝑏𝑜𝑡h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𝑠𝑖𝑑𝑒𝑠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𝐵𝑖𝑛𝑜𝑚𝑖𝑎𝑙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𝑡h𝑒𝑜𝑟𝑒𝑚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03" y="4730718"/>
                <a:ext cx="6975051" cy="6140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1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219" y="10893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13189" y="108936"/>
                <a:ext cx="6545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proved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bimomial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theorem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integer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9" y="108936"/>
                <a:ext cx="654538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3189" y="478268"/>
                <a:ext cx="6298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using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combinatorial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interpretation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ca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deduce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9" y="478268"/>
                <a:ext cx="629845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3189" y="847600"/>
                <a:ext cx="6377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nonnegative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using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9" y="847600"/>
                <a:ext cx="637706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77773" y="1220916"/>
                <a:ext cx="6539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pol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ynomials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argument</m:t>
                    </m:r>
                    <m:d>
                      <m:dPr>
                        <m:ctrlP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the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sum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infinite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the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general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case</m:t>
                        </m:r>
                      </m:e>
                    </m:d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</a:rPr>
                  <a:t> </a:t>
                </a:r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73" y="1220916"/>
                <a:ext cx="6539804" cy="369332"/>
              </a:xfrm>
              <a:prstGeom prst="rect">
                <a:avLst/>
              </a:prstGeom>
              <a:blipFill>
                <a:blip r:embed="rId5"/>
                <a:stretch>
                  <a:fillRect l="-2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13189" y="1586264"/>
                <a:ext cx="6864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arbitrary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use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Taylor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series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theory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variables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9" y="1586264"/>
                <a:ext cx="686437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5" y="2078575"/>
            <a:ext cx="4505841" cy="1463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35432" y="3665168"/>
                <a:ext cx="529786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32" y="3665168"/>
                <a:ext cx="5297861" cy="295594"/>
              </a:xfrm>
              <a:prstGeom prst="rect">
                <a:avLst/>
              </a:prstGeom>
              <a:blipFill>
                <a:blip r:embed="rId8"/>
                <a:stretch>
                  <a:fillRect l="-1151" r="-575" b="-30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345582" y="36651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2060"/>
                </a:solidFill>
                <a:sym typeface="Wingdings" panose="05000000000000000000" pitchFamily="2" charset="2"/>
              </a:rPr>
              <a:t>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45582" y="42813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rgbClr val="002060"/>
                </a:solidFill>
                <a:sym typeface="Wingdings" panose="05000000000000000000" pitchFamily="2" charset="2"/>
              </a:rPr>
              <a:t>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741762" y="4234818"/>
                <a:ext cx="3835089" cy="4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𝑐𝑜𝑛𝑣𝑒𝑟𝑔𝑒𝑠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∵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(by 5.83)</a:t>
                </a:r>
                <a:endParaRPr lang="zh-TW" alt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62" y="4234818"/>
                <a:ext cx="3835089" cy="415883"/>
              </a:xfrm>
              <a:prstGeom prst="rect">
                <a:avLst/>
              </a:prstGeom>
              <a:blipFill rotWithShape="0">
                <a:blip r:embed="rId9"/>
                <a:stretch>
                  <a:fillRect l="-2226" t="-2941" r="-3498" b="-19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773166" y="4450646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3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4440" y="119394"/>
                <a:ext cx="5748881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kern="1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 of the 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&lt;0 &amp; 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0" y="119394"/>
                <a:ext cx="5748881" cy="508216"/>
              </a:xfrm>
              <a:prstGeom prst="rect">
                <a:avLst/>
              </a:prstGeom>
              <a:blipFill rotWithShape="0">
                <a:blip r:embed="rId2"/>
                <a:stretch>
                  <a:fillRect l="-636"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5" y="627610"/>
            <a:ext cx="4210638" cy="7240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97094" y="812660"/>
            <a:ext cx="352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 called negating the upperd index</a:t>
            </a:r>
          </a:p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upper negation)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1865" y="149049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55835" y="1675161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35" y="1675161"/>
                <a:ext cx="80054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73" y="2017968"/>
            <a:ext cx="5982535" cy="80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55835" y="2818180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35" y="2818180"/>
                <a:ext cx="8005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52086" y="3187512"/>
                <a:ext cx="1876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86" y="3187512"/>
                <a:ext cx="187679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006509" y="3284482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1865" y="3961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23136" y="403803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23136" y="46542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zh-TW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04858" y="3946466"/>
                <a:ext cx="3388043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+4−1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58" y="3946466"/>
                <a:ext cx="3388043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859388" y="46283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egate the upper index twice</a:t>
            </a:r>
            <a:r>
              <a:rPr lang="zh-TW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86" y="5023563"/>
            <a:ext cx="4169215" cy="137541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06314" y="5832629"/>
            <a:ext cx="229973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336287" y="4005591"/>
                <a:ext cx="1421223" cy="558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87" y="4005591"/>
                <a:ext cx="1421223" cy="5580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" y="348446"/>
            <a:ext cx="209579" cy="2000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9" y="67216"/>
            <a:ext cx="5621308" cy="7625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8269" y="92629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22239" y="1022855"/>
                <a:ext cx="3723968" cy="53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39" y="1022855"/>
                <a:ext cx="3723968" cy="537006"/>
              </a:xfrm>
              <a:prstGeom prst="rect">
                <a:avLst/>
              </a:prstGeom>
              <a:blipFill rotWithShape="0"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046207" y="1291358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" y="3163037"/>
            <a:ext cx="209579" cy="2000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9" y="2857064"/>
            <a:ext cx="5020376" cy="13622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8269" y="430263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22239" y="4399197"/>
                <a:ext cx="626325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39" y="4399197"/>
                <a:ext cx="6263253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446612" y="4801712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48901" y="5129331"/>
            <a:ext cx="91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smtClean="0">
                <a:solidFill>
                  <a:srgbClr val="C00000"/>
                </a:solidFill>
              </a:rPr>
              <a:t>upper</a:t>
            </a:r>
          </a:p>
          <a:p>
            <a:r>
              <a:rPr lang="en-US" altLang="zh-TW" sz="1600" smtClean="0">
                <a:solidFill>
                  <a:srgbClr val="C00000"/>
                </a:solidFill>
              </a:rPr>
              <a:t>negation</a:t>
            </a:r>
            <a:endParaRPr lang="zh-TW" altLang="en-US" sz="1600">
              <a:solidFill>
                <a:srgbClr val="C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6597" y="5051182"/>
            <a:ext cx="91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rgbClr val="C00000"/>
                </a:solidFill>
              </a:rPr>
              <a:t>u</a:t>
            </a:r>
            <a:r>
              <a:rPr lang="en-US" altLang="zh-TW" sz="1600" smtClean="0">
                <a:solidFill>
                  <a:srgbClr val="C00000"/>
                </a:solidFill>
              </a:rPr>
              <a:t>pper</a:t>
            </a:r>
          </a:p>
          <a:p>
            <a:r>
              <a:rPr lang="en-US" altLang="zh-TW" sz="1600" smtClean="0">
                <a:solidFill>
                  <a:srgbClr val="C00000"/>
                </a:solidFill>
              </a:rPr>
              <a:t>negation</a:t>
            </a:r>
            <a:endParaRPr lang="zh-TW" altLang="en-US" sz="1600">
              <a:solidFill>
                <a:srgbClr val="C0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041864" y="4890375"/>
            <a:ext cx="26633" cy="27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185086" y="4856004"/>
            <a:ext cx="26633" cy="27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53978" y="511260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</a:rPr>
              <a:t>(5.9)</a:t>
            </a: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54389" y="4846132"/>
            <a:ext cx="26633" cy="27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921088" y="1783956"/>
            <a:ext cx="91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smtClean="0">
                <a:solidFill>
                  <a:srgbClr val="C00000"/>
                </a:solidFill>
              </a:rPr>
              <a:t>upper</a:t>
            </a:r>
          </a:p>
          <a:p>
            <a:r>
              <a:rPr lang="en-US" altLang="zh-TW" sz="1600" smtClean="0">
                <a:solidFill>
                  <a:srgbClr val="C00000"/>
                </a:solidFill>
              </a:rPr>
              <a:t>negation</a:t>
            </a:r>
            <a:endParaRPr lang="zh-TW" altLang="en-US" sz="1600">
              <a:solidFill>
                <a:srgbClr val="C0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092634" y="1491413"/>
            <a:ext cx="704717" cy="503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3"/>
          </p:cNvCxnSpPr>
          <p:nvPr/>
        </p:nvCxnSpPr>
        <p:spPr>
          <a:xfrm flipH="1">
            <a:off x="3835826" y="1438268"/>
            <a:ext cx="479893" cy="638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80" y="4285765"/>
            <a:ext cx="3002757" cy="708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9920" y="-487659"/>
            <a:ext cx="32960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Basic Identities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00100" y="897336"/>
                <a:ext cx="416268" cy="4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897336"/>
                <a:ext cx="416268" cy="415883"/>
              </a:xfrm>
              <a:prstGeom prst="rect">
                <a:avLst/>
              </a:prstGeom>
              <a:blipFill>
                <a:blip r:embed="rId3"/>
                <a:stretch>
                  <a:fillRect t="-1471" b="-19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16368" y="943887"/>
            <a:ext cx="609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：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coefficient (so called because of the binomial thm) 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00100" y="1515728"/>
                <a:ext cx="416268" cy="4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515728"/>
                <a:ext cx="416268" cy="415883"/>
              </a:xfrm>
              <a:prstGeom prst="rect">
                <a:avLst/>
              </a:prstGeom>
              <a:blipFill>
                <a:blip r:embed="rId4"/>
                <a:stretch>
                  <a:fillRect t="-2941" b="-19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182629" y="1539003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of ways to choose a k-element subset from an n-element set.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69527" y="19494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choose k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088322" y="1972729"/>
            <a:ext cx="284235" cy="202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00100" y="25135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230439" y="2513548"/>
                <a:ext cx="6256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set {1,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4} we can choose 2 elements in 6 ways. </a:t>
                </a:r>
                <a:endParaRPr lang="zh-TW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39" y="2513548"/>
                <a:ext cx="6256841" cy="369332"/>
              </a:xfrm>
              <a:prstGeom prst="rect">
                <a:avLst/>
              </a:prstGeom>
              <a:blipFill>
                <a:blip r:embed="rId5"/>
                <a:stretch>
                  <a:fillRect l="-877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16368" y="2959503"/>
                <a:ext cx="4442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4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2, 4</m:t>
                          </m:r>
                        </m:e>
                      </m:d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68" y="2959503"/>
                <a:ext cx="44424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98033" y="3399501"/>
                <a:ext cx="715260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</a:t>
                </a:r>
                <a:endParaRPr lang="zh-TW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33" y="3399501"/>
                <a:ext cx="715260" cy="459100"/>
              </a:xfrm>
              <a:prstGeom prst="rect">
                <a:avLst/>
              </a:prstGeom>
              <a:blipFill>
                <a:blip r:embed="rId7"/>
                <a:stretch>
                  <a:fillRect r="-19658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08183" y="3428996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83" y="3428996"/>
                <a:ext cx="38985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536289"/>
            <a:ext cx="252497" cy="24102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727266" y="385180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pper index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05291" y="5090957"/>
            <a:ext cx="12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index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/>
          <p:cNvCxnSpPr>
            <a:endCxn id="24" idx="1"/>
          </p:cNvCxnSpPr>
          <p:nvPr/>
        </p:nvCxnSpPr>
        <p:spPr>
          <a:xfrm>
            <a:off x="1369527" y="4920528"/>
            <a:ext cx="535764" cy="3550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37" idx="0"/>
            <a:endCxn id="23" idx="1"/>
          </p:cNvCxnSpPr>
          <p:nvPr/>
        </p:nvCxnSpPr>
        <p:spPr>
          <a:xfrm flipV="1">
            <a:off x="1357928" y="4036475"/>
            <a:ext cx="369338" cy="368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1230439" y="4404717"/>
            <a:ext cx="254977" cy="2215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230439" y="4699007"/>
            <a:ext cx="254977" cy="2215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9009" y="212198"/>
                <a:ext cx="72699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his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partial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sum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rth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row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Pascal</m:t>
                        </m:r>
                      </m:e>
                      <m:sup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triangle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" y="212198"/>
                <a:ext cx="72699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71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34976" y="581530"/>
                <a:ext cx="7144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probided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that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entries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row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have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been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given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alternating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signs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zh-TW" altLang="zh-TW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76" y="581530"/>
                <a:ext cx="71449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27993" y="950862"/>
                <a:ext cx="3783665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 r=5,  m=2,  1-5+10=6=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93" y="950862"/>
                <a:ext cx="3783665" cy="551433"/>
              </a:xfrm>
              <a:prstGeom prst="rect">
                <a:avLst/>
              </a:prstGeom>
              <a:blipFill rotWithShape="0">
                <a:blip r:embed="rId4"/>
                <a:stretch>
                  <a:fillRect l="-1288" b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58075" y="1502295"/>
                <a:ext cx="6960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gives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alternating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sum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entire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row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75" y="1502295"/>
                <a:ext cx="69608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88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27993" y="1869062"/>
                <a:ext cx="4479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sum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zero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when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postive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integer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93" y="1869062"/>
                <a:ext cx="447911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27993" y="2238394"/>
                <a:ext cx="4696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(expanding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binomial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theorem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</a:rPr>
                  <a:t>)</a:t>
                </a:r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93" y="2238394"/>
                <a:ext cx="469673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38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58075" y="2789827"/>
                <a:ext cx="7279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there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closed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partial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sum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row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Pascal</m:t>
                        </m:r>
                      </m:e>
                      <m:sup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triangle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75" y="2789827"/>
                <a:ext cx="72794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54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34976" y="3426845"/>
                <a:ext cx="500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76" y="3426845"/>
                <a:ext cx="500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33" y="3236948"/>
            <a:ext cx="3555850" cy="749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40828" y="3206913"/>
                <a:ext cx="385041" cy="5013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mr>
                        <m:m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28" y="3206913"/>
                <a:ext cx="385041" cy="5013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30789" y="336723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closed form.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99980" y="4082835"/>
                <a:ext cx="744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80" y="4082835"/>
                <a:ext cx="7441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44094" y="4023225"/>
                <a:ext cx="474341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!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colums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5.10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but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rows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94" y="4023225"/>
                <a:ext cx="4743414" cy="4049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25260" y="4383065"/>
                <a:ext cx="5304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However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way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partially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row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elements</m:t>
                      </m:r>
                    </m:oMath>
                  </m:oMathPara>
                </a14:m>
                <a:endParaRPr lang="en-US" altLang="zh-TW" b="0" smtClean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60" y="4383065"/>
                <a:ext cx="530465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25260" y="4752397"/>
                <a:ext cx="6026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have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been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multiplied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their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distance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center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60" y="4752397"/>
                <a:ext cx="602600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2" y="5245890"/>
            <a:ext cx="4563112" cy="666843"/>
          </a:xfrm>
          <a:prstGeom prst="rect">
            <a:avLst/>
          </a:prstGeom>
        </p:spPr>
      </p:pic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25260" y="6197282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(prove by induction on row !)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440" y="119394"/>
            <a:ext cx="551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by which it’s possible to determine whether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39395" y="488726"/>
                <a:ext cx="6276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closed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form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partial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sums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series</m:t>
                      </m:r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involving</m:t>
                      </m:r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95" y="488726"/>
                <a:ext cx="627607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39395" y="858058"/>
                <a:ext cx="2332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binomial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coefficients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95" y="858058"/>
                <a:ext cx="23326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48" y="1224547"/>
            <a:ext cx="5602745" cy="74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6978" y="21507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90948" y="215072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 (By induction on m)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02929" y="2701875"/>
                <a:ext cx="999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&lt;0 :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29" y="2701875"/>
                <a:ext cx="99976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02929" y="3128953"/>
                <a:ext cx="999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: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29" y="3128953"/>
                <a:ext cx="99976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02929" y="3585043"/>
                <a:ext cx="999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 :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29" y="3585043"/>
                <a:ext cx="99976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02690" y="2693647"/>
                <a:ext cx="1828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90" y="2693647"/>
                <a:ext cx="182870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02690" y="3047450"/>
                <a:ext cx="3299558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90" y="3047450"/>
                <a:ext cx="3299558" cy="508216"/>
              </a:xfrm>
              <a:prstGeom prst="rect">
                <a:avLst/>
              </a:prstGeom>
              <a:blipFill rotWithShape="0">
                <a:blip r:embed="rId9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89939" y="3586243"/>
                <a:ext cx="1542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𝐿𝐻𝑆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39" y="3586243"/>
                <a:ext cx="154279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16640" y="3986152"/>
                <a:ext cx="2193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addition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formula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40" y="3986152"/>
                <a:ext cx="219322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40" y="4355484"/>
            <a:ext cx="5514710" cy="75994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74" y="5665989"/>
            <a:ext cx="2105319" cy="55252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1" y="5719953"/>
            <a:ext cx="619211" cy="390580"/>
          </a:xfrm>
          <a:prstGeom prst="rect">
            <a:avLst/>
          </a:prstGeom>
        </p:spPr>
      </p:pic>
      <p:cxnSp>
        <p:nvCxnSpPr>
          <p:cNvPr id="20" name="直線接點 19"/>
          <p:cNvCxnSpPr/>
          <p:nvPr/>
        </p:nvCxnSpPr>
        <p:spPr>
          <a:xfrm>
            <a:off x="2748271" y="5237826"/>
            <a:ext cx="2329756" cy="887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401594" y="5260141"/>
            <a:ext cx="2329756" cy="887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 rot="5400000">
                <a:off x="3502725" y="5204713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02725" y="5204713"/>
                <a:ext cx="5341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 rot="5400000">
                <a:off x="6467888" y="523287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67888" y="5232876"/>
                <a:ext cx="53412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1798" y="278384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8" y="278384"/>
                <a:ext cx="4379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38" y="242519"/>
            <a:ext cx="3433332" cy="579511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2785685" y="791804"/>
            <a:ext cx="536467" cy="887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05584" y="898566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1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induction hypo.</a:t>
            </a:r>
            <a:endParaRPr lang="zh-TW" altLang="en-US" sz="1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785685" y="1206343"/>
                <a:ext cx="347761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685" y="1206343"/>
                <a:ext cx="3477619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00264" y="2099114"/>
                <a:ext cx="91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64" y="2099114"/>
                <a:ext cx="9169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646805" y="2268391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 rot="5400000">
                <a:off x="2952806" y="80613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52806" y="806132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7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38187" y="1532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84210" y="522576"/>
                <a:ext cx="3021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,1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𝑖𝑛𝑡𝑒𝑔𝑒𝑟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210" y="522576"/>
                <a:ext cx="3021212" cy="369332"/>
              </a:xfrm>
              <a:prstGeom prst="rect">
                <a:avLst/>
              </a:prstGeom>
              <a:blipFill>
                <a:blip r:embed="rId2"/>
                <a:stretch>
                  <a:fillRect l="-161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0516" y="1076574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16" y="1076574"/>
                <a:ext cx="4379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65291" y="929795"/>
                <a:ext cx="714105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91" y="929795"/>
                <a:ext cx="7141057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08782" y="2020828"/>
                <a:ext cx="2182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)+(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en-US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782" y="2020828"/>
                <a:ext cx="21824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6084825" y="1732187"/>
            <a:ext cx="260641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651237" y="2362313"/>
                <a:ext cx="1961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37" y="2362313"/>
                <a:ext cx="196117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61113" y="2978004"/>
                <a:ext cx="1644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13" y="2978004"/>
                <a:ext cx="164436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87981" y="3563930"/>
                <a:ext cx="712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𝑏𝑜𝑡h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𝑠𝑖𝑑𝑒𝑠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𝑝𝑜𝑙𝑦𝑛𝑖𝑚𝑖𝑎𝑙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𝑑𝑒𝑔𝑟𝑒𝑒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𝑎𝑔𝑟𝑒𝑒𝑚𝑒𝑛𝑡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81" y="3563930"/>
                <a:ext cx="71212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85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87084" y="4117928"/>
                <a:ext cx="599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𝑑𝑖𝑓𝑓𝑒𝑟𝑒𝑛𝑡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𝑣𝑎𝑙𝑢𝑠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𝑝𝑜𝑙𝑦𝑛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𝑚𝑖𝑎𝑙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𝑎𝑟𝑔𝑢𝑚𝑒𝑛𝑡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𝑂𝐾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!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84" y="4117928"/>
                <a:ext cx="599138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388032" y="4271816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67900" y="4487260"/>
                <a:ext cx="20025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4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sz="14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=0,−1,−2,⋯,−</m:t>
                      </m:r>
                      <m:r>
                        <a:rPr lang="en-US" altLang="zh-TW" sz="14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sz="14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00" y="4487260"/>
                <a:ext cx="20025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85744" y="1671112"/>
                <a:ext cx="13668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𝐵𝑖𝑛𝑜𝑚𝑖𝑎𝑙</m:t>
                      </m:r>
                      <m:r>
                        <a:rPr lang="en-US" altLang="zh-TW" sz="1400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400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𝑇h𝑚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44" y="1671112"/>
                <a:ext cx="13668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>
            <a:off x="2466975" y="1433570"/>
            <a:ext cx="57150" cy="2563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 rot="5400000">
                <a:off x="7049798" y="1648388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49798" y="1648388"/>
                <a:ext cx="53412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86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053" y="119394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41108" y="394602"/>
                <a:ext cx="2085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=−1 &amp;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08" y="394602"/>
                <a:ext cx="2085827" cy="369332"/>
              </a:xfrm>
              <a:prstGeom prst="rect">
                <a:avLst/>
              </a:prstGeom>
              <a:blipFill>
                <a:blip r:embed="rId2"/>
                <a:stretch>
                  <a:fillRect l="-2632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30456" y="101289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56" y="1012896"/>
                <a:ext cx="4379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6" y="894303"/>
            <a:ext cx="4349884" cy="6951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22" y="4798719"/>
            <a:ext cx="4083433" cy="721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63449" y="3764235"/>
                <a:ext cx="92563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49" y="3764235"/>
                <a:ext cx="925638" cy="5533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04799" y="3675304"/>
                <a:ext cx="1997022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TW" sz="16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sz="160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TW" sz="160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16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6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99" y="3675304"/>
                <a:ext cx="1997022" cy="689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6" y="2611658"/>
            <a:ext cx="3622705" cy="738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41108" y="2010077"/>
                <a:ext cx="282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 &amp;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08" y="2010077"/>
                <a:ext cx="282962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40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30457" y="2752107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57" y="2752107"/>
                <a:ext cx="4379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2068396" y="3403356"/>
            <a:ext cx="132069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799732" y="3403356"/>
            <a:ext cx="196060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30457" y="4974962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57" y="4974962"/>
                <a:ext cx="4379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 rot="5400000">
                <a:off x="2650467" y="336394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50467" y="3363942"/>
                <a:ext cx="53412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 rot="5400000">
                <a:off x="4640460" y="3321005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640460" y="3321005"/>
                <a:ext cx="5341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0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7" y="363831"/>
            <a:ext cx="209579" cy="2000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6" y="31924"/>
            <a:ext cx="4479724" cy="739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23276" y="1091087"/>
                <a:ext cx="6734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case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=1⇔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absorption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identity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6" y="1091087"/>
                <a:ext cx="67346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4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516740" y="1595339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One side of tem is easier to sum. 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8352" y="2059889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79193" y="1964671"/>
                <a:ext cx="5594865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replace</m:t>
                      </m:r>
                      <m: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d>
                        <m:dPr>
                          <m:ctrlPr>
                            <a:rPr lang="zh-TW" altLang="en-US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TW" altLang="en-US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𝑠𝑢𝑚𝑖𝑛𝑔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3" y="1964671"/>
                <a:ext cx="5594865" cy="5597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23276" y="259132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50540" y="2591326"/>
                <a:ext cx="346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,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𝑖𝑛𝑡𝑒𝑔𝑒𝑟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40" y="2591326"/>
                <a:ext cx="34691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82" t="-9836" r="-52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2" y="3055876"/>
            <a:ext cx="5211397" cy="1796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16740" y="4947112"/>
                <a:ext cx="415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𝑅𝐻𝑆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=0=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𝐿𝐻𝑆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40" y="4947112"/>
                <a:ext cx="415209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22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67281" y="5383330"/>
                <a:ext cx="2977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ture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integer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81" y="5383330"/>
                <a:ext cx="297709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35929" y="5889879"/>
                <a:ext cx="4474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argument extends to all real r.</a:t>
                </a:r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29" y="5889879"/>
                <a:ext cx="447430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6" t="-9836" r="-272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010231" y="6074545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440" y="119394"/>
            <a:ext cx="226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Trinomial theorem</a:t>
            </a:r>
            <a:endParaRPr lang="zh-TW" altLang="zh-TW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22" y="616171"/>
            <a:ext cx="5641595" cy="1928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01810" y="485039"/>
                <a:ext cx="2539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𝑡𝑟𝑖𝑛𝑜𝑚𝑖𝑎𝑙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𝑐𝑜𝑒𝑓𝑓𝑖𝑐𝑖𝑒𝑛𝑡</m:t>
                      </m:r>
                      <m:r>
                        <a:rPr lang="en-US" altLang="zh-TW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10" y="485039"/>
                <a:ext cx="25396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/>
          <p:nvPr/>
        </p:nvCxnSpPr>
        <p:spPr>
          <a:xfrm flipV="1">
            <a:off x="4971495" y="669705"/>
            <a:ext cx="630315" cy="674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755254" y="488727"/>
            <a:ext cx="1216241" cy="1011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890719" y="2272683"/>
            <a:ext cx="1897522" cy="177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0224" y="2666563"/>
                <a:ext cx="6734671" cy="508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kern="1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trinomial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coefficient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disguise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4" y="2666563"/>
                <a:ext cx="6734671" cy="508216"/>
              </a:xfrm>
              <a:prstGeom prst="rect">
                <a:avLst/>
              </a:prstGeom>
              <a:blipFill rotWithShape="0">
                <a:blip r:embed="rId4"/>
                <a:stretch>
                  <a:fillRect l="-724" b="-5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754653" y="3381743"/>
                <a:ext cx="2696764" cy="546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53" y="3381743"/>
                <a:ext cx="2696764" cy="5468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396863" y="347051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96863" y="4356867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generalize to multinomial coefficient.</a:t>
            </a:r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12" y="4853261"/>
            <a:ext cx="6477904" cy="144800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853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440" y="158059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products of binomial coefficients.</a:t>
            </a:r>
            <a:endParaRPr lang="zh-TW" altLang="en-US" sz="2000"/>
          </a:p>
        </p:txBody>
      </p:sp>
      <p:sp>
        <p:nvSpPr>
          <p:cNvPr id="4" name="矩形 3"/>
          <p:cNvSpPr/>
          <p:nvPr/>
        </p:nvSpPr>
        <p:spPr>
          <a:xfrm>
            <a:off x="624440" y="648296"/>
            <a:ext cx="324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Vandermonde’s convolution :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50" y="1017628"/>
            <a:ext cx="7213071" cy="8287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0565" y="203108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14535" y="2031085"/>
                <a:ext cx="5868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eplace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can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assume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2031085"/>
                <a:ext cx="586891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14535" y="2490544"/>
                <a:ext cx="3281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indentity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be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proved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2490544"/>
                <a:ext cx="328166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07226" y="2950003"/>
                <a:ext cx="386823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26" y="2950003"/>
                <a:ext cx="3868238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14535" y="3802429"/>
                <a:ext cx="6197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≥0 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integers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(&amp;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them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using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polynomial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argument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3802429"/>
                <a:ext cx="619753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52391" y="5354002"/>
                <a:ext cx="582948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numbers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ways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men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91" y="5354002"/>
                <a:ext cx="5829480" cy="506870"/>
              </a:xfrm>
              <a:prstGeom prst="rect">
                <a:avLst/>
              </a:prstGeom>
              <a:blipFill>
                <a:blip r:embed="rId7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52391" y="4296225"/>
                <a:ext cx="6688369" cy="53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ways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people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among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men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91" y="4296225"/>
                <a:ext cx="6688369" cy="535211"/>
              </a:xfrm>
              <a:prstGeom prst="rect">
                <a:avLst/>
              </a:prstGeom>
              <a:blipFill>
                <a:blip r:embed="rId8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12125" y="5913494"/>
                <a:ext cx="1840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woman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125" y="5913494"/>
                <a:ext cx="18405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4562046" y="6134047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72324" y="4841104"/>
                <a:ext cx="1411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woman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24" y="4841104"/>
                <a:ext cx="14116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9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7" y="363831"/>
            <a:ext cx="209579" cy="2000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6" y="54225"/>
            <a:ext cx="7218482" cy="8192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3276" y="99842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09009" y="1123368"/>
                <a:ext cx="4976747" cy="564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replace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by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apply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(5.22)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09" y="1123368"/>
                <a:ext cx="4976747" cy="5643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41638" y="1652751"/>
                <a:ext cx="6152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</m:oMath>
                  </m:oMathPara>
                </a14:m>
                <a:endParaRPr lang="zh-TW" altLang="en-US" sz="12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38" y="1652751"/>
                <a:ext cx="61529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47057" y="1878582"/>
                <a:ext cx="18339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TW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symm</m:t>
                      </m:r>
                      <m:r>
                        <a:rPr lang="en-US" altLang="zh-TW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∴</m:t>
                      </m:r>
                      <m:r>
                        <a:rPr lang="en-US" altLang="zh-TW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≥0)</m:t>
                      </m:r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57" y="1878582"/>
                <a:ext cx="1833900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7" y="2833303"/>
            <a:ext cx="209579" cy="2000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7" y="2509407"/>
            <a:ext cx="7218482" cy="8478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76" y="349648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77246" y="34964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77246" y="43859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944068" y="387160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By(5.22)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89102" y="4757137"/>
                <a:ext cx="1937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induation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i="1" smtClean="0"/>
                  <a:t>.</a:t>
                </a:r>
                <a:endParaRPr lang="zh-TW" altLang="en-US" i="1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02" y="4757137"/>
                <a:ext cx="1937646" cy="369332"/>
              </a:xfrm>
              <a:prstGeom prst="rect">
                <a:avLst/>
              </a:prstGeom>
              <a:blipFill>
                <a:blip r:embed="rId8"/>
                <a:stretch>
                  <a:fillRect l="-943" t="-8197" r="-157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71498" y="5301303"/>
                <a:ext cx="532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𝑡𝑒𝑟𝑚𝑠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𝑧𝑒𝑟𝑜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𝑒𝑥𝑐𝑒𝑝𝑡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TW" altLang="en-US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98" y="5301303"/>
                <a:ext cx="532972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30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83950" y="5802965"/>
                <a:ext cx="3223959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50" y="5802965"/>
                <a:ext cx="3223959" cy="508216"/>
              </a:xfrm>
              <a:prstGeom prst="rect">
                <a:avLst/>
              </a:prstGeom>
              <a:blipFill rotWithShape="0"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080126" y="1353808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07514" y="196643"/>
                <a:ext cx="535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Suppose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that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identity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hold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,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&gt;0.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TW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14" y="196643"/>
                <a:ext cx="535883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1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64354" y="645039"/>
                <a:ext cx="6484660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(−1)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54" y="645039"/>
                <a:ext cx="6484660" cy="764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H="1">
            <a:off x="1589103" y="1207363"/>
            <a:ext cx="408373" cy="2021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8248" y="1308453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a</a:t>
            </a:r>
            <a:r>
              <a:rPr lang="en-US" altLang="zh-TW" smtClean="0">
                <a:solidFill>
                  <a:srgbClr val="C00000"/>
                </a:solidFill>
              </a:rPr>
              <a:t>ddition </a:t>
            </a:r>
          </a:p>
          <a:p>
            <a:r>
              <a:rPr lang="en-US" altLang="zh-TW" smtClean="0">
                <a:solidFill>
                  <a:srgbClr val="C00000"/>
                </a:solidFill>
              </a:rPr>
              <a:t>formula </a:t>
            </a:r>
            <a:endParaRPr lang="zh-TW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8259" y="1930965"/>
                <a:ext cx="2481128" cy="512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59" y="1930965"/>
                <a:ext cx="2481128" cy="512833"/>
              </a:xfrm>
              <a:prstGeom prst="rect">
                <a:avLst/>
              </a:prstGeom>
              <a:blipFill rotWithShape="0">
                <a:blip r:embed="rId4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553383" y="1845961"/>
                <a:ext cx="2355132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83" y="1845961"/>
                <a:ext cx="2355132" cy="558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 flipV="1">
            <a:off x="2245950" y="1509204"/>
            <a:ext cx="2565747" cy="2663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173844" y="1473728"/>
            <a:ext cx="2602995" cy="2975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35952" y="1557139"/>
            <a:ext cx="14966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smtClean="0">
                <a:solidFill>
                  <a:srgbClr val="C00000"/>
                </a:solidFill>
              </a:rPr>
              <a:t>Induation hypo.</a:t>
            </a:r>
            <a:endParaRPr lang="zh-TW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110541" y="1505606"/>
            <a:ext cx="14966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smtClean="0">
                <a:solidFill>
                  <a:srgbClr val="C00000"/>
                </a:solidFill>
              </a:rPr>
              <a:t>Induation hypo.</a:t>
            </a:r>
            <a:endParaRPr lang="zh-TW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910974" y="2819242"/>
                <a:ext cx="4172040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74" y="2819242"/>
                <a:ext cx="4172040" cy="5588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997476" y="3473095"/>
                <a:ext cx="2992807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=(−1)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476" y="3473095"/>
                <a:ext cx="2992807" cy="508216"/>
              </a:xfrm>
              <a:prstGeom prst="rect">
                <a:avLst/>
              </a:prstGeom>
              <a:blipFill rotWithShape="0">
                <a:blip r:embed="rId7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001239" y="3683700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9" y="4784910"/>
            <a:ext cx="209579" cy="20005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9" y="5673182"/>
            <a:ext cx="209579" cy="20005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61" y="4489593"/>
            <a:ext cx="7248670" cy="79068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86" y="5280278"/>
            <a:ext cx="7262445" cy="83831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 rot="5400000">
                <a:off x="2940362" y="1448402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40362" y="1448402"/>
                <a:ext cx="58381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 rot="5400000">
                <a:off x="5739517" y="1412882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39517" y="1412882"/>
                <a:ext cx="58381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489842"/>
            <a:ext cx="252497" cy="2410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16029"/>
            <a:ext cx="4835769" cy="988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56239" y="362611"/>
                <a:ext cx="4132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≝</m:t>
                      </m:r>
                    </m:oMath>
                  </m:oMathPara>
                </a14:m>
                <a:endParaRPr lang="en-US" altLang="zh-TW" sz="240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39" y="362611"/>
                <a:ext cx="413238" cy="461665"/>
              </a:xfrm>
              <a:prstGeom prst="rect">
                <a:avLst/>
              </a:prstGeom>
              <a:blipFill>
                <a:blip r:embed="rId4"/>
                <a:stretch>
                  <a:fillRect l="-4412" r="-10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783223" y="3471367"/>
            <a:ext cx="6639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haven’t defined binomial coefficients for noninteger lower index. 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reasonable definition can be given, but actual applications are rare, so we will defer this generalization to later in the chapter.</a:t>
            </a:r>
            <a:endParaRPr lang="zh-TW" altLang="zh-TW" sz="1400" kern="10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58304" y="17396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199492" y="1845227"/>
                <a:ext cx="3017173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(−1)(−2)(−3)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3∙2∙1</m:t>
                          </m:r>
                        </m:den>
                      </m:f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92" y="1845227"/>
                <a:ext cx="30171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35970" y="262887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83224" y="2605596"/>
                <a:ext cx="412612" cy="4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24" y="2605596"/>
                <a:ext cx="412612" cy="415883"/>
              </a:xfrm>
              <a:prstGeom prst="rect">
                <a:avLst/>
              </a:prstGeom>
              <a:blipFill>
                <a:blip r:embed="rId6"/>
                <a:stretch>
                  <a:fillRect t="-144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237194" y="2628871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be viewed as a kth-degree polynomial in r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3723" y="1422180"/>
            <a:ext cx="6261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(1) r is an arbitrary real (or complex)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5970" y="347136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35970" y="455683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789941" y="4556835"/>
                <a:ext cx="66330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We’ve listed the restrictions “integer 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“integer k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0” at the right of the definition.</a:t>
                </a:r>
                <a:endParaRPr lang="zh-TW" alt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41" y="4556835"/>
                <a:ext cx="6633090" cy="646331"/>
              </a:xfrm>
              <a:prstGeom prst="rect">
                <a:avLst/>
              </a:prstGeom>
              <a:blipFill>
                <a:blip r:embed="rId7"/>
                <a:stretch>
                  <a:fillRect l="-827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510665" y="5424915"/>
                <a:ext cx="1766830" cy="464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0    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65" y="5424915"/>
                <a:ext cx="1766830" cy="464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1877158" y="51645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7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11335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Basic Practice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4602" y="712670"/>
            <a:ext cx="26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: a sum of ratios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55050" y="1220679"/>
                <a:ext cx="1296316" cy="812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type m:val="skw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50" y="1220679"/>
                <a:ext cx="1296316" cy="8129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95494" y="1442502"/>
                <a:ext cx="2906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94" y="1442502"/>
                <a:ext cx="290643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1358183" y="2077097"/>
            <a:ext cx="1402061" cy="2663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63954" y="213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54602" y="2242475"/>
                <a:ext cx="5727594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∵</m:t>
                      </m:r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type m:val="skw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2242475"/>
                <a:ext cx="5727594" cy="9568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48194" y="3408937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94" y="3408937"/>
                <a:ext cx="4379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54330" y="3193048"/>
                <a:ext cx="7170746" cy="905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kern="1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b="0" i="1" kern="1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0" y="3193048"/>
                <a:ext cx="7170746" cy="905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208058" y="4441293"/>
                <a:ext cx="7258910" cy="821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=    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58" y="4441293"/>
                <a:ext cx="7258910" cy="821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978826" y="4063909"/>
                <a:ext cx="1776577" cy="404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∵</m:t>
                      </m:r>
                      <m:d>
                        <m:dPr>
                          <m:ctrlPr>
                            <a:rPr lang="en-US" altLang="zh-TW" sz="12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2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2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</m:t>
                      </m:r>
                      <m:r>
                        <a:rPr lang="en-US" altLang="zh-TW" sz="12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TW" sz="12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12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TW" sz="12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12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26" y="4063909"/>
                <a:ext cx="1776577" cy="404021"/>
              </a:xfrm>
              <a:prstGeom prst="rect">
                <a:avLst/>
              </a:prstGeom>
              <a:blipFill rotWithShape="0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>
            <a:off x="3430950" y="3778269"/>
            <a:ext cx="62144" cy="303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264698" y="5329483"/>
                <a:ext cx="15407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698" y="5329483"/>
                <a:ext cx="1540743" cy="6173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2839946" y="5814402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21009" y="5420874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m=2, n=4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624195" y="5744276"/>
                <a:ext cx="4802597" cy="1226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altLang="zh-TW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altLang="zh-TW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altLang="zh-TW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4+1−2</m:t>
                          </m:r>
                        </m:den>
                      </m:f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</a:endParaRPr>
              </a:p>
              <a:p>
                <a:endParaRPr lang="zh-TW" altLang="en-US" sz="1400">
                  <a:solidFill>
                    <a:srgbClr val="C00000"/>
                  </a:solidFill>
                </a:endParaRPr>
              </a:p>
              <a:p>
                <a:endParaRPr lang="zh-TW" altLang="en-US" sz="1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95" y="5744276"/>
                <a:ext cx="4802597" cy="122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29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1533525" y="5263056"/>
            <a:ext cx="21524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4476750" y="5256160"/>
            <a:ext cx="2306082" cy="137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32260" y="4810414"/>
                <a:ext cx="607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(5.9)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260" y="4810414"/>
                <a:ext cx="607859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 rot="3434407">
                <a:off x="2546022" y="200702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34407">
                <a:off x="2546022" y="2007024"/>
                <a:ext cx="4106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39192" y="10898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: From the literature of sorting.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80590" y="523208"/>
                <a:ext cx="2974724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type m:val="skw"/>
                              <m:ctrlPr>
                                <a:rPr lang="en-US" altLang="zh-TW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kern="1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kern="1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90" y="523208"/>
                <a:ext cx="2974724" cy="9568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55314" y="909842"/>
                <a:ext cx="2954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314" y="909842"/>
                <a:ext cx="295452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33846" y="1656980"/>
                <a:ext cx="2443682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46" y="1656980"/>
                <a:ext cx="2443682" cy="848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62023" y="1896693"/>
                <a:ext cx="571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3" y="1896693"/>
                <a:ext cx="57182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45287" y="1791055"/>
                <a:ext cx="2208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   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87" y="1791055"/>
                <a:ext cx="220829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15247" y="1656980"/>
                <a:ext cx="878317" cy="68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47" y="1656980"/>
                <a:ext cx="878317" cy="680764"/>
              </a:xfrm>
              <a:prstGeom prst="rect">
                <a:avLst/>
              </a:prstGeom>
              <a:blipFill rotWithShape="0">
                <a:blip r:embed="rId7"/>
                <a:stretch>
                  <a:fillRect l="-77083" t="-145946" r="-102778" b="-20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81895" y="2505738"/>
                <a:ext cx="3546805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95" y="2505738"/>
                <a:ext cx="3546805" cy="8487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37500" y="3401132"/>
                <a:ext cx="499951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00" y="3401132"/>
                <a:ext cx="4999510" cy="8487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837500" y="4296526"/>
                <a:ext cx="5239576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00" y="4296526"/>
                <a:ext cx="5239576" cy="8487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837500" y="5460763"/>
                <a:ext cx="2053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00" y="5460763"/>
                <a:ext cx="205338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30</a:t>
            </a:fld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320797" y="4250641"/>
            <a:ext cx="2457276" cy="173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457288" y="5203447"/>
            <a:ext cx="2457276" cy="173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88510" y="4097573"/>
            <a:ext cx="124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</a:rPr>
              <a:t>abosoption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8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26923" y="252559"/>
                <a:ext cx="928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3" y="252559"/>
                <a:ext cx="92871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98607" y="446557"/>
                <a:ext cx="4312014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7" y="446557"/>
                <a:ext cx="4312014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98607" y="1489313"/>
                <a:ext cx="4688912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kern="1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kern="10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b="0" i="1" kern="10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b="0" i="1" kern="10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7" y="1489313"/>
                <a:ext cx="4688912" cy="764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49942" y="2300264"/>
                <a:ext cx="3976858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kern="1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42" y="2300264"/>
                <a:ext cx="3976858" cy="764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21189" y="2300264"/>
                <a:ext cx="2394438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sz="160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 kern="1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1600" i="1" kern="1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1600" i="1" kern="1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 kern="1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  <m:r>
                            <a:rPr lang="en-US" altLang="zh-TW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zh-TW" altLang="en-US" sz="16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89" y="2300264"/>
                <a:ext cx="2394438" cy="6549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49942" y="3177578"/>
                <a:ext cx="1715791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42" y="3177578"/>
                <a:ext cx="1715791" cy="5588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58910" y="4136337"/>
                <a:ext cx="6334618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 kern="1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kern="10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kern="10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10" y="4136337"/>
                <a:ext cx="6334618" cy="7647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04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19684" y="163782"/>
                <a:ext cx="2492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4" y="163782"/>
                <a:ext cx="24922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74735" y="572523"/>
                <a:ext cx="3892091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b="0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kern="1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35" y="572523"/>
                <a:ext cx="3892091" cy="558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74735" y="1170803"/>
                <a:ext cx="394492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35" y="1170803"/>
                <a:ext cx="394492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74735" y="1914183"/>
                <a:ext cx="2593081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35" y="1914183"/>
                <a:ext cx="2593081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26215" y="2775004"/>
                <a:ext cx="3005695" cy="734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15" y="2775004"/>
                <a:ext cx="3005695" cy="7341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26215" y="3885960"/>
                <a:ext cx="1709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m=4,</a:t>
                </a:r>
                <a:r>
                  <a:rPr lang="en-US" altLang="zh-TW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15" y="3885960"/>
                <a:ext cx="1709122" cy="369332"/>
              </a:xfrm>
              <a:prstGeom prst="rect">
                <a:avLst/>
              </a:prstGeom>
              <a:blipFill>
                <a:blip r:embed="rId7"/>
                <a:stretch>
                  <a:fillRect l="-3214" t="-9836" r="-214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44180" y="4255292"/>
                <a:ext cx="6707542" cy="1409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=0∙</m:t>
                      </m:r>
                      <m:f>
                        <m:fPr>
                          <m:type m:val="skw"/>
                          <m:ctrlPr>
                            <a:rPr lang="en-US" altLang="zh-TW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type m:val="skw"/>
                          <m:ctrlP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type m:val="skw"/>
                          <m:ctrlP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4−2+1</m:t>
                          </m:r>
                        </m:den>
                      </m:f>
                    </m:oMath>
                  </m:oMathPara>
                </a14:m>
                <a:endParaRPr lang="zh-TW" altLang="en-US" sz="1600">
                  <a:solidFill>
                    <a:srgbClr val="C00000"/>
                  </a:solidFill>
                </a:endParaRPr>
              </a:p>
              <a:p>
                <a:endParaRPr lang="zh-TW" altLang="en-US" sz="1600">
                  <a:solidFill>
                    <a:srgbClr val="C00000"/>
                  </a:solidFill>
                </a:endParaRPr>
              </a:p>
              <a:p>
                <a:endParaRPr lang="zh-TW" alt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80" y="4255292"/>
                <a:ext cx="6707542" cy="140961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178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39192" y="108988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: From an old exam.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4" y="478320"/>
            <a:ext cx="4524275" cy="802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07111" y="1547469"/>
                <a:ext cx="13538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1000000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11" y="1547469"/>
                <a:ext cx="13538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03" r="-901" b="-3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6" y="2077358"/>
            <a:ext cx="6016716" cy="23891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0" y="4700886"/>
            <a:ext cx="4793428" cy="7658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0" y="5627319"/>
            <a:ext cx="4877481" cy="87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77861" y="2782668"/>
                <a:ext cx="13713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try to find a 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861" y="2782668"/>
                <a:ext cx="1371336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3556" t="-3289" b="-8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04847" y="4843595"/>
                <a:ext cx="1461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47" y="4843595"/>
                <a:ext cx="146193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839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7" y="190834"/>
            <a:ext cx="2769965" cy="8035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82" y="1055077"/>
            <a:ext cx="5466058" cy="7174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1" y="2419857"/>
            <a:ext cx="4111178" cy="6150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52" y="3651345"/>
            <a:ext cx="4951878" cy="6393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214395"/>
            <a:ext cx="2716823" cy="863106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784412" y="1910533"/>
            <a:ext cx="257629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97652" y="1910533"/>
            <a:ext cx="257629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169805" y="3077501"/>
            <a:ext cx="257629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89553" y="153640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endParaRPr lang="zh-TW" altLang="en-US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50593" y="202382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erturbation method (Ch2)</a:t>
            </a:r>
            <a:endParaRPr lang="zh-TW" altLang="en-US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130758" y="1996173"/>
                <a:ext cx="1003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8" y="1996173"/>
                <a:ext cx="100309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199244" y="3167056"/>
            <a:ext cx="1061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endParaRPr lang="zh-TW" altLang="en-US" sz="1400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3197066" y="3033313"/>
            <a:ext cx="1305317" cy="45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131803" y="3520153"/>
                <a:ext cx="902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03" y="3520153"/>
                <a:ext cx="90242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304447" y="435820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447" y="4358206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636066" y="4858590"/>
                <a:ext cx="1832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6" y="4858590"/>
                <a:ext cx="183223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 rot="5400000">
                <a:off x="5836196" y="1891187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836196" y="1891187"/>
                <a:ext cx="5341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 rot="5400000">
                <a:off x="5929279" y="309702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29279" y="3097020"/>
                <a:ext cx="53412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 rot="5400000">
                <a:off x="3271882" y="2990797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71882" y="2990797"/>
                <a:ext cx="5341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 rot="5400000">
                <a:off x="3271881" y="389366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71881" y="3893666"/>
                <a:ext cx="53412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 rot="5400000">
                <a:off x="2438976" y="194007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38976" y="1940070"/>
                <a:ext cx="5341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09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31" y="2169923"/>
            <a:ext cx="200053" cy="96215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31" y="171351"/>
            <a:ext cx="3419951" cy="1543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28691" y="758259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1" y="758259"/>
                <a:ext cx="4379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54655" y="97370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1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inspection</a:t>
            </a:r>
            <a:endParaRPr lang="zh-TW" altLang="en-US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3" y="2229370"/>
            <a:ext cx="4454300" cy="500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02318" y="2740563"/>
                <a:ext cx="239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18" y="2740563"/>
                <a:ext cx="239648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43281" y="2498628"/>
                <a:ext cx="543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1" y="2498628"/>
                <a:ext cx="54373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28691" y="4201028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1" y="4201028"/>
                <a:ext cx="4379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26" y="3837439"/>
            <a:ext cx="4991013" cy="109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5115" y="5602843"/>
                <a:ext cx="31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1000000</m:t>
                          </m:r>
                        </m:sub>
                      </m:sSub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5" y="5602843"/>
                <a:ext cx="31978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389255" y="5811096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2119157"/>
            <a:ext cx="20957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39192" y="108988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: a sum involving 2 binomial coefficients.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03" y="638125"/>
            <a:ext cx="3905767" cy="742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8" y="2755069"/>
            <a:ext cx="1741800" cy="6948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5" y="2624688"/>
            <a:ext cx="4490350" cy="815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81408" y="28813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08" y="2881358"/>
                <a:ext cx="4106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81408" y="3629614"/>
                <a:ext cx="1715791" cy="512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08" y="3629614"/>
                <a:ext cx="1715791" cy="512833"/>
              </a:xfrm>
              <a:prstGeom prst="rect">
                <a:avLst/>
              </a:prstGeom>
              <a:blipFill rotWithShape="0"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593711" y="1633574"/>
                <a:ext cx="2034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11" y="1633574"/>
                <a:ext cx="20349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72716" y="3322820"/>
                <a:ext cx="1943032" cy="748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∵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/>
                            <m:e>
                              <m:r>
                                <a:rPr lang="zh-TW" alt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e>
                      </m:d>
                    </m:oMath>
                  </m:oMathPara>
                </a14:m>
                <a:endParaRPr lang="zh-TW" alt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16" y="3322820"/>
                <a:ext cx="1943032" cy="7480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55174" y="3587038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(5.26)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174" y="3587038"/>
                <a:ext cx="712054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032736" y="4024131"/>
                <a:ext cx="10046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36" y="4024131"/>
                <a:ext cx="1004699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60852" y="4631989"/>
                <a:ext cx="6755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sz="1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52" y="4631989"/>
                <a:ext cx="675570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90220" y="4856724"/>
                <a:ext cx="6627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altLang="zh-TW" sz="1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20" y="4856724"/>
                <a:ext cx="662746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32736" y="4328060"/>
                <a:ext cx="1407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36" y="4328060"/>
                <a:ext cx="1407373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8034612" y="3655312"/>
            <a:ext cx="66675" cy="830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101287" y="3655312"/>
            <a:ext cx="66675" cy="830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 rot="3867340">
                <a:off x="2063148" y="1245025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7340">
                <a:off x="2063148" y="1245025"/>
                <a:ext cx="53412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39192" y="10898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 : a sum with 3 factors.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15" y="573570"/>
            <a:ext cx="3298210" cy="7218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15" y="1666875"/>
            <a:ext cx="3606422" cy="14382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0590" y="139065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absorption</a:t>
            </a:r>
            <a:endParaRPr lang="zh-TW" altLang="en-US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2990850" y="1666875"/>
            <a:ext cx="47625" cy="266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264127" y="3102450"/>
            <a:ext cx="1813710" cy="2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522704" y="3206795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(5.23)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04" y="3206795"/>
                <a:ext cx="712054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963734" y="3667838"/>
                <a:ext cx="1392753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34" y="3667838"/>
                <a:ext cx="1392753" cy="5588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257300" y="4886325"/>
                <a:ext cx="628601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</a:t>
                </a:r>
                <a:r>
                  <a:rPr lang="zh-TW" altLang="en-US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we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have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chosen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step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absorb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into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TW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886325"/>
                <a:ext cx="6286016" cy="506870"/>
              </a:xfrm>
              <a:prstGeom prst="rect">
                <a:avLst/>
              </a:prstGeom>
              <a:blipFill rotWithShape="0">
                <a:blip r:embed="rId6"/>
                <a:stretch>
                  <a:fillRect l="-776"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32591" y="5334073"/>
                <a:ext cx="5967275" cy="508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not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wo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uldn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have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been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allowed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apply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(5.23)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91" y="5334073"/>
                <a:ext cx="5967275" cy="508152"/>
              </a:xfrm>
              <a:prstGeom prst="rect">
                <a:avLst/>
              </a:prstGeom>
              <a:blipFill>
                <a:blip r:embed="rId7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939716" y="5868145"/>
                <a:ext cx="4455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directly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because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might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nehative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16" y="5868145"/>
                <a:ext cx="44550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37</a:t>
            </a:fld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13484" y="2310418"/>
            <a:ext cx="5204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4103942" y="2305050"/>
            <a:ext cx="763333" cy="53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 rot="3867340">
                <a:off x="4151367" y="3168729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7340">
                <a:off x="4151367" y="3168729"/>
                <a:ext cx="53412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7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95" y="1867741"/>
            <a:ext cx="247685" cy="133461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9192" y="10898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6 : a sum with menacing characteristics.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76211"/>
            <a:ext cx="4487640" cy="88375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2581275" y="704850"/>
            <a:ext cx="238125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62212" y="1001445"/>
            <a:ext cx="238125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905250" y="638175"/>
            <a:ext cx="238125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162300" y="704850"/>
            <a:ext cx="238125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081337" y="1018088"/>
            <a:ext cx="238125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476625" y="1019175"/>
            <a:ext cx="238125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1" y="1645754"/>
            <a:ext cx="5050141" cy="823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90137" y="2520727"/>
                <a:ext cx="286834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5.21</m:t>
                              </m:r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137" y="2520727"/>
                <a:ext cx="2868349" cy="576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3581399" y="2202682"/>
            <a:ext cx="133351" cy="3485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22377" y="1934884"/>
            <a:ext cx="28918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ultiplicative </a:t>
            </a:r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US" altLang="zh-TW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usually harder to remove</a:t>
            </a:r>
          </a:p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additive constants, but</a:t>
            </a:r>
          </a:p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We’re lucky here ! 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05" y="1867741"/>
            <a:ext cx="214895" cy="133461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8" y="3589329"/>
            <a:ext cx="3456252" cy="135059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2" y="5334671"/>
            <a:ext cx="3778510" cy="677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42866" y="548897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6" y="5488974"/>
                <a:ext cx="4106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037175" y="4264627"/>
            <a:ext cx="3496865" cy="67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91870" y="4422756"/>
                <a:ext cx="2131929" cy="584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∵</m:t>
                          </m:r>
                          <m:r>
                            <a:rPr lang="en-US" altLang="zh-TW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𝑎𝑏𝑠𝑜𝑟𝑝𝑡𝑖𝑜𝑛</m:t>
                          </m:r>
                          <m:r>
                            <a:rPr lang="en-US" altLang="zh-TW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sub>
                            <m:sup/>
                            <m:e>
                              <m:r>
                                <a:rPr lang="zh-TW" alt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zh-TW" alt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e>
                      </m:d>
                    </m:oMath>
                  </m:oMathPara>
                </a14:m>
                <a:endParaRPr lang="zh-TW" alt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70" y="4422756"/>
                <a:ext cx="2131929" cy="584071"/>
              </a:xfrm>
              <a:prstGeom prst="rect">
                <a:avLst/>
              </a:prstGeom>
              <a:blipFill>
                <a:blip r:embed="rId10"/>
                <a:stretch>
                  <a:fillRect t="-101053" r="-24069" b="-15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/>
          <p:cNvCxnSpPr/>
          <p:nvPr/>
        </p:nvCxnSpPr>
        <p:spPr>
          <a:xfrm>
            <a:off x="2048609" y="4684696"/>
            <a:ext cx="19050" cy="47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089090" y="4678236"/>
            <a:ext cx="21431" cy="418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186880" y="4066396"/>
            <a:ext cx="133351" cy="3485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6" y="3538039"/>
            <a:ext cx="3324689" cy="657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504223" y="4478559"/>
                <a:ext cx="4299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亦可用</a:t>
                </a:r>
                <a:r>
                  <a:rPr lang="en-US" altLang="zh-TW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symm.</a:t>
                </a:r>
                <a:r>
                  <a:rPr lang="zh-TW" altLang="en-US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但要注意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≥0. (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𝐸𝑥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 ! )</m:t>
                    </m:r>
                  </m:oMath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223" y="4478559"/>
                <a:ext cx="42990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277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5158409" y="3478696"/>
            <a:ext cx="795130" cy="7255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626102" y="4254332"/>
            <a:ext cx="140256" cy="210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062301" y="5347184"/>
                <a:ext cx="178247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01" y="5347184"/>
                <a:ext cx="1782476" cy="61734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539155" y="5794809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(5.23)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55" y="5794809"/>
                <a:ext cx="712054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630864" y="6029730"/>
                <a:ext cx="956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64" y="6029730"/>
                <a:ext cx="956609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618397" y="6389640"/>
                <a:ext cx="6755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sz="1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397" y="6389640"/>
                <a:ext cx="67557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652902" y="6550387"/>
                <a:ext cx="1101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TW" sz="1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902" y="6550387"/>
                <a:ext cx="110158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581399" y="6209685"/>
                <a:ext cx="728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←1</m:t>
                      </m:r>
                    </m:oMath>
                  </m:oMathPara>
                </a14:m>
                <a:endParaRPr lang="zh-TW" altLang="en-US" sz="1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6209685"/>
                <a:ext cx="728468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1631" y="5748020"/>
                <a:ext cx="738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𝑢𝑝𝑝𝑒𝑟</m:t>
                      </m:r>
                    </m:oMath>
                  </m:oMathPara>
                </a14:m>
                <a:endParaRPr lang="en-US" altLang="zh-TW" sz="1200" b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en-US" altLang="zh-TW" sz="1200" b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1" y="5748020"/>
                <a:ext cx="73860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8768" y="5947937"/>
                <a:ext cx="6614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𝑛𝑒𝑔𝑎𝑡𝑖𝑜𝑛</m:t>
                      </m:r>
                    </m:oMath>
                  </m:oMathPara>
                </a14:m>
                <a:endParaRPr lang="zh-TW" altLang="en-US" sz="12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8" y="5947937"/>
                <a:ext cx="661463" cy="184666"/>
              </a:xfrm>
              <a:prstGeom prst="rect">
                <a:avLst/>
              </a:prstGeom>
              <a:blipFill>
                <a:blip r:embed="rId20"/>
                <a:stretch>
                  <a:fillRect l="-7339" r="-5505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/>
          <p:cNvCxnSpPr/>
          <p:nvPr/>
        </p:nvCxnSpPr>
        <p:spPr>
          <a:xfrm flipV="1">
            <a:off x="2127499" y="5942569"/>
            <a:ext cx="763333" cy="53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7" y="150291"/>
            <a:ext cx="7288958" cy="42986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7" y="4749579"/>
            <a:ext cx="252497" cy="241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7" y="5576055"/>
            <a:ext cx="252497" cy="24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00109" y="4574716"/>
                <a:ext cx="6471836" cy="4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TW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real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</a:rPr>
                  <a:t> .</a:t>
                </a:r>
                <a:r>
                  <a:rPr lang="en-US" altLang="zh-TW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(first 3 columns)</a:t>
                </a:r>
                <a:endParaRPr lang="zh-TW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09" y="4574716"/>
                <a:ext cx="6471836" cy="415883"/>
              </a:xfrm>
              <a:prstGeom prst="rect">
                <a:avLst/>
              </a:prstGeom>
              <a:blipFill>
                <a:blip r:embed="rId4"/>
                <a:stretch>
                  <a:fillRect t="-4348" r="-188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18497" y="5511899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“hexagon property”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241601" y="5503510"/>
                <a:ext cx="4134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</a:t>
                </a:r>
                <a14:m>
                  <m:oMath xmlns:m="http://schemas.openxmlformats.org/officeDocument/2006/math">
                    <m:r>
                      <a:rPr lang="en-US" altLang="zh-TW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36</m:t>
                    </m:r>
                    <m:r>
                      <a:rPr lang="en-US" altLang="zh-TW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210=28</m:t>
                    </m:r>
                    <m:r>
                      <a:rPr lang="en-US" altLang="zh-TW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120</m:t>
                    </m:r>
                    <m:r>
                      <a:rPr lang="en-US" altLang="zh-TW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126=423360</m:t>
                    </m:r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01" y="5503510"/>
                <a:ext cx="4134465" cy="369332"/>
              </a:xfrm>
              <a:prstGeom prst="rect">
                <a:avLst/>
              </a:prstGeom>
              <a:blipFill>
                <a:blip r:embed="rId5"/>
                <a:stretch>
                  <a:fillRect l="-132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46405" y="4448908"/>
                <a:ext cx="1062021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05" y="4448908"/>
                <a:ext cx="1062021" cy="618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39192" y="10898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 : a new obstacle.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55" y="557833"/>
            <a:ext cx="4688786" cy="82370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55" y="3496895"/>
            <a:ext cx="5859461" cy="248025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769390" y="969686"/>
            <a:ext cx="238125" cy="2190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959890" y="1248189"/>
            <a:ext cx="47625" cy="2667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88452" y="1461052"/>
            <a:ext cx="394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 between Problem 6 &amp;</a:t>
            </a:r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92422" y="2144831"/>
                <a:ext cx="7125669" cy="564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𝑜𝑎𝑙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𝑟𝑒𝑝𝑙𝑎𝑐𝑒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𝑡h𝑒𝑚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2" y="2144831"/>
                <a:ext cx="7125669" cy="5643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80203" y="2741572"/>
                <a:ext cx="2782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𝑃𝑟𝑜𝑏𝑙𝑒𝑚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6.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03" y="2741572"/>
                <a:ext cx="278210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39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51055" y="4336436"/>
                <a:ext cx="7845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5.2</m:t>
                          </m:r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55" y="4336436"/>
                <a:ext cx="78457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8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4" y="398104"/>
            <a:ext cx="4693672" cy="12915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438816" y="2623072"/>
            <a:ext cx="27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80594" y="1038225"/>
            <a:ext cx="4296281" cy="651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69694" y="1437460"/>
                <a:ext cx="1992340" cy="455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TW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4" y="1437460"/>
                <a:ext cx="1992340" cy="455894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60962" y="1155061"/>
                <a:ext cx="8328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62" y="1155061"/>
                <a:ext cx="832856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H="1">
            <a:off x="1285875" y="803692"/>
            <a:ext cx="4473" cy="375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52" y="2088887"/>
            <a:ext cx="422016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15960" y="246952"/>
            <a:ext cx="693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 few simple rules by which we can salve the vast majority of practical problems involving binomial coefficients.</a:t>
            </a:r>
            <a:endParaRPr lang="zh-TW" altLang="en-US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029" y="211782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zh-TW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2" y="1089443"/>
            <a:ext cx="4420217" cy="752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345223"/>
            <a:ext cx="252497" cy="241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3996" y="185351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77966" y="2222849"/>
                <a:ext cx="639546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−1)⋯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6" y="2222849"/>
                <a:ext cx="6395469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8601" y="3083666"/>
                <a:ext cx="1515800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01" y="3083666"/>
                <a:ext cx="1515800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085074" y="3533724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855177" y="2716823"/>
            <a:ext cx="44461" cy="1667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69665" y="2884031"/>
            <a:ext cx="61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TW" sz="120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def.</a:t>
            </a:r>
            <a:endParaRPr lang="zh-TW" altLang="en-US" sz="120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433657" y="2643824"/>
            <a:ext cx="44461" cy="1667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348145" y="2811032"/>
            <a:ext cx="1120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mtClean="0">
                <a:solidFill>
                  <a:srgbClr val="002060"/>
                </a:solidFill>
                <a:latin typeface="Cambria Math" panose="02040503050406030204" pitchFamily="18" charset="0"/>
              </a:rPr>
              <a:t>Multiply(n-k)!</a:t>
            </a:r>
            <a:endParaRPr lang="zh-TW" altLang="en-US" sz="120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26622" y="21940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 identity</a:t>
            </a:r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26622" y="739423"/>
                <a:ext cx="5196551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2" y="739423"/>
                <a:ext cx="5196551" cy="508216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46828" y="1247639"/>
                <a:ext cx="3188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index must be an integer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integer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n-k integer</a:t>
                </a:r>
                <a:r>
                  <a:rPr lang="en-US" altLang="zh-TW" smtClean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integer) </a:t>
                </a:r>
                <a:endParaRPr lang="zh-TW" alt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8" y="1247639"/>
                <a:ext cx="3188280" cy="923330"/>
              </a:xfrm>
              <a:prstGeom prst="rect">
                <a:avLst/>
              </a:prstGeom>
              <a:blipFill>
                <a:blip r:embed="rId4"/>
                <a:stretch>
                  <a:fillRect l="-1530" t="-3974" r="-1721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5213838" y="1151792"/>
            <a:ext cx="1138996" cy="879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47491" y="217096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01461" y="217096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interpretation</a:t>
            </a:r>
            <a:r>
              <a:rPr lang="zh-TW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601461" y="2540301"/>
            <a:ext cx="36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pecify the k chosen things out of n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3490" y="2892632"/>
                <a:ext cx="368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specify the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unchosen things</a:t>
                </a:r>
                <a:endParaRPr lang="zh-TW" alt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90" y="2892632"/>
                <a:ext cx="3688317" cy="369332"/>
              </a:xfrm>
              <a:prstGeom prst="rect">
                <a:avLst/>
              </a:prstGeom>
              <a:blipFill>
                <a:blip r:embed="rId5"/>
                <a:stretch>
                  <a:fillRect l="-1320" t="-10000" r="-66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213838" y="3061909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7491" y="3648297"/>
            <a:ext cx="6261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(1) n can’t be negative.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29146" y="398433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454710" y="4063795"/>
                <a:ext cx="792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10" y="4063795"/>
                <a:ext cx="792653" cy="276999"/>
              </a:xfrm>
              <a:prstGeom prst="rect">
                <a:avLst/>
              </a:prstGeom>
              <a:blipFill>
                <a:blip r:embed="rId6"/>
                <a:stretch>
                  <a:fillRect l="-3846" r="-615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13037" y="4818630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37" y="4818630"/>
                <a:ext cx="4379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27" y="4337358"/>
            <a:ext cx="151167" cy="133187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0" y="4323588"/>
            <a:ext cx="3230463" cy="45428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25" y="4766377"/>
            <a:ext cx="5474148" cy="49188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0" y="5268106"/>
            <a:ext cx="4096160" cy="47386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764741" y="585737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true for all integers k</a:t>
            </a:r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26622" y="2194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Absorprion identity</a:t>
            </a:r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26622" y="739423"/>
                <a:ext cx="358200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2" y="739423"/>
                <a:ext cx="3582006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226622" y="145680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80592" y="1641472"/>
                <a:ext cx="1097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92" y="1641472"/>
                <a:ext cx="109799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0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949987" y="2161493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87" y="2161493"/>
                <a:ext cx="38985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24811" y="2010804"/>
                <a:ext cx="3854581" cy="726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11" y="2010804"/>
                <a:ext cx="3854581" cy="7260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80591" y="2736900"/>
                <a:ext cx="1171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91" y="2736900"/>
                <a:ext cx="117173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221124" y="309366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 sides are zero  </a:t>
            </a: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9584" y="3278330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76143" y="4016994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43" y="4016994"/>
                <a:ext cx="4892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35969" y="3918313"/>
                <a:ext cx="325364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969" y="3918313"/>
                <a:ext cx="3253648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7491" y="126941"/>
                <a:ext cx="381649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91" y="126941"/>
                <a:ext cx="3816494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147491" y="75547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01461" y="1014411"/>
                <a:ext cx="1118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61" y="1014411"/>
                <a:ext cx="111851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918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47" y="1383743"/>
            <a:ext cx="4749845" cy="1927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01461" y="3496037"/>
                <a:ext cx="666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𝑖𝑖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61" y="3496037"/>
                <a:ext cx="66646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257" t="-9836" r="-6422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46455" y="3480648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55" y="3480648"/>
                <a:ext cx="38985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41380" y="3403576"/>
                <a:ext cx="635776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𝑝𝑜𝑙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ynomials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degree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&amp;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380" y="3403576"/>
                <a:ext cx="6357766" cy="554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46455" y="3957830"/>
                <a:ext cx="4354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𝑡h𝑒𝑦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𝑑𝑖𝑠𝑡𝑖𝑛𝑐𝑡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55" y="3957830"/>
                <a:ext cx="435497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51046" y="4380135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46" y="4380135"/>
                <a:ext cx="4892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36305" y="4380135"/>
                <a:ext cx="3496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𝑡h𝑒𝑦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𝑒𝑣𝑒𝑟𝑦𝑤h𝑒𝑟𝑒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05" y="4380135"/>
                <a:ext cx="349627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776130" y="4564801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7491" y="5202550"/>
            <a:ext cx="6261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proof technique is called the polynomial argument.</a:t>
            </a:r>
            <a:endParaRPr lang="zh-TW" altLang="zh-TW" sz="1400" kern="10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2" y="671103"/>
            <a:ext cx="3983298" cy="6088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26622" y="21940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formula</a:t>
            </a:r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35877" y="1791037"/>
                <a:ext cx="62619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𝑖𝑛𝑡𝑒𝑔𝑒𝑟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𝑢𝑠𝑒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𝑐𝑜𝑚𝑏𝑖𝑛𝑎𝑡𝑜𝑟𝑖𝑎𝑙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𝑖𝑛𝑡𝑒𝑟𝑝𝑟𝑒𝑡𝑎𝑡𝑖𝑜𝑛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77" y="1791037"/>
                <a:ext cx="62619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79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47491" y="142283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01461" y="14228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96283" y="2238653"/>
                <a:ext cx="1509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𝑜𝑛𝑒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𝑏𝑎𝑑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𝑒𝑔𝑔</m:t>
                      </m:r>
                    </m:oMath>
                  </m:oMathPara>
                </a14:m>
                <a:endParaRPr lang="zh-TW" altLang="zh-TW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83" y="2238653"/>
                <a:ext cx="150906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95743" y="2800372"/>
                <a:ext cx="2616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&lt;0,1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=0=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TW" b="0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43" y="2800372"/>
                <a:ext cx="26161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35877" y="3177425"/>
                <a:ext cx="62619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𝑢𝑠𝑒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𝑝𝑜𝑙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𝑦𝑛𝑜𝑚𝑖𝑎𝑙𝑠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𝑎𝑟𝑔𝑢𝑚𝑒𝑛𝑡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&amp;(1)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77" y="3177425"/>
                <a:ext cx="626198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9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676371" y="3362091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01461" y="401992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 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51286" y="4537871"/>
                <a:ext cx="2971391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86" y="4537871"/>
                <a:ext cx="2971391" cy="508216"/>
              </a:xfrm>
              <a:prstGeom prst="rect">
                <a:avLst/>
              </a:prstGeom>
              <a:blipFill rotWithShape="0"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349535" y="5298135"/>
                <a:ext cx="113447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35" y="5298135"/>
                <a:ext cx="1134478" cy="5542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80124" y="5253925"/>
                <a:ext cx="115377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24" y="5253925"/>
                <a:ext cx="1153777" cy="5542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51286" y="6064151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86" y="6064151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364732" y="5971690"/>
                <a:ext cx="266310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732" y="5971690"/>
                <a:ext cx="2663101" cy="5542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951286" y="6401579"/>
                <a:ext cx="4628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sz="1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86" y="6401579"/>
                <a:ext cx="462819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947" r="-7895"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42389" y="6051873"/>
                <a:ext cx="152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! 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89" y="6051873"/>
                <a:ext cx="1523750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6676371" y="6267317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2960916" y="5056381"/>
            <a:ext cx="955858" cy="141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4164485" y="5044179"/>
            <a:ext cx="758192" cy="122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A9F3-AB10-4F9B-B35E-DDA2D6666326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 rot="3802743">
                <a:off x="3339703" y="500238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02743">
                <a:off x="3339703" y="5002382"/>
                <a:ext cx="5341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 rot="3467177">
                <a:off x="4532040" y="495166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67177">
                <a:off x="4532040" y="4951660"/>
                <a:ext cx="53412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4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2094</TotalTime>
  <Words>1855</Words>
  <Application>Microsoft Office PowerPoint</Application>
  <PresentationFormat>如螢幕大小 (4:3)</PresentationFormat>
  <Paragraphs>451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126</cp:revision>
  <dcterms:created xsi:type="dcterms:W3CDTF">2019-01-28T05:22:32Z</dcterms:created>
  <dcterms:modified xsi:type="dcterms:W3CDTF">2019-02-20T05:15:52Z</dcterms:modified>
</cp:coreProperties>
</file>