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90E2-420F-45AD-9AFC-7442397697D9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6DC6-4DDD-4F7C-94EE-9DB3B38C9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3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E6DC6-4DDD-4F7C-94EE-9DB3B38C9235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5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4D76B-2BC0-409A-B775-47AF2EA2E29B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98FF-3318-419E-9342-D91DFC5ABA00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B342-7D47-4266-ACA2-DF12D03F7268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0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21EA-45BE-413B-A0FD-DA8A37619673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1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65F-E3A6-405E-BF5D-4297D589F5A6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2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7155-4315-4392-9039-6EA04AF19EBB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88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031B-54E1-4452-B5FA-2C30BDF3CF71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25A-3B60-4A1B-8A90-FF9205FFBEF0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3E7198-F500-47FF-8328-957B5F256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714-AC2D-45A6-9148-F282BBB273C5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3E7198-F500-47FF-8328-957B5F256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8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13C-4773-416E-9291-22C1149C4F9A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0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6C79-B35C-4954-9856-6F73800EE50E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573C-2840-45F9-9799-6CB1E1E79FC4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7198-F500-47FF-8328-957B5F25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1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1.jpeg"/><Relationship Id="rId7" Type="http://schemas.openxmlformats.org/officeDocument/2006/relationships/image" Target="../media/image1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4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50.png"/><Relationship Id="rId4" Type="http://schemas.openxmlformats.org/officeDocument/2006/relationships/image" Target="../media/image4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12" Type="http://schemas.openxmlformats.org/officeDocument/2006/relationships/image" Target="../media/image56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461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460.png"/><Relationship Id="rId7" Type="http://schemas.openxmlformats.org/officeDocument/2006/relationships/image" Target="../media/image61.png"/><Relationship Id="rId12" Type="http://schemas.openxmlformats.org/officeDocument/2006/relationships/image" Target="../media/image6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58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6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18.jpe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66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19.jpeg"/><Relationship Id="rId9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3" Type="http://schemas.openxmlformats.org/officeDocument/2006/relationships/image" Target="../media/image69.png"/><Relationship Id="rId7" Type="http://schemas.openxmlformats.org/officeDocument/2006/relationships/image" Target="../media/image85.png"/><Relationship Id="rId12" Type="http://schemas.openxmlformats.org/officeDocument/2006/relationships/image" Target="../media/image9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67.PNG"/><Relationship Id="rId5" Type="http://schemas.openxmlformats.org/officeDocument/2006/relationships/image" Target="../media/image80.png"/><Relationship Id="rId10" Type="http://schemas.openxmlformats.org/officeDocument/2006/relationships/image" Target="../media/image92.png"/><Relationship Id="rId4" Type="http://schemas.openxmlformats.org/officeDocument/2006/relationships/image" Target="../media/image71.png"/><Relationship Id="rId9" Type="http://schemas.openxmlformats.org/officeDocument/2006/relationships/image" Target="../media/image91.png"/><Relationship Id="rId1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6.png"/><Relationship Id="rId7" Type="http://schemas.openxmlformats.org/officeDocument/2006/relationships/image" Target="../media/image113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3.png"/><Relationship Id="rId7" Type="http://schemas.openxmlformats.org/officeDocument/2006/relationships/image" Target="../media/image107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8.png"/><Relationship Id="rId5" Type="http://schemas.openxmlformats.org/officeDocument/2006/relationships/image" Target="../media/image121.png"/><Relationship Id="rId10" Type="http://schemas.openxmlformats.org/officeDocument/2006/relationships/image" Target="../media/image127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12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20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6866" y="2527365"/>
            <a:ext cx="4625625" cy="1609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  <a:spcBef>
                <a:spcPts val="675"/>
              </a:spcBef>
              <a:spcAft>
                <a:spcPts val="675"/>
              </a:spcAft>
            </a:pPr>
            <a:r>
              <a:rPr lang="en-US" altLang="zh-TW" sz="4000" b="1" kern="2600">
                <a:latin typeface="Times New Roman" panose="02020603050405020304" pitchFamily="18" charset="0"/>
                <a:cs typeface="Times New Roman" panose="02020603050405020304" pitchFamily="18" charset="0"/>
              </a:rPr>
              <a:t>Recurrent Problems</a:t>
            </a:r>
            <a:endParaRPr lang="zh-TW" altLang="zh-TW" sz="4000" b="1" kern="26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7526" y="2497876"/>
            <a:ext cx="238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1212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443249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The Josephus Problem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706" y="651821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Flavius Josephus, 1</a:t>
            </a:r>
            <a:r>
              <a:rPr lang="en-US" altLang="zh-TW" baseline="300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century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66325" y="93153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25" y="931538"/>
                <a:ext cx="3097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46706" y="1195623"/>
            <a:ext cx="7069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 our variation, we start with n people numbered 1 to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around a circle, and we eliminate every second remaining person until only one survives.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3542" y="175101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81" y="2120345"/>
            <a:ext cx="1486535" cy="15087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40488" y="2450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elimination order is 2, 4, 6, 8, 10, 3,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7,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9. So 5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survives.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13542" y="3629105"/>
                <a:ext cx="57810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b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problem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Determine the survivor’s number,</a:t>
                </a:r>
                <a:r>
                  <a:rPr lang="en-US" altLang="zh-TW">
                    <a:solidFill>
                      <a:schemeClr val="bg1"/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1</m:t>
                    </m:r>
                  </m:oMath>
                </a14:m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𝐽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42" y="3629105"/>
                <a:ext cx="5781029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31904" y="4038864"/>
                <a:ext cx="1207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04" y="4038864"/>
                <a:ext cx="120789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46706" y="4408196"/>
                <a:ext cx="389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b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Conjecture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𝐽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  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even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06" y="4408196"/>
                <a:ext cx="3897542" cy="369332"/>
              </a:xfrm>
              <a:prstGeom prst="rect">
                <a:avLst/>
              </a:prstGeom>
              <a:blipFill>
                <a:blip r:embed="rId6"/>
                <a:stretch>
                  <a:fillRect t="-8197" r="-46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09" y="5033054"/>
            <a:ext cx="2614649" cy="638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43273" y="5824977"/>
                <a:ext cx="3209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𝐽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always seems to be odd.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3" y="5824977"/>
                <a:ext cx="3209981" cy="369332"/>
              </a:xfrm>
              <a:prstGeom prst="rect">
                <a:avLst/>
              </a:prstGeom>
              <a:blipFill>
                <a:blip r:embed="rId8"/>
                <a:stretch>
                  <a:fillRect t="-10000" r="-75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69143" y="4315927"/>
                <a:ext cx="374590" cy="564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143" y="4315927"/>
                <a:ext cx="374590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6474" y="252559"/>
                <a:ext cx="2610779" cy="3970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"/>
                </a:pPr>
                <a:r>
                  <a:rPr lang="en-US" altLang="zh-TW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Even case</a:t>
                </a:r>
                <a:r>
                  <a:rPr lang="en-US" altLang="zh-TW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2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people</a:t>
                </a:r>
                <a:r>
                  <a:rPr lang="en-US" altLang="zh-TW" kern="100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en-US" altLang="zh-TW" kern="10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lvl="0">
                  <a:spcAft>
                    <a:spcPts val="0"/>
                  </a:spcAft>
                </a:pPr>
                <a:endParaRPr lang="en-US" altLang="zh-TW" kern="10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4" y="252559"/>
                <a:ext cx="2610779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636" t="-767" r="-11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63141" y="740831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After the first go-round, we’re left with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0" y="1208855"/>
            <a:ext cx="1596390" cy="1049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83075" y="2481854"/>
                <a:ext cx="2784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75" y="2481854"/>
                <a:ext cx="2784865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71852" y="3152031"/>
                <a:ext cx="3922292" cy="84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mtClean="0">
                    <a:solidFill>
                      <a:srgbClr val="C00000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 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TW" altLang="zh-TW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TW" altLang="zh-TW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−1=</m:t>
                          </m:r>
                          <m:r>
                            <a:rPr lang="en-US" altLang="zh-TW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‧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5−1=9</m:t>
                          </m:r>
                        </m:e>
                      </m:mr>
                      <m:m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52" y="3152031"/>
                <a:ext cx="3922292" cy="8403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06603" y="3553185"/>
                <a:ext cx="1336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40</m:t>
                          </m:r>
                        </m:e>
                      </m:d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=17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03" y="3553185"/>
                <a:ext cx="1336135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63770" y="3887377"/>
                <a:ext cx="2702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5‧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+1    )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70" y="3887377"/>
                <a:ext cx="270272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6474" y="252559"/>
                <a:ext cx="2937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"/>
                </a:pPr>
                <a:r>
                  <a:rPr lang="en-US" altLang="zh-TW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Odd case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2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+1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people)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4" y="252559"/>
                <a:ext cx="293779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52" t="-8197" r="-103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0275" y="794993"/>
            <a:ext cx="7793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No. 1 is wiped out just after person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no. </a:t>
            </a:r>
            <a:r>
              <a:rPr lang="en-US" altLang="zh-TW" i="1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2n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&amp;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left with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34" y="1337427"/>
            <a:ext cx="1637665" cy="103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91614" y="2481299"/>
                <a:ext cx="3099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14" y="2481299"/>
                <a:ext cx="3099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91212" y="3058039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Hence, the recurrence is 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17106" y="3591761"/>
                <a:ext cx="3337837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06" y="3591761"/>
                <a:ext cx="3337837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035865" y="4908735"/>
            <a:ext cx="360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</a:t>
            </a:r>
            <a:r>
              <a:rPr lang="en-US" altLang="zh-TW" i="1" kern="10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endParaRPr lang="zh-TW" altLang="zh-TW" sz="2400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14" y="5243481"/>
            <a:ext cx="5166738" cy="83882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4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9848" y="252559"/>
                <a:ext cx="68846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:r>
                  <a:rPr lang="en-US" altLang="zh-TW" b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Guess</a:t>
                </a:r>
                <a:r>
                  <a:rPr lang="en-US" altLang="zh-TW" kern="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𝑙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the largest power of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2≤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6096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		</a:t>
                </a:r>
                <a:endParaRPr lang="zh-TW" altLang="zh-TW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8" y="252559"/>
                <a:ext cx="6884634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5710" y="714224"/>
                <a:ext cx="4645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𝐽</m:t>
                      </m:r>
                      <m:d>
                        <m:d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𝑙</m:t>
                          </m:r>
                        </m:e>
                      </m:d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=2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𝑙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+1,   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𝑚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≥0 &amp; 0≤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𝑙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&lt;</m:t>
                      </m:r>
                      <m:sSup>
                        <m:sSup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10" y="714224"/>
                <a:ext cx="464582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19848" y="1273491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Prove: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42971" y="1648092"/>
                <a:ext cx="1980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By induction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71" y="1648092"/>
                <a:ext cx="198002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62" t="-9836" r="-184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42971" y="2202090"/>
                <a:ext cx="3222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71" y="2202090"/>
                <a:ext cx="3222934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441220" y="220209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OK!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3916" y="2766626"/>
                <a:ext cx="1758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𝑙</m:t>
                    </m:r>
                  </m:oMath>
                </a14:m>
                <a:r>
                  <a:rPr lang="en-US" altLang="zh-TW" i="1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</a:t>
                </a:r>
                <a:r>
                  <a:rPr lang="en-US" altLang="zh-TW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even</a:t>
                </a: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6" y="2766626"/>
                <a:ext cx="175811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208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13147" y="3170477"/>
                <a:ext cx="332559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47" y="3170477"/>
                <a:ext cx="3325590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90428" y="3170476"/>
                <a:ext cx="292221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−1=2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28" y="3170476"/>
                <a:ext cx="292221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8800" y="4484215"/>
                <a:ext cx="1668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𝑙</m:t>
                    </m:r>
                  </m:oMath>
                </a14:m>
                <a:r>
                  <a:rPr lang="en-US" altLang="zh-TW" i="1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</a:t>
                </a:r>
                <a:r>
                  <a:rPr lang="en-US" altLang="zh-TW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odd</a:t>
                </a: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0" y="4484215"/>
                <a:ext cx="166834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r="-219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55504" y="4865537"/>
                <a:ext cx="36807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04" y="4865537"/>
                <a:ext cx="3680751" cy="7146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855464" y="4860873"/>
                <a:ext cx="327737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64" y="4860873"/>
                <a:ext cx="3277372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42971" y="6375931"/>
                <a:ext cx="60234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J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100</m:t>
                        </m:r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J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6</m:t>
                            </m:r>
                          </m:sup>
                        </m:sSup>
                        <m:r>
                          <a:rPr lang="en-US" altLang="zh-TW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+36</m:t>
                        </m:r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=2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‧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36+1=73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zh-TW" kern="10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71" y="6375931"/>
                <a:ext cx="6023499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828032" y="3647644"/>
            <a:ext cx="27432" cy="38486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432076" y="413763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nduc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hypo.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080146" y="5320965"/>
            <a:ext cx="27432" cy="38486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649674" y="570030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induc.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44612" y="53001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6474" y="252559"/>
                <a:ext cx="5153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Look at the radix 2 representations of 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J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4" y="252559"/>
                <a:ext cx="51534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60510" y="73730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Suppose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15988" y="1222041"/>
                <a:ext cx="6858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	i.e.</a:t>
                </a:r>
                <a:r>
                  <a:rPr lang="en-US" altLang="zh-TW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/>
                </a:r>
                <a:b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88" y="1222041"/>
                <a:ext cx="6858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15988" y="1706782"/>
                <a:ext cx="4094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either 0 or 1.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88" y="1706782"/>
                <a:ext cx="4094711" cy="369332"/>
              </a:xfrm>
              <a:prstGeom prst="rect">
                <a:avLst/>
              </a:prstGeom>
              <a:blipFill>
                <a:blip r:embed="rId4"/>
                <a:stretch>
                  <a:fillRect l="-1190" t="-11475" r="-298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15988" y="2168447"/>
                <a:ext cx="23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88" y="2168447"/>
                <a:ext cx="232890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73569" y="2632434"/>
                <a:ext cx="2271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569" y="2632434"/>
                <a:ext cx="22713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60510" y="3096421"/>
                <a:ext cx="4572000" cy="3693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TW" i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/>
                </a:r>
                <a:br>
                  <a:rPr lang="en-US" altLang="zh-TW" i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0" y="3096421"/>
                <a:ext cx="4572000" cy="3693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82323" y="3538384"/>
                <a:ext cx="3090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23" y="3538384"/>
                <a:ext cx="30906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15988" y="3950217"/>
                <a:ext cx="2552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88" y="3950217"/>
                <a:ext cx="25524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36474" y="4362050"/>
                <a:ext cx="5890334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4" y="4362050"/>
                <a:ext cx="5890334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453513" y="4871315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one-bit 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cyclic shift left!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97683" y="5378673"/>
                <a:ext cx="2948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=100=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(1100100)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83" y="5378673"/>
                <a:ext cx="2948949" cy="369332"/>
              </a:xfrm>
              <a:prstGeom prst="rect">
                <a:avLst/>
              </a:prstGeom>
              <a:blipFill>
                <a:blip r:embed="rId11"/>
                <a:stretch>
                  <a:fillRect l="-186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51752" y="5868157"/>
                <a:ext cx="6130031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1100100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1001001</m:t>
                              </m:r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=64+8+1=73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2" y="5868157"/>
                <a:ext cx="6130031" cy="404983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579" y="60780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3209" y="621197"/>
                <a:ext cx="7013829" cy="1530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Repeatly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application of J produces a sequence 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of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decreasing</a:t>
                </a:r>
                <a:r>
                  <a:rPr lang="zh-TW" altLang="en-US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values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dirty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fixed point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ν</m:t>
                        </m:r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sup>
                    </m:sSup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−1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 ν(n) is the no. of 1 bits in the binary representation of 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09" y="621197"/>
                <a:ext cx="7013829" cy="1530227"/>
              </a:xfrm>
              <a:prstGeom prst="rect">
                <a:avLst/>
              </a:prstGeom>
              <a:blipFill>
                <a:blip r:embed="rId2"/>
                <a:stretch>
                  <a:fillRect l="-609" t="-2390" b="-5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04846" y="947026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that 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eventually reach a “fixed point”,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21770" y="947026"/>
                <a:ext cx="1723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70" y="947026"/>
                <a:ext cx="1723998" cy="369332"/>
              </a:xfrm>
              <a:prstGeom prst="rect">
                <a:avLst/>
              </a:prstGeom>
              <a:blipFill>
                <a:blip r:embed="rId3"/>
                <a:stretch>
                  <a:fillRect l="-3180" t="-9836" r="-212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6109" y="2186896"/>
                <a:ext cx="31125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382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e.g.</a:t>
                </a:r>
                <a:r>
                  <a:rPr lang="en-US" altLang="zh-TW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 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13=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1101</m:t>
                            </m:r>
                          </m:e>
                        </m:d>
                      </m:e>
                      <m:sub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9" y="2186896"/>
                <a:ext cx="311251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58265" y="2564886"/>
                <a:ext cx="12894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65" y="2564886"/>
                <a:ext cx="12894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65" y="3034513"/>
            <a:ext cx="3796835" cy="562460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64" y="4301265"/>
            <a:ext cx="4878289" cy="60576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85076" y="37659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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0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474" y="252559"/>
            <a:ext cx="515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When n is even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12973" y="621891"/>
                <a:ext cx="4190443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1059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D0D0D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Determine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J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</m:e>
                    </m:d>
                    <m:r>
                      <a:rPr lang="en-US" altLang="zh-TW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kern="10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true:</a:t>
                </a: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3" y="621891"/>
                <a:ext cx="4190443" cy="461473"/>
              </a:xfrm>
              <a:prstGeom prst="rect">
                <a:avLst/>
              </a:prstGeom>
              <a:blipFill rotWithShape="0">
                <a:blip r:embed="rId2"/>
                <a:stretch>
                  <a:fillRect r="-291"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29268" y="1083364"/>
                <a:ext cx="1558888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68" y="1083364"/>
                <a:ext cx="1558888" cy="5648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09866" y="1648262"/>
                <a:ext cx="1478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∥            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66" y="1648262"/>
                <a:ext cx="14782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99955" y="2109735"/>
                <a:ext cx="2313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55" y="2109735"/>
                <a:ext cx="231326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58474" y="2109735"/>
                <a:ext cx="1328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474" y="2109735"/>
                <a:ext cx="13288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99955" y="2674633"/>
                <a:ext cx="1989391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⟹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𝑙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55" y="2674633"/>
                <a:ext cx="1989391" cy="484876"/>
              </a:xfrm>
              <a:prstGeom prst="rect">
                <a:avLst/>
              </a:prstGeom>
              <a:blipFill rotWithShape="0">
                <a:blip r:embed="rId7"/>
                <a:stretch>
                  <a:fillRect r="-2147"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9955" y="3159509"/>
                <a:ext cx="3219279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an integer, </a:t>
                </a:r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55" y="3159509"/>
                <a:ext cx="3219279" cy="484876"/>
              </a:xfrm>
              <a:prstGeom prst="rect">
                <a:avLst/>
              </a:prstGeom>
              <a:blipFill rotWithShape="0">
                <a:blip r:embed="rId8"/>
                <a:stretch>
                  <a:fillRect r="-758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29268" y="3686690"/>
                <a:ext cx="4033092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Ex! </a:t>
                </a:r>
                <a:r>
                  <a:rPr lang="en-US" altLang="zh-TW" kern="10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den>
                    </m:f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−2)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an integer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⟺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m odd )</a:t>
                </a: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68" y="3686690"/>
                <a:ext cx="4033092" cy="484876"/>
              </a:xfrm>
              <a:prstGeom prst="rect">
                <a:avLst/>
              </a:prstGeom>
              <a:blipFill rotWithShape="0">
                <a:blip r:embed="rId10"/>
                <a:stretch>
                  <a:fillRect l="-1208" r="-302"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6" y="4324827"/>
            <a:ext cx="5732472" cy="1483256"/>
          </a:xfrm>
          <a:prstGeom prst="rect">
            <a:avLst/>
          </a:prstGeom>
        </p:spPr>
      </p:pic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296747" y="5484917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=shift right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60842" y="3217957"/>
                <a:ext cx="4248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14400" indent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𝑙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will be a sol..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42" y="3217957"/>
                <a:ext cx="4248792" cy="369332"/>
              </a:xfrm>
              <a:prstGeom prst="rect">
                <a:avLst/>
              </a:prstGeom>
              <a:blipFill>
                <a:blip r:embed="rId12"/>
                <a:stretch>
                  <a:fillRect t="-10000" r="-57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5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841" y="0"/>
            <a:ext cx="515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More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genenal recurrence</a:t>
            </a:r>
            <a:endParaRPr lang="zh-TW" altLang="zh-TW" kern="100">
              <a:solidFill>
                <a:srgbClr val="00206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21201" y="493620"/>
                <a:ext cx="3803797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01" y="493620"/>
                <a:ext cx="3803797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209" y="1611618"/>
                <a:ext cx="64407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059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(Our original recurrence :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=1,  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𝛽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=−1,  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𝛾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=1</m:t>
                    </m:r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zh-TW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9" y="1611618"/>
                <a:ext cx="644075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1" y="2056597"/>
            <a:ext cx="1751451" cy="2742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89181" y="5002112"/>
                <a:ext cx="4084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b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Guess:</a:t>
                </a:r>
                <a:r>
                  <a:rPr lang="en-US" altLang="zh-TW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𝐵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𝛽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𝛾</m:t>
                    </m:r>
                  </m:oMath>
                </a14:m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81" y="5002112"/>
                <a:ext cx="40845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99601" y="5543651"/>
                <a:ext cx="1882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sup>
                    </m:sSup>
                  </m:oMath>
                </a14:m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01" y="5543651"/>
                <a:ext cx="18825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2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08772" y="5912983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−1−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i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	</a:t>
                </a:r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72" y="5912983"/>
                <a:ext cx="203132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508772" y="6282315"/>
                <a:ext cx="10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TW" i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72" y="6282315"/>
                <a:ext cx="109978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1667" r="-388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399674" y="6282315"/>
                <a:ext cx="2699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74" y="6282315"/>
                <a:ext cx="26999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278487" y="6282315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endParaRPr lang="zh-TW" altLang="zh-TW" kern="100">
              <a:solidFill>
                <a:srgbClr val="00206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3054" y="103458"/>
            <a:ext cx="318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Prove: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by induction (messy!)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745" y="527767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repertoire method.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45465" y="1106622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 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=1, 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𝛽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𝛾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r>
                  <a:rPr lang="en-US" altLang="zh-TW" i="1" kern="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(i.e.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i="1" kern="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en-US" altLang="zh-TW" kern="100" dirty="0" smtClean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5" y="1106622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l="-1200" t="-11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91014" y="2775263"/>
                <a:ext cx="4126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i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</a:t>
                </a:r>
                <a:r>
                  <a:rPr lang="en-US" altLang="zh-TW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(by induction on m.)</a:t>
                </a:r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14" y="2775263"/>
                <a:ext cx="4126451" cy="369332"/>
              </a:xfrm>
              <a:prstGeom prst="rect">
                <a:avLst/>
              </a:prstGeom>
              <a:blipFill>
                <a:blip r:embed="rId3"/>
                <a:stretch>
                  <a:fillRect t="-9836" r="-29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45465" y="3233573"/>
                <a:ext cx="1951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ii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 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</m:e>
                    </m:d>
                    <m:r>
                      <a:rPr lang="en-US" altLang="zh-TW" i="0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=1</m:t>
                    </m:r>
                  </m:oMath>
                </a14:m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5" y="3233573"/>
                <a:ext cx="1951496" cy="369332"/>
              </a:xfrm>
              <a:prstGeom prst="rect">
                <a:avLst/>
              </a:prstGeom>
              <a:blipFill>
                <a:blip r:embed="rId4"/>
                <a:stretch>
                  <a:fillRect l="-2813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78177" y="37041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77" y="3704144"/>
                <a:ext cx="812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09884" y="4174715"/>
                <a:ext cx="1576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4" y="4174715"/>
                <a:ext cx="15766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09884" y="4645286"/>
                <a:ext cx="155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4" y="4645286"/>
                <a:ext cx="1558247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09884" y="5115857"/>
                <a:ext cx="3454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TW" altLang="zh-TW" kern="100"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=(1,</m:t>
                          </m:r>
                          <m:r>
                            <a:rPr lang="en-US" altLang="zh-TW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4" y="5115857"/>
                <a:ext cx="3454600" cy="369332"/>
              </a:xfrm>
              <a:prstGeom prst="rect">
                <a:avLst/>
              </a:prstGeom>
              <a:blipFill>
                <a:blip r:embed="rId8"/>
                <a:stretch>
                  <a:fillRect t="-119672" r="-14311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09884" y="5485189"/>
                <a:ext cx="299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4" y="5485189"/>
                <a:ext cx="29956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78177" y="1832704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⟹</m:t>
                      </m:r>
                    </m:oMath>
                  </m:oMathPara>
                </a14:m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77" y="1832704"/>
                <a:ext cx="5148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17" y="1562299"/>
            <a:ext cx="197889" cy="943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28" y="1570550"/>
            <a:ext cx="982117" cy="3153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28" y="1839744"/>
            <a:ext cx="2435737" cy="3505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68" y="2169480"/>
            <a:ext cx="2883941" cy="3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08940" y="217297"/>
                <a:ext cx="2024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iii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 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</m:e>
                    </m:d>
                    <m:r>
                      <a:rPr lang="en-US" altLang="zh-TW" i="0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</m:oMath>
                </a14:m>
                <a:endParaRPr lang="zh-TW" altLang="zh-TW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40" y="217297"/>
                <a:ext cx="2024400" cy="369332"/>
              </a:xfrm>
              <a:prstGeom prst="rect">
                <a:avLst/>
              </a:prstGeom>
              <a:blipFill>
                <a:blip r:embed="rId2"/>
                <a:stretch>
                  <a:fillRect l="-2711" t="-11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73359" y="757740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59" y="757740"/>
                <a:ext cx="812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73359" y="1165074"/>
                <a:ext cx="1722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59" y="1165074"/>
                <a:ext cx="172245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41652" y="1629010"/>
                <a:ext cx="2108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+1=2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52" y="1629010"/>
                <a:ext cx="2108013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073359" y="2078490"/>
                <a:ext cx="284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=(1,</m:t>
                          </m:r>
                          <m:r>
                            <a:rPr lang="en-US" altLang="zh-TW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59" y="2078490"/>
                <a:ext cx="2845459" cy="369332"/>
              </a:xfrm>
              <a:prstGeom prst="rect">
                <a:avLst/>
              </a:prstGeom>
              <a:blipFill>
                <a:blip r:embed="rId6"/>
                <a:stretch>
                  <a:fillRect t="-119672" r="-17773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41652" y="2574141"/>
                <a:ext cx="2241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52" y="2574141"/>
                <a:ext cx="22416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03349" y="3130546"/>
                <a:ext cx="4288738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49" y="3130546"/>
                <a:ext cx="4288738" cy="1117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41156" y="4290545"/>
                <a:ext cx="82700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192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(We need as many independent special solutions as there are independent parameters. In this case </a:t>
                </a:r>
                <a:r>
                  <a:rPr lang="en-US" altLang="zh-TW" kern="1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3,</a:t>
                </a:r>
                <a:r>
                  <a:rPr lang="zh-TW" altLang="en-US" kern="1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kern="1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𝛼</m:t>
                    </m:r>
                  </m:oMath>
                </a14:m>
                <a:r>
                  <a:rPr lang="en-US" altLang="zh-TW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𝛽</m:t>
                    </m:r>
                  </m:oMath>
                </a14:m>
                <a:r>
                  <a:rPr lang="en-US" altLang="zh-TW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and</a:t>
                </a:r>
                <a:r>
                  <a:rPr lang="en-US" altLang="zh-TW" i="1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𝛾</m:t>
                    </m:r>
                  </m:oMath>
                </a14:m>
                <a:r>
                  <a:rPr lang="en-US" altLang="zh-TW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zh-TW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56" y="4290545"/>
                <a:ext cx="8270033" cy="646331"/>
              </a:xfrm>
              <a:prstGeom prst="rect">
                <a:avLst/>
              </a:prstGeom>
              <a:blipFill>
                <a:blip r:embed="rId9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73359" y="5143259"/>
                <a:ext cx="2568587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59" y="5143259"/>
                <a:ext cx="2568587" cy="1117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282772" y="61388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9920" y="-487659"/>
            <a:ext cx="4001929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1.1 The Tower of Hanoi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072" y="723514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Invented by the French mathematician Edouard Lucas (1883).</a:t>
            </a:r>
            <a:endParaRPr lang="zh-TW" altLang="en-US"/>
          </a:p>
        </p:txBody>
      </p:sp>
      <p:pic>
        <p:nvPicPr>
          <p:cNvPr id="10" name="圖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50" y="1779247"/>
            <a:ext cx="4347426" cy="23657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9760" y="4720718"/>
            <a:ext cx="747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/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Objective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Transfer the entire tower to one of the other pegs, moving only one disk at a time and never moving a larger one onto a smaller.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2085" y="168675"/>
            <a:ext cx="739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We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know that the original J-recurrence has a magical solution, in binary:</a:t>
            </a:r>
            <a:endParaRPr lang="zh-TW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65573" y="758365"/>
                <a:ext cx="5570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3" y="758365"/>
                <a:ext cx="557073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034247" y="1348056"/>
            <a:ext cx="6014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Does the generalized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J-recurrence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admits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of such magic?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875" y="1753080"/>
            <a:ext cx="4579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5790"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Rewrite the generalized recurrence as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34247" y="2158104"/>
                <a:ext cx="4962256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≥1.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47" y="2158104"/>
                <a:ext cx="4962256" cy="811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34247" y="3152819"/>
                <a:ext cx="2306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47" y="3152819"/>
                <a:ext cx="230627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1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77927" y="3522151"/>
                <a:ext cx="510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27" y="3522151"/>
                <a:ext cx="510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4247" y="3891483"/>
                <a:ext cx="6032377" cy="41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((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altLang="zh-TW" i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47" y="3891483"/>
                <a:ext cx="6032377" cy="414281"/>
              </a:xfrm>
              <a:prstGeom prst="rect">
                <a:avLst/>
              </a:prstGeom>
              <a:blipFill rotWithShape="0">
                <a:blip r:embed="rId6"/>
                <a:stretch>
                  <a:fillRect l="-303" b="-7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98775" y="4305764"/>
                <a:ext cx="3850093" cy="414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75" y="4305764"/>
                <a:ext cx="3850093" cy="414409"/>
              </a:xfrm>
              <a:prstGeom prst="rect">
                <a:avLst/>
              </a:prstGeom>
              <a:blipFill rotWithShape="0"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36416" y="4720045"/>
                <a:ext cx="5570738" cy="414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+⋯+2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416" y="4720045"/>
                <a:ext cx="5570738" cy="414409"/>
              </a:xfrm>
              <a:prstGeom prst="rect">
                <a:avLst/>
              </a:prstGeom>
              <a:blipFill rotWithShape="0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274799" y="5148541"/>
                <a:ext cx="4050340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𝑚</m:t>
                            </m:r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+⋯+2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i="1" kern="10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99" y="5148541"/>
                <a:ext cx="4050340" cy="399597"/>
              </a:xfrm>
              <a:prstGeom prst="rect">
                <a:avLst/>
              </a:prstGeom>
              <a:blipFill rotWithShape="0">
                <a:blip r:embed="rId9"/>
                <a:stretch>
                  <a:fillRect t="-9231" r="-451"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31037" y="5562806"/>
                <a:ext cx="2964593" cy="450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37" y="5562806"/>
                <a:ext cx="2964593" cy="450508"/>
              </a:xfrm>
              <a:prstGeom prst="rect">
                <a:avLst/>
              </a:prstGeom>
              <a:blipFill rotWithShape="0">
                <a:blip r:embed="rId10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62" y="114953"/>
            <a:ext cx="1959515" cy="2469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67262" y="2809328"/>
                <a:ext cx="4584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e.g.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(1 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0)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62" y="2809328"/>
                <a:ext cx="4584012" cy="369332"/>
              </a:xfrm>
              <a:prstGeom prst="rect">
                <a:avLst/>
              </a:prstGeom>
              <a:blipFill>
                <a:blip r:embed="rId3"/>
                <a:stretch>
                  <a:fillRect l="-119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79649" y="2747882"/>
                <a:ext cx="51446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19200" indent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(original: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α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=1,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β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1,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γ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=1)</m:t>
                    </m:r>
                  </m:oMath>
                </a14:m>
                <a:endParaRPr lang="zh-TW" altLang="zh-TW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49" y="2747882"/>
                <a:ext cx="514461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02911" y="3301264"/>
                <a:ext cx="3864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11" y="3301264"/>
                <a:ext cx="386464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69839" y="3793200"/>
                <a:ext cx="3969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64+32−16−8+4−2−1=73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39" y="3793200"/>
                <a:ext cx="39693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20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7588306" y="3158356"/>
            <a:ext cx="6446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538405" y="3140772"/>
            <a:ext cx="4884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2085" y="168675"/>
            <a:ext cx="739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Generalize 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even more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5412" y="652782"/>
                <a:ext cx="4887107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12" y="652782"/>
                <a:ext cx="4887107" cy="811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63354" y="1579318"/>
                <a:ext cx="5517472" cy="451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54" y="1579318"/>
                <a:ext cx="5517472" cy="451983"/>
              </a:xfrm>
              <a:prstGeom prst="rect">
                <a:avLst/>
              </a:prstGeom>
              <a:blipFill rotWithShape="0">
                <a:blip r:embed="rId3"/>
                <a:stretch>
                  <a:fillRect t="-139189" r="-6298" b="-197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85796" y="2031301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96" y="2031301"/>
                <a:ext cx="59824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84916" y="2483284"/>
                <a:ext cx="1248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6" y="2483284"/>
                <a:ext cx="124861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84916" y="2935267"/>
                <a:ext cx="1120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6" y="2935267"/>
                <a:ext cx="112037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84916" y="3387250"/>
                <a:ext cx="3122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+76,</m:t>
                      </m:r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6" y="3387250"/>
                <a:ext cx="31227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84916" y="3839233"/>
                <a:ext cx="3398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−2,</m:t>
                      </m:r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6" y="3839233"/>
                <a:ext cx="339849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84915" y="4291216"/>
                <a:ext cx="3398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+8,</m:t>
                      </m:r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291216"/>
                <a:ext cx="339849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78624" y="4774580"/>
                <a:ext cx="411670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201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  76 −2</m:t>
                              </m:r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4" y="4774580"/>
                <a:ext cx="4116703" cy="404983"/>
              </a:xfrm>
              <a:prstGeom prst="rect">
                <a:avLst/>
              </a:prstGeom>
              <a:blipFill>
                <a:blip r:embed="rId1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719744" y="5309214"/>
                <a:ext cx="379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+76</m:t>
                      </m:r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10−2</m:t>
                      </m:r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1=1258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44" y="5309214"/>
                <a:ext cx="37945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512"/>
            <a:ext cx="7596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/>
            <a:r>
              <a:rPr lang="en-US" altLang="zh-TW" sz="2800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2800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en-US" altLang="zh-TW" sz="2000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How many moves are necessary and sufficient to perform the task?</a:t>
            </a:r>
            <a:endParaRPr lang="zh-TW" altLang="zh-TW" sz="2000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91157"/>
            <a:ext cx="8396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/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kern="100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the minimum number of moves that will transfer n disks from one peg to another under Lucas’s rules.</a:t>
            </a:r>
            <a:endParaRPr lang="zh-TW" altLang="zh-TW" kern="1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70082" y="2149578"/>
                <a:ext cx="89066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spcAft>
                    <a:spcPts val="0"/>
                  </a:spcAft>
                </a:pP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</a:t>
                </a:r>
                <a:r>
                  <a:rPr lang="en-US" altLang="zh-TW" i="1" kern="100" baseline="-25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i="1" kern="10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</m:t>
                    </m:r>
                  </m:oMath>
                </a14:m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2T</a:t>
                </a:r>
                <a:r>
                  <a:rPr lang="en-US" altLang="zh-TW" i="1" kern="100" baseline="-25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n-1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+ 1 </a:t>
                </a:r>
                <a:endParaRPr lang="en-US" altLang="zh-TW" i="1" kern="100" smtClean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082" y="2149578"/>
                <a:ext cx="890660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705963" y="2149578"/>
            <a:ext cx="6690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(transfer the n - 1 smallest to a different peg, then move the largest, and finally transfer the n - 1 smallest back onto the largest.)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9083" y="3035647"/>
                <a:ext cx="1547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i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</a:t>
                </a:r>
                <a:r>
                  <a:rPr lang="en-US" altLang="zh-TW" i="1" baseline="-25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TW" i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2T</a:t>
                </a:r>
                <a:r>
                  <a:rPr lang="en-US" altLang="zh-TW" i="1" baseline="-25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n-1</a:t>
                </a:r>
                <a:r>
                  <a:rPr lang="en-US" altLang="zh-TW" i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+ 1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" y="3035647"/>
                <a:ext cx="15472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57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705963" y="3000604"/>
            <a:ext cx="6822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 we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must move the largest disk. when we do, 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n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- 1 smallest must be on a single peg, after moving the largest disk, we must transfer the 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n-1 smallest disk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back onto the largest.)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9083" y="4881126"/>
            <a:ext cx="619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recurrence ( recurrence relation, recursion relation)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161720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kern="100" baseline="-250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i="1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0,</a:t>
            </a:r>
            <a:r>
              <a:rPr lang="en-US" altLang="zh-TW" i="1" kern="1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i="1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kern="100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i="1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i="1" kern="1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i="1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kern="100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3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" y="4185704"/>
            <a:ext cx="238158" cy="69542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1" y="4185704"/>
            <a:ext cx="895475" cy="3429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1" y="4589928"/>
            <a:ext cx="260068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33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sz="2000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How do we solve a recurrence</a:t>
            </a:r>
            <a:r>
              <a:rPr lang="en-US" altLang="zh-TW" sz="2000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  <a:endParaRPr lang="zh-TW" altLang="zh-TW" sz="2000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522" y="885736"/>
            <a:ext cx="7728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One way is to </a:t>
            </a:r>
            <a:r>
              <a:rPr lang="en-US" altLang="zh-TW" b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guess</a:t>
            </a:r>
            <a: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(by looking at small cases)</a:t>
            </a:r>
            <a: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correct solution,</a:t>
            </a:r>
            <a: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then to</a:t>
            </a:r>
            <a: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prove</a:t>
            </a:r>
            <a: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(by math. induction)</a:t>
            </a:r>
            <a: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its correctness.</a:t>
            </a:r>
            <a: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6522" y="1610500"/>
            <a:ext cx="6515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baseline="-250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i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</a:t>
            </a:r>
            <a:r>
              <a:rPr lang="en-US" altLang="zh-TW" i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2·3+1=7,</a:t>
            </a:r>
            <a:r>
              <a:rPr lang="en-US" altLang="zh-TW" i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1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2·7+1=15,</a:t>
            </a:r>
            <a:r>
              <a:rPr lang="en-US" altLang="zh-TW" i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1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31,</a:t>
            </a:r>
            <a:r>
              <a:rPr lang="en-US" altLang="zh-TW" i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1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i="1" baseline="-250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en-US" altLang="zh-TW" i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63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0" y="2125572"/>
                <a:ext cx="2862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guess: T</a:t>
                </a:r>
                <a:r>
                  <a:rPr lang="en-US" altLang="zh-TW" kern="100" baseline="-25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= 2</a:t>
                </a:r>
                <a:r>
                  <a:rPr lang="en-US" altLang="zh-TW" kern="100" baseline="30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– 1,</a:t>
                </a:r>
                <a:r>
                  <a:rPr lang="en-US" altLang="zh-TW" i="1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1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≥ 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0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5572"/>
                <a:ext cx="2862322" cy="369332"/>
              </a:xfrm>
              <a:prstGeom prst="rect">
                <a:avLst/>
              </a:prstGeom>
              <a:blipFill>
                <a:blip r:embed="rId2"/>
                <a:stretch>
                  <a:fillRect t="-10000" r="-85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16522" y="25343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prove: n = 0  ok!  &amp; assume true for n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– 1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2133" y="2910441"/>
                <a:ext cx="4606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+1=2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3" y="2910441"/>
                <a:ext cx="46063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6522" y="3755376"/>
                <a:ext cx="1291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2" y="3755376"/>
                <a:ext cx="12915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2133" y="4071177"/>
                <a:ext cx="3117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TW" i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3" y="4071177"/>
                <a:ext cx="31171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715" y="4438205"/>
                <a:ext cx="2057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 algn="just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𝑈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𝑇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+1</m:t>
                    </m:r>
                  </m:oMath>
                </a14:m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" y="4438205"/>
                <a:ext cx="2057038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2057" y="4821448"/>
                <a:ext cx="263905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" y="4821448"/>
                <a:ext cx="2639056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81454" y="5546402"/>
                <a:ext cx="1391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4" y="5546402"/>
                <a:ext cx="13912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81454" y="5994441"/>
                <a:ext cx="1692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4" y="5994441"/>
                <a:ext cx="16928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81453" y="6413048"/>
                <a:ext cx="2891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−1≑18</m:t>
                      </m:r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‧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3" y="6413048"/>
                <a:ext cx="28910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8481" y="30424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6968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Lines in the Plane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9422" y="712698"/>
                <a:ext cx="7414730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Q</a:t>
                </a:r>
                <a:r>
                  <a:rPr lang="en-US" altLang="zh-TW" sz="28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</a:t>
                </a:r>
                <a:r>
                  <a:rPr lang="en-US" altLang="zh-TW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What is the max. no.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of regions defined by</a:t>
                </a:r>
                <a:r>
                  <a:rPr lang="en-US" altLang="zh-TW" sz="2000" i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n</a:t>
                </a:r>
                <a:r>
                  <a:rPr lang="en-US" altLang="zh-TW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lines in the plane</a:t>
                </a:r>
                <a:r>
                  <a:rPr lang="en-US" altLang="zh-TW" sz="20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?</a:t>
                </a:r>
              </a:p>
              <a:p>
                <a:r>
                  <a:rPr lang="en-US" altLang="zh-TW" sz="20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:r>
                  <a:rPr lang="en-US" altLang="zh-TW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first solved in 1826, by the Swiss mathematician Jacob Steiner)</a:t>
                </a:r>
                <a:br>
                  <a:rPr lang="en-US" altLang="zh-TW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endParaRPr lang="zh-TW" altLang="en-US" sz="200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2" y="712698"/>
                <a:ext cx="7414730" cy="1138773"/>
              </a:xfrm>
              <a:prstGeom prst="rect">
                <a:avLst/>
              </a:prstGeom>
              <a:blipFill>
                <a:blip r:embed="rId2"/>
                <a:stretch>
                  <a:fillRect l="-1643" t="-5882" r="-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4739" y="32091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49" name="圖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9" y="4223605"/>
            <a:ext cx="2257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89539" y="4473042"/>
            <a:ext cx="18473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7786" y="54839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mtClean="0">
                <a:latin typeface="Cambria Math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=4+3=7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9" y="1686401"/>
            <a:ext cx="5759450" cy="191960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37195" y="5433577"/>
                <a:ext cx="52982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200" i="1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20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95" y="5433577"/>
                <a:ext cx="52982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5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035" y="404419"/>
            <a:ext cx="1928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sz="2000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Observation:</a:t>
            </a:r>
            <a:endParaRPr lang="zh-TW" altLang="zh-TW" sz="2000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9954" y="895418"/>
                <a:ext cx="51171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</a:t>
                </a:r>
                <a:r>
                  <a:rPr lang="en-US" altLang="zh-TW" i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 line(n &gt; 0) increases the no. of regions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4" y="895418"/>
                <a:ext cx="5117123" cy="369332"/>
              </a:xfrm>
              <a:prstGeom prst="rect">
                <a:avLst/>
              </a:prstGeom>
              <a:blipFill>
                <a:blip r:embed="rId2"/>
                <a:stretch>
                  <a:fillRect l="-107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1934" y="1215422"/>
                <a:ext cx="5073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⟺ 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it splits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old regions</a:t>
                </a:r>
                <a:b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it hits the previous lines in k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different places.</a:t>
                </a:r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4" y="1215422"/>
                <a:ext cx="5073162" cy="646331"/>
              </a:xfrm>
              <a:prstGeom prst="rect">
                <a:avLst/>
              </a:prstGeom>
              <a:blipFill>
                <a:blip r:embed="rId3"/>
                <a:stretch>
                  <a:fillRect t="-4717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9954" y="2732867"/>
                <a:ext cx="1661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4" y="2732867"/>
                <a:ext cx="16610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9954" y="3233927"/>
                <a:ext cx="1661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4" y="3233927"/>
                <a:ext cx="16610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170986" y="3233927"/>
            <a:ext cx="511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(place the </a:t>
            </a:r>
            <a:r>
              <a:rPr lang="en-US" altLang="zh-TW" i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 line in such a way that it’s not parallel to any of the others, hence 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it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intersects them all.)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9954" y="4387961"/>
                <a:ext cx="254460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4" y="4387961"/>
                <a:ext cx="2544607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71888" y="401836"/>
                <a:ext cx="2082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sol</a:t>
                </a:r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8" y="401836"/>
                <a:ext cx="2082621" cy="369332"/>
              </a:xfrm>
              <a:prstGeom prst="rect">
                <a:avLst/>
              </a:prstGeom>
              <a:blipFill>
                <a:blip r:embed="rId2"/>
                <a:stretch>
                  <a:fillRect l="-2339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04204" y="896788"/>
                <a:ext cx="2321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204" y="896788"/>
                <a:ext cx="23218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04204" y="1391740"/>
                <a:ext cx="3330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204" y="1391740"/>
                <a:ext cx="3330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54509" y="1886692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509" y="1886692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04204" y="2256024"/>
                <a:ext cx="2386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+1+2+⋯+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204" y="2256024"/>
                <a:ext cx="23862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71354" y="2746511"/>
                <a:ext cx="724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=</a:t>
                </a:r>
                <a:r>
                  <a:rPr lang="zh-TW" altLang="en-US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1+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54" y="2746511"/>
                <a:ext cx="724878" cy="369332"/>
              </a:xfrm>
              <a:prstGeom prst="rect">
                <a:avLst/>
              </a:prstGeom>
              <a:blipFill>
                <a:blip r:embed="rId7"/>
                <a:stretch>
                  <a:fillRect l="-762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71888" y="3446557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sol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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4399" y="3766446"/>
                <a:ext cx="5864469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766446"/>
                <a:ext cx="5864469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14399" y="44811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Close form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92468" y="5004710"/>
                <a:ext cx="548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                  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1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			(Yes)</a:t>
                </a:r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68" y="5004710"/>
                <a:ext cx="5486400" cy="369332"/>
              </a:xfrm>
              <a:prstGeom prst="rect">
                <a:avLst/>
              </a:prstGeom>
              <a:blipFill>
                <a:blip r:embed="rId9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92468" y="5626994"/>
                <a:ext cx="5237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1+2+⋯+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‧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‧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‧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		(No)</a:t>
                </a:r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68" y="5626994"/>
                <a:ext cx="5237331" cy="369332"/>
              </a:xfrm>
              <a:prstGeom prst="rect">
                <a:avLst/>
              </a:prstGeom>
              <a:blipFill>
                <a:blip r:embed="rId10"/>
                <a:stretch>
                  <a:fillRect t="-9836" r="-11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852169" y="2618601"/>
                <a:ext cx="1090363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69" y="2618601"/>
                <a:ext cx="1090363" cy="6181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55778" y="4832340"/>
                <a:ext cx="1107162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TW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8" y="4832340"/>
                <a:ext cx="1107162" cy="6280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6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678" y="272533"/>
            <a:ext cx="4384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A variation of the lines-in-the-plane problem: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678" y="714327"/>
            <a:ext cx="5917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Suppose that instead of straight lines we use bent lines, each containing one “zig”.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8678" y="1918870"/>
                <a:ext cx="78897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TW" sz="2800" b="1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Q:</a:t>
                </a:r>
                <a:r>
                  <a:rPr lang="en-US" altLang="zh-TW" sz="2000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What is the maximum no.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𝑍</m:t>
                        </m:r>
                      </m:e>
                      <m:sub>
                        <m:r>
                          <a:rPr lang="en-US" altLang="zh-TW" sz="20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of regions determined by n such bent lines in the plane?</a:t>
                </a:r>
                <a:endParaRPr lang="zh-TW" altLang="zh-TW" sz="2000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8" y="1918870"/>
                <a:ext cx="7889714" cy="830997"/>
              </a:xfrm>
              <a:prstGeom prst="rect">
                <a:avLst/>
              </a:prstGeom>
              <a:blipFill>
                <a:blip r:embed="rId2"/>
                <a:stretch>
                  <a:fillRect l="-1546" t="-8088" r="-85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10" y="2991606"/>
            <a:ext cx="5759450" cy="228155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1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035" y="404419"/>
            <a:ext cx="1928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sz="2000" b="1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Observation:</a:t>
            </a:r>
            <a:endParaRPr lang="zh-TW" altLang="zh-TW" sz="2000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368" y="991244"/>
            <a:ext cx="77460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bent line is like 2 straight lines except that regions merge when the “2” lines don’t extend past their intersection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point;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we lose 2 regions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 dirty="0" smtClean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 dirty="0" smtClean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 dirty="0" smtClean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 dirty="0" smtClean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we arrange things properly, the zig point must lie “beyond” the intersections with the other lines, i.e. we lose only 2 regions per line.</a:t>
            </a:r>
            <a:endParaRPr lang="zh-TW" altLang="zh-TW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18" y="1637575"/>
            <a:ext cx="3148330" cy="1804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5317" y="4156775"/>
                <a:ext cx="1673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17" y="4156775"/>
                <a:ext cx="16735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95948" y="4526107"/>
                <a:ext cx="291701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‧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+1−2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948" y="4526107"/>
                <a:ext cx="2917017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95948" y="5218027"/>
                <a:ext cx="2394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m:rPr>
                          <m:nor/>
                        </m:rPr>
                        <a:rPr lang="en-US" altLang="zh-TW" i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948" y="5218027"/>
                <a:ext cx="23942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-703384" y="5719206"/>
                <a:ext cx="4572000" cy="8879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∼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2286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𝑍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∼2</m:t>
                      </m:r>
                      <m:sSup>
                        <m:sSup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3384" y="5719206"/>
                <a:ext cx="4572000" cy="887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7198-F500-47FF-8328-957B5F256F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2584</Words>
  <Application>Microsoft Office PowerPoint</Application>
  <PresentationFormat>如螢幕大小 (4:3)</PresentationFormat>
  <Paragraphs>236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LAB</cp:lastModifiedBy>
  <cp:revision>92</cp:revision>
  <dcterms:created xsi:type="dcterms:W3CDTF">2019-01-04T03:50:52Z</dcterms:created>
  <dcterms:modified xsi:type="dcterms:W3CDTF">2019-02-21T04:17:16Z</dcterms:modified>
</cp:coreProperties>
</file>