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77A6-9CF3-4A09-831D-A81D0B0AA774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86AB-9617-4B2B-9FF4-325FCE1EB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5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86AB-9617-4B2B-9FF4-325FCE1EBDE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3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86AB-9617-4B2B-9FF4-325FCE1EBDE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3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7CD1-E707-4B0C-84CA-CA1B7B1A827A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0E18-0E39-4C76-87A9-7BDB755EBF0B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5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FFC-FDC2-492E-9A62-8BE6B2B81DBC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2F5A-69B7-4F14-92D5-483FA0833039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E5F-6BDB-46A7-A913-89381846A8F4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263-9998-4B7F-856B-2EAE6DAB7A35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109-0FEF-46AD-920B-4CC5D16449C1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1D66-F360-470C-820C-8F77CE1A75AD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25C-9DDF-49E7-A6D3-37EBE090892D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A7DE-25C1-4881-A53E-7B1AF0056AB2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7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E37-476B-4855-8017-1F372A2D10EA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4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66D4-B9E9-4043-B7B5-FA2E1751EC9B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CA1B-4A40-4ED8-B421-76528835F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86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08.png"/><Relationship Id="rId10" Type="http://schemas.openxmlformats.org/officeDocument/2006/relationships/image" Target="../media/image125.png"/><Relationship Id="rId4" Type="http://schemas.openxmlformats.org/officeDocument/2006/relationships/image" Target="../media/image120.png"/><Relationship Id="rId9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6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50.png"/><Relationship Id="rId7" Type="http://schemas.openxmlformats.org/officeDocument/2006/relationships/image" Target="../media/image137.png"/><Relationship Id="rId2" Type="http://schemas.openxmlformats.org/officeDocument/2006/relationships/image" Target="../media/image1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0.png"/><Relationship Id="rId5" Type="http://schemas.openxmlformats.org/officeDocument/2006/relationships/image" Target="../media/image1340.png"/><Relationship Id="rId10" Type="http://schemas.openxmlformats.org/officeDocument/2006/relationships/image" Target="../media/image130.png"/><Relationship Id="rId4" Type="http://schemas.openxmlformats.org/officeDocument/2006/relationships/image" Target="../media/image1330.png"/><Relationship Id="rId9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46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00.png"/><Relationship Id="rId7" Type="http://schemas.openxmlformats.org/officeDocument/2006/relationships/image" Target="../media/image175.png"/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10.png"/><Relationship Id="rId9" Type="http://schemas.openxmlformats.org/officeDocument/2006/relationships/image" Target="../media/image1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3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8.png"/><Relationship Id="rId5" Type="http://schemas.openxmlformats.org/officeDocument/2006/relationships/image" Target="../media/image17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89.png"/><Relationship Id="rId9" Type="http://schemas.openxmlformats.org/officeDocument/2006/relationships/image" Target="../media/image1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5.png"/><Relationship Id="rId9" Type="http://schemas.openxmlformats.org/officeDocument/2006/relationships/image" Target="../media/image2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7.png"/><Relationship Id="rId4" Type="http://schemas.openxmlformats.org/officeDocument/2006/relationships/image" Target="../media/image2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90.png"/><Relationship Id="rId7" Type="http://schemas.openxmlformats.org/officeDocument/2006/relationships/image" Target="../media/image231.png"/><Relationship Id="rId12" Type="http://schemas.openxmlformats.org/officeDocument/2006/relationships/image" Target="../media/image237.png"/><Relationship Id="rId2" Type="http://schemas.openxmlformats.org/officeDocument/2006/relationships/image" Target="../media/image229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30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42.png"/><Relationship Id="rId16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5" Type="http://schemas.openxmlformats.org/officeDocument/2006/relationships/image" Target="../media/image245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259.png"/><Relationship Id="rId7" Type="http://schemas.openxmlformats.org/officeDocument/2006/relationships/image" Target="../media/image263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66.png"/><Relationship Id="rId7" Type="http://schemas.openxmlformats.org/officeDocument/2006/relationships/image" Target="../media/image270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10" Type="http://schemas.openxmlformats.org/officeDocument/2006/relationships/image" Target="../media/image273.png"/><Relationship Id="rId4" Type="http://schemas.openxmlformats.org/officeDocument/2006/relationships/image" Target="../media/image267.png"/><Relationship Id="rId9" Type="http://schemas.openxmlformats.org/officeDocument/2006/relationships/image" Target="../media/image2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46.PNG"/><Relationship Id="rId3" Type="http://schemas.openxmlformats.org/officeDocument/2006/relationships/image" Target="../media/image2710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40.png"/><Relationship Id="rId11" Type="http://schemas.openxmlformats.org/officeDocument/2006/relationships/image" Target="../media/image279.png"/><Relationship Id="rId5" Type="http://schemas.openxmlformats.org/officeDocument/2006/relationships/image" Target="../media/image2730.png"/><Relationship Id="rId10" Type="http://schemas.openxmlformats.org/officeDocument/2006/relationships/image" Target="../media/image278.png"/><Relationship Id="rId4" Type="http://schemas.openxmlformats.org/officeDocument/2006/relationships/image" Target="../media/image2720.png"/><Relationship Id="rId9" Type="http://schemas.openxmlformats.org/officeDocument/2006/relationships/image" Target="../media/image2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13" Type="http://schemas.openxmlformats.org/officeDocument/2006/relationships/image" Target="../media/image293.png"/><Relationship Id="rId3" Type="http://schemas.openxmlformats.org/officeDocument/2006/relationships/image" Target="../media/image283.png"/><Relationship Id="rId7" Type="http://schemas.openxmlformats.org/officeDocument/2006/relationships/image" Target="../media/image281.png"/><Relationship Id="rId12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5" Type="http://schemas.openxmlformats.org/officeDocument/2006/relationships/image" Target="../media/image288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47.jpe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30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949" y="2747172"/>
            <a:ext cx="4067460" cy="1609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675"/>
              </a:spcBef>
              <a:spcAft>
                <a:spcPts val="675"/>
              </a:spcAft>
            </a:pPr>
            <a:r>
              <a:rPr lang="en-US" altLang="zh-TW" sz="4000" b="1" kern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Functions</a:t>
            </a:r>
            <a:endParaRPr lang="zh-TW" altLang="zh-TW" sz="4000" b="1" kern="26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7526" y="2497876"/>
            <a:ext cx="238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TW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10" y="52589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(6)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69080" y="525899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705" indent="-8147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intervals of the real lines: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9080" y="1043996"/>
                <a:ext cx="67425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4705" indent="-814705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| 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closed interval   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80" y="1043996"/>
                <a:ext cx="6742590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69080" y="1413328"/>
                <a:ext cx="63963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| 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TW" altLang="zh-TW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open interval	 (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)</a:t>
                </a:r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80" y="1413328"/>
                <a:ext cx="6396361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9080" y="1869620"/>
                <a:ext cx="60057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4705" indent="-814705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| 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half-open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80" y="1869620"/>
                <a:ext cx="6005744" cy="369332"/>
              </a:xfrm>
              <a:prstGeom prst="rect">
                <a:avLst/>
              </a:prstGeom>
              <a:blipFill>
                <a:blip r:embed="rId4"/>
                <a:stretch>
                  <a:fillRect l="-406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69080" y="2325912"/>
                <a:ext cx="69822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4705" indent="-814705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| 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half-open interval  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80" y="2325912"/>
                <a:ext cx="6982287" cy="369332"/>
              </a:xfrm>
              <a:prstGeom prst="rect">
                <a:avLst/>
              </a:prstGeom>
              <a:blipFill>
                <a:blip r:embed="rId5"/>
                <a:stretch>
                  <a:fillRect l="-26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69080" y="2869164"/>
            <a:ext cx="526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705" indent="-8147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integers are contained in such intervals?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5592" y="358310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105" indent="-713105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contained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29341" y="4006714"/>
                <a:ext cx="934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41" y="4006714"/>
                <a:ext cx="93455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70458" y="4006714"/>
                <a:ext cx="1499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⌋−⌈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⌉+1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58" y="4006714"/>
                <a:ext cx="1499770" cy="369332"/>
              </a:xfrm>
              <a:prstGeom prst="rect">
                <a:avLst/>
              </a:prstGeom>
              <a:blipFill>
                <a:blip r:embed="rId7"/>
                <a:stretch>
                  <a:fillRect l="-20325" t="-11967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2006" y="4599211"/>
                <a:ext cx="89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06" y="4599211"/>
                <a:ext cx="893193" cy="369332"/>
              </a:xfrm>
              <a:prstGeom prst="rect">
                <a:avLst/>
              </a:prstGeom>
              <a:blipFill>
                <a:blip r:embed="rId8"/>
                <a:stretch>
                  <a:fillRect l="-6164" t="-9836" r="-137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036" y="5061061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36" y="5061061"/>
                <a:ext cx="877163" cy="369332"/>
              </a:xfrm>
              <a:prstGeom prst="rect">
                <a:avLst/>
              </a:prstGeom>
              <a:blipFill>
                <a:blip r:embed="rId9"/>
                <a:stretch>
                  <a:fillRect l="-5556" t="-9836" r="-208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58036" y="5559813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	</a:t>
                </a:r>
                <a:endParaRPr lang="zh-TW" altLang="en-US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36" y="5559813"/>
                <a:ext cx="1107996" cy="369332"/>
              </a:xfrm>
              <a:prstGeom prst="rect">
                <a:avLst/>
              </a:prstGeom>
              <a:blipFill>
                <a:blip r:embed="rId10"/>
                <a:stretch>
                  <a:fillRect l="-16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56470" y="4596467"/>
                <a:ext cx="1127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70" y="4596467"/>
                <a:ext cx="1127745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56469" y="5049439"/>
                <a:ext cx="1127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69" y="5049439"/>
                <a:ext cx="112774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56142" y="5527318"/>
                <a:ext cx="1531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142" y="5527318"/>
                <a:ext cx="153170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232" y="50602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(7)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49202" y="506021"/>
            <a:ext cx="5624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roulette wheel with 1000 slots, numbered 1 to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69758" y="956558"/>
                <a:ext cx="122828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58" y="956558"/>
                <a:ext cx="1228285" cy="404983"/>
              </a:xfrm>
              <a:prstGeom prst="rect">
                <a:avLst/>
              </a:prstGeom>
              <a:blipFill>
                <a:blip r:embed="rId2"/>
                <a:stretch>
                  <a:fillRect t="-37879" r="-51485" b="-7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49202" y="9879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1000,</a:t>
            </a:r>
            <a:r>
              <a:rPr lang="en-US" altLang="zh-TW" smtClean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if 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2239" y="987986"/>
            <a:ext cx="3589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it’s a winner &amp; the house pays us $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5.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04462" y="1596979"/>
            <a:ext cx="36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105" indent="-408305">
              <a:spcAft>
                <a:spcPts val="0"/>
              </a:spcAft>
            </a:pP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o.w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loser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we must pay $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0679" y="1966311"/>
            <a:ext cx="5757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105" indent="-4083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expect to make money if we play this game?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0679" y="2335643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105" indent="-408305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average winnings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2582" y="2739019"/>
            <a:ext cx="2695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105" indent="-4083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= number of winners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79129" y="3140088"/>
            <a:ext cx="357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105" indent="-4083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number of losers = 1000</a:t>
            </a:r>
            <a:r>
              <a:rPr lang="zh-TW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03241" y="3773298"/>
                <a:ext cx="2454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The average winnings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41" y="3773298"/>
                <a:ext cx="2454518" cy="369332"/>
              </a:xfrm>
              <a:prstGeom prst="rect">
                <a:avLst/>
              </a:prstGeom>
              <a:blipFill>
                <a:blip r:embed="rId3"/>
                <a:stretch>
                  <a:fillRect l="-1985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54685" y="4546555"/>
                <a:ext cx="5309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≥167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winners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advantage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85" y="4546555"/>
                <a:ext cx="53094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54803" y="4915887"/>
                <a:ext cx="1918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   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≥167.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03" y="4915887"/>
                <a:ext cx="1918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095208" y="3648808"/>
                <a:ext cx="99835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8" y="3648808"/>
                <a:ext cx="998350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12921" y="3648808"/>
                <a:ext cx="16049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21" y="3648808"/>
                <a:ext cx="160492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34" y="318053"/>
            <a:ext cx="6131000" cy="45098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33558" y="5030746"/>
            <a:ext cx="6547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change 1000 to 1000000, or an even larger number, N.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3558" y="549638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winners are there?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5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2" y="1231716"/>
            <a:ext cx="4900811" cy="20144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0256" y="3140475"/>
                <a:ext cx="2759602" cy="62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6" y="3140475"/>
                <a:ext cx="2759602" cy="625812"/>
              </a:xfrm>
              <a:prstGeom prst="rect">
                <a:avLst/>
              </a:prstGeom>
              <a:blipFill>
                <a:blip r:embed="rId3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50256" y="3875914"/>
                <a:ext cx="180241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6" y="3875914"/>
                <a:ext cx="1802416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780685" y="40144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</a:rPr>
              <a:t>)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51277" y="2807208"/>
            <a:ext cx="146304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64282" y="711548"/>
                <a:ext cx="1569532" cy="417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82" y="711548"/>
                <a:ext cx="1569532" cy="417678"/>
              </a:xfrm>
              <a:prstGeom prst="rect">
                <a:avLst/>
              </a:prstGeom>
              <a:blipFill>
                <a:blip r:embed="rId5"/>
                <a:stretch>
                  <a:fillRect l="-3502" t="-1471" b="-19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371" y="46906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(8)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8340" y="469063"/>
                <a:ext cx="71237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spectrum of a real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an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 multiset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integers,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0" y="469063"/>
                <a:ext cx="7123725" cy="369332"/>
              </a:xfrm>
              <a:prstGeom prst="rect">
                <a:avLst/>
              </a:prstGeom>
              <a:blipFill>
                <a:blip r:embed="rId2"/>
                <a:stretch>
                  <a:fillRect l="-770" t="-11475" r="-145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9243" y="964513"/>
                <a:ext cx="3755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⋯</m:t>
                        </m:r>
                      </m:e>
                    </m:d>
                  </m:oMath>
                </a14:m>
                <a:r>
                  <a:rPr lang="en-US" altLang="zh-TW" sz="1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3" y="964513"/>
                <a:ext cx="375596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1356" y="1324928"/>
                <a:ext cx="451713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</a:t>
                </a: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Spec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0,   1,  1,  2,  2,  3,  3,  ⋯</m:t>
                        </m:r>
                      </m:e>
                    </m:d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56" y="1324928"/>
                <a:ext cx="4517134" cy="506870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62125" y="2086309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2 spectra are equal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4653" y="2542064"/>
                <a:ext cx="3833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0" kern="10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Spec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Spec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3" y="2542064"/>
                <a:ext cx="3833935" cy="369332"/>
              </a:xfrm>
              <a:prstGeom prst="rect">
                <a:avLst/>
              </a:prstGeom>
              <a:blipFill>
                <a:blip r:embed="rId5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4653" y="2911396"/>
                <a:ext cx="3731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 : WLOG, assume that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3" y="2911396"/>
                <a:ext cx="3731150" cy="369332"/>
              </a:xfrm>
              <a:prstGeom prst="rect">
                <a:avLst/>
              </a:prstGeom>
              <a:blipFill>
                <a:blip r:embed="rId6"/>
                <a:stretch>
                  <a:fillRect t="-11667" r="-98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8914" y="3349924"/>
                <a:ext cx="4161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  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14" y="3349924"/>
                <a:ext cx="4161717" cy="369332"/>
              </a:xfrm>
              <a:prstGeom prst="rect">
                <a:avLst/>
              </a:prstGeom>
              <a:blipFill>
                <a:blip r:embed="rId7"/>
                <a:stretch>
                  <a:fillRect l="-732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95114" y="3767261"/>
                <a:ext cx="1821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mβ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mα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14" y="3767261"/>
                <a:ext cx="1821973" cy="369332"/>
              </a:xfrm>
              <a:prstGeom prst="rect">
                <a:avLst/>
              </a:prstGeom>
              <a:blipFill>
                <a:blip r:embed="rId8"/>
                <a:stretch>
                  <a:fillRect l="-6020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95114" y="4229562"/>
                <a:ext cx="1741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mβ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mα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14" y="4229562"/>
                <a:ext cx="1741181" cy="369332"/>
              </a:xfrm>
              <a:prstGeom prst="rect">
                <a:avLst/>
              </a:prstGeom>
              <a:blipFill>
                <a:blip r:embed="rId9"/>
                <a:stretch>
                  <a:fillRect l="-6316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3531" y="4670009"/>
                <a:ext cx="9181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Spec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fewer than m elements</a:t>
                </a:r>
                <a14:m>
                  <m:oMath xmlns:m="http://schemas.openxmlformats.org/officeDocument/2006/math"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mα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kern="1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Spec(</a:t>
                </a:r>
                <a:r>
                  <a:rPr lang="zh-TW" altLang="en-US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has at least m.</a:t>
                </a:r>
              </a:p>
              <a:p>
                <a:pPr marL="609600">
                  <a:spcAft>
                    <a:spcPts val="0"/>
                  </a:spcAft>
                </a:pP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1" y="4670009"/>
                <a:ext cx="9181824" cy="584775"/>
              </a:xfrm>
              <a:prstGeom prst="rect">
                <a:avLst/>
              </a:prstGeom>
              <a:blipFill>
                <a:blip r:embed="rId10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0790" y="4885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#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532" y="384998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 have many beautiful properties.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538" y="69691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e.g. Consider the 2 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</a:rPr>
              <a:t>multisets</a:t>
            </a:r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645" y="995229"/>
                <a:ext cx="6192175" cy="42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pec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1,2,4,5,7,8,9,11,12,14,15,16,18,19,21,22,24,⋯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45" y="995229"/>
                <a:ext cx="6192175" cy="424219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28017" y="1395195"/>
                <a:ext cx="6769223" cy="42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Spec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3,6,10,13,17,20,23,27,30,34,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37,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40,44,47,51,⋯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395195"/>
                <a:ext cx="6769223" cy="42421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128017" y="1965665"/>
                <a:ext cx="7578757" cy="41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nth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element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nth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element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zh-TW" alt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965665"/>
                <a:ext cx="7578757" cy="418576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77293" y="4098277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zh-TW" altLang="en-US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93" y="4098277"/>
                <a:ext cx="437427" cy="369332"/>
              </a:xfrm>
              <a:prstGeom prst="rect">
                <a:avLst/>
              </a:prstGeom>
              <a:blipFill>
                <a:blip r:embed="rId5"/>
                <a:stretch>
                  <a:fillRect l="-36620" t="-47541" r="-36620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89222" y="2357353"/>
                <a:ext cx="3282373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Spec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)∪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Spec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(2+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22" y="2357353"/>
                <a:ext cx="3282373" cy="424219"/>
              </a:xfrm>
              <a:prstGeom prst="rect">
                <a:avLst/>
              </a:prstGeom>
              <a:blipFill>
                <a:blip r:embed="rId6"/>
                <a:stretch>
                  <a:fillRect t="-144928" r="-18030" b="-2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59815" y="242263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solidFill>
                  <a:srgbClr val="00206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184586" y="2742025"/>
                <a:ext cx="7312756" cy="396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Spec(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&amp; Spec(2+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form a partition of the positive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integers.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86" y="2742025"/>
                <a:ext cx="7312756" cy="396327"/>
              </a:xfrm>
              <a:prstGeom prst="rect">
                <a:avLst/>
              </a:prstGeom>
              <a:blipFill>
                <a:blip r:embed="rId7"/>
                <a:stretch>
                  <a:fillRect l="-667" t="-3077" b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249665" y="3311470"/>
                <a:ext cx="2172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65" y="3311470"/>
                <a:ext cx="2172390" cy="369332"/>
              </a:xfrm>
              <a:prstGeom prst="rect">
                <a:avLst/>
              </a:prstGeom>
              <a:blipFill>
                <a:blip r:embed="rId8"/>
                <a:stretch>
                  <a:fillRect l="-252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577293" y="3714088"/>
                <a:ext cx="62543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elements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Spec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93" y="3714088"/>
                <a:ext cx="6254318" cy="369332"/>
              </a:xfrm>
              <a:prstGeom prst="rect">
                <a:avLst/>
              </a:prstGeom>
              <a:blipFill>
                <a:blip r:embed="rId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72" y="4085326"/>
            <a:ext cx="3919776" cy="27486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44699" y="203471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solidFill>
                  <a:srgbClr val="002060"/>
                </a:solidFill>
                <a:sym typeface="Wingdings" panose="05000000000000000000" pitchFamily="2" charset="2"/>
              </a:rPr>
              <a:t></a:t>
            </a:r>
            <a:endParaRPr lang="zh-TW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95382" y="395551"/>
                <a:ext cx="6236563" cy="396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032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heck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N(2+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) = n 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integer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2" y="395551"/>
                <a:ext cx="6236563" cy="396327"/>
              </a:xfrm>
              <a:prstGeom prst="rect">
                <a:avLst/>
              </a:prstGeom>
              <a:blipFill>
                <a:blip r:embed="rId2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4973" y="917769"/>
                <a:ext cx="4521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032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check:           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3" y="917769"/>
                <a:ext cx="4521559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4578" y="1569292"/>
                <a:ext cx="3638560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78" y="1569292"/>
                <a:ext cx="3638560" cy="708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78" y="2309570"/>
            <a:ext cx="5062026" cy="14423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17730" y="3874169"/>
                <a:ext cx="2880147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0" y="3874169"/>
                <a:ext cx="2880147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7730" y="4587741"/>
                <a:ext cx="328647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𝑐h𝑒𝑐𝑘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0" y="4587741"/>
                <a:ext cx="3286476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0617" y="5365724"/>
                <a:ext cx="782566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f>
                            <m:fPr>
                              <m:ctrlPr>
                                <a:rPr lang="zh-TW" alt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𝑛𝑜𝑛𝑖𝑛𝑡𝑒𝑔𝑒𝑟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𝑛𝑢𝑚𝑏𝑒𝑟𝑠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#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17" y="5365724"/>
                <a:ext cx="7825666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26094" y="921126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integer</m:t>
                      </m:r>
                      <m: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94" y="921126"/>
                <a:ext cx="179568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42779" y="714490"/>
                <a:ext cx="955774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TW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79" y="714490"/>
                <a:ext cx="955774" cy="708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29045" y="734809"/>
                <a:ext cx="1098570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TW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45" y="734809"/>
                <a:ext cx="1098570" cy="7085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1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945393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3.3 Floor / ceiling recurrences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9409" y="666631"/>
                <a:ext cx="92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09" y="666631"/>
                <a:ext cx="92942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9409" y="1035963"/>
                <a:ext cx="3361113" cy="527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09" y="1035963"/>
                <a:ext cx="3361113" cy="5279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39409" y="156386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1, 3 ,3 ,4 ,7 ,7 ,7 ,9 ,9 ,10 ,13 ,</a:t>
            </a:r>
            <a:r>
              <a:rPr lang="zh-TW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9409" y="1907099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Knuth numbers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9036" y="2281112"/>
                <a:ext cx="47841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: Prove or disprove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TW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 altLang="zh-TW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36" y="2281112"/>
                <a:ext cx="4784195" cy="523220"/>
              </a:xfrm>
              <a:prstGeom prst="rect">
                <a:avLst/>
              </a:prstGeom>
              <a:blipFill>
                <a:blip r:embed="rId4"/>
                <a:stretch>
                  <a:fillRect l="-2548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13054" y="2809013"/>
            <a:ext cx="296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Try an induction proof: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6148" y="319977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n=0, ok!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6148" y="3590527"/>
                <a:ext cx="4009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inequality holds for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48" y="3590527"/>
                <a:ext cx="4009431" cy="369332"/>
              </a:xfrm>
              <a:prstGeom prst="rect">
                <a:avLst/>
              </a:prstGeom>
              <a:blipFill>
                <a:blip r:embed="rId5"/>
                <a:stretch>
                  <a:fillRect l="-1216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06148" y="4002709"/>
                <a:ext cx="2197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48" y="4002709"/>
                <a:ext cx="21975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16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1460" y="4498847"/>
                <a:ext cx="3361113" cy="527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b="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b="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b="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zh-TW" alt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b="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b="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60" y="4498847"/>
                <a:ext cx="3361113" cy="5279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81460" y="5001127"/>
                <a:ext cx="2388346" cy="601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60" y="5001127"/>
                <a:ext cx="2388346" cy="6013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81460" y="5565736"/>
                <a:ext cx="2388346" cy="601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60" y="5565736"/>
                <a:ext cx="2388346" cy="6013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8868" y="6239087"/>
                <a:ext cx="67159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−1, 5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nothing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6239087"/>
                <a:ext cx="6715957" cy="369332"/>
              </a:xfrm>
              <a:prstGeom prst="rect">
                <a:avLst/>
              </a:prstGeom>
              <a:blipFill>
                <a:blip r:embed="rId10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0709" y="403383"/>
            <a:ext cx="248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Try to disprove it: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64564" y="772715"/>
                <a:ext cx="5792680" cy="50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 n </a:t>
                </a:r>
                <a:r>
                  <a:rPr lang="en-US" altLang="zh-TW" kern="1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zh-TW" altLang="en-US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3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4" y="772715"/>
                <a:ext cx="5792680" cy="502510"/>
              </a:xfrm>
              <a:prstGeom prst="rect">
                <a:avLst/>
              </a:prstGeom>
              <a:blipFill>
                <a:blip r:embed="rId2"/>
                <a:stretch>
                  <a:fillRect l="-842"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645636" y="128409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(Ex 25!)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1183" y="2010814"/>
            <a:ext cx="7355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involving floors and/or ceilings arise often in computer science, because algorithms based on the important technique of “divide and conquer” often reduce a problem of size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solution of similar problems of integer sizes that are fractions of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789" y="3211143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 sort n records, n &gt; 1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20176" y="3580475"/>
                <a:ext cx="1554207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76" y="3580475"/>
                <a:ext cx="15542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0176" y="4226806"/>
                <a:ext cx="1057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76" y="4226806"/>
                <a:ext cx="10575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0176" y="4677571"/>
                <a:ext cx="4050019" cy="564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−1, 1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76" y="4677571"/>
                <a:ext cx="4050019" cy="56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639829" y="532383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(Ex. 34!)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632" y="397690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Josephus problem (chapter 1)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6618" y="850450"/>
                <a:ext cx="110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18" y="850450"/>
                <a:ext cx="1108059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00" y="1583313"/>
            <a:ext cx="4136994" cy="5948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63248" y="2806456"/>
                <a:ext cx="3890104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−2       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3=0 </m:t>
                            </m:r>
                          </m:e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3=1</m:t>
                            </m:r>
                          </m:e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3=2  </m:t>
                            </m:r>
                          </m:e>
                        </m:eqArr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248" y="2806456"/>
                <a:ext cx="3890104" cy="1126975"/>
              </a:xfrm>
              <a:prstGeom prst="rect">
                <a:avLst/>
              </a:prstGeom>
              <a:blipFill>
                <a:blip r:embed="rId4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23201" y="2213507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203200">
              <a:spcAft>
                <a:spcPts val="0"/>
              </a:spcAft>
            </a:pP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Every 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kern="1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1431" y="4396381"/>
            <a:ext cx="4515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recurrence is too horrible to pursue.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698" y="5231160"/>
            <a:ext cx="6325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There’s another approach to the Josephus problem that gives a much better setup.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1698" y="612153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a person is passed over, we can assign a new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07741" y="1119056"/>
                <a:ext cx="3519232" cy="564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41" y="1119056"/>
                <a:ext cx="3519232" cy="56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9920" y="-487659"/>
            <a:ext cx="3825086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Floors and ceilings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15983" y="666631"/>
                <a:ext cx="3986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zh-TW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greatest integer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3" y="666631"/>
                <a:ext cx="3986219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8133" y="1034171"/>
                <a:ext cx="2354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the least integer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33" y="1034171"/>
                <a:ext cx="2354106" cy="369332"/>
              </a:xfrm>
              <a:prstGeom prst="rect">
                <a:avLst/>
              </a:prstGeom>
              <a:blipFill>
                <a:blip r:embed="rId3"/>
                <a:stretch>
                  <a:fillRect l="-2073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75328" y="1029936"/>
                <a:ext cx="632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28" y="1029936"/>
                <a:ext cx="6321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15523" y="1018309"/>
                <a:ext cx="994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23" y="1018309"/>
                <a:ext cx="9940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397" y="1538513"/>
                <a:ext cx="2138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2.7 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7" y="1538513"/>
                <a:ext cx="2138406" cy="369332"/>
              </a:xfrm>
              <a:prstGeom prst="rect">
                <a:avLst/>
              </a:prstGeom>
              <a:blipFill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5210" y="1974454"/>
                <a:ext cx="149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2.7 </m:t>
                          </m:r>
                        </m:e>
                      </m:d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0" y="1974454"/>
                <a:ext cx="1492396" cy="369332"/>
              </a:xfrm>
              <a:prstGeom prst="rect">
                <a:avLst/>
              </a:prstGeom>
              <a:blipFill>
                <a:blip r:embed="rId7"/>
                <a:stretch>
                  <a:fillRect r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72627" y="2522425"/>
                <a:ext cx="106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7" y="2522425"/>
                <a:ext cx="1063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6" y="2625383"/>
            <a:ext cx="200053" cy="1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32551" y="2522424"/>
                <a:ext cx="476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51" y="2522424"/>
                <a:ext cx="476541" cy="369332"/>
              </a:xfrm>
              <a:prstGeom prst="rect">
                <a:avLst/>
              </a:prstGeom>
              <a:blipFill>
                <a:blip r:embed="rId10"/>
                <a:stretch>
                  <a:fillRect l="-25641" t="-48333" r="-39744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94481" y="2522425"/>
                <a:ext cx="1501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is an integer</a:t>
                </a:r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81" y="2522425"/>
                <a:ext cx="1501308" cy="369332"/>
              </a:xfrm>
              <a:prstGeom prst="rect">
                <a:avLst/>
              </a:prstGeom>
              <a:blipFill>
                <a:blip r:embed="rId11"/>
                <a:stretch>
                  <a:fillRect t="-11667" r="-3252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331990" y="2525541"/>
                <a:ext cx="106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0" y="2525541"/>
                <a:ext cx="10639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68662" y="2531217"/>
                <a:ext cx="476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62" y="2531217"/>
                <a:ext cx="476541" cy="369332"/>
              </a:xfrm>
              <a:prstGeom prst="rect">
                <a:avLst/>
              </a:prstGeom>
              <a:blipFill>
                <a:blip r:embed="rId13"/>
                <a:stretch>
                  <a:fillRect l="-26923" t="-47541" r="-38462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5" y="3087980"/>
            <a:ext cx="200053" cy="1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72627" y="2965400"/>
                <a:ext cx="1591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7" y="2965400"/>
                <a:ext cx="15910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19439" y="2965400"/>
                <a:ext cx="2116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is not an integer 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39" y="2965400"/>
                <a:ext cx="2116862" cy="369332"/>
              </a:xfrm>
              <a:prstGeom prst="rect">
                <a:avLst/>
              </a:prstGeom>
              <a:blipFill>
                <a:blip r:embed="rId15"/>
                <a:stretch>
                  <a:fillRect l="-2299" t="-9836" r="-143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589799" y="2891757"/>
                <a:ext cx="24386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𝑁𝑜𝑡𝑒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𝐼𝑣𝑒𝑟𝑠𝑜𝑛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𝑏𝑟𝑎𝑐𝑘𝑒𝑡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99" y="2891757"/>
                <a:ext cx="2438681" cy="714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72627" y="3648344"/>
                <a:ext cx="3739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−1&lt;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≤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7" y="3648344"/>
                <a:ext cx="37391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5" y="3742510"/>
            <a:ext cx="200053" cy="18100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5" y="4204954"/>
            <a:ext cx="200053" cy="1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44198" y="4108176"/>
                <a:ext cx="3495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8" y="4108176"/>
                <a:ext cx="34958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圖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5" y="4756340"/>
            <a:ext cx="200053" cy="1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92505" y="4662174"/>
                <a:ext cx="297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5" y="4662174"/>
                <a:ext cx="2977161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998814" y="5037501"/>
                <a:ext cx="291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14" y="5037501"/>
                <a:ext cx="29192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992507" y="5443567"/>
                <a:ext cx="297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7" y="5443567"/>
                <a:ext cx="2977161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992505" y="5886368"/>
                <a:ext cx="291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5" y="5886368"/>
                <a:ext cx="2919261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773009" y="5465274"/>
                <a:ext cx="1245854" cy="565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𝑖𝑛𝑡𝑒𝑔𝑒𝑟</m:t>
                            </m:r>
                          </m:e>
                        </m:mr>
                        <m:m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09" y="5465274"/>
                <a:ext cx="1245854" cy="56509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4281427" y="56393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16330" y="275451"/>
                <a:ext cx="158004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30" y="275451"/>
                <a:ext cx="1580048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16330" y="1100357"/>
                <a:ext cx="158004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30" y="1100357"/>
                <a:ext cx="1580048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83333" y="1925263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33" y="1925263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05231" y="2294595"/>
                <a:ext cx="2654701" cy="83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31" y="2294595"/>
                <a:ext cx="2654701" cy="835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83333" y="3195873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33" y="319587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307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30434" y="348883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3n</a:t>
            </a:r>
            <a:endParaRPr kumimoji="0" lang="en-US" altLang="zh-TW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8390" y="3908543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n = 10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66" y="4277875"/>
            <a:ext cx="4758726" cy="25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線接點 15"/>
          <p:cNvCxnSpPr/>
          <p:nvPr/>
        </p:nvCxnSpPr>
        <p:spPr>
          <a:xfrm flipH="1">
            <a:off x="1327162" y="2925423"/>
            <a:ext cx="637540" cy="155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1327162" y="1714230"/>
            <a:ext cx="150495" cy="1606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327162" y="880935"/>
            <a:ext cx="150495" cy="1606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5020" y="302919"/>
            <a:ext cx="898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k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eliminated ends up with number 3K. So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</a:p>
          <a:p>
            <a:pPr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figure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who the survivor is if we can figure out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</a:t>
            </a:r>
          </a:p>
          <a:p>
            <a:pPr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number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person number 3n.</a:t>
            </a:r>
            <a:endParaRPr lang="zh-TW" altLang="zh-TW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45020" y="1226249"/>
                <a:ext cx="6360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person number N must have had a previous number,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20" y="1226249"/>
                <a:ext cx="6360850" cy="369332"/>
              </a:xfrm>
              <a:prstGeom prst="rect">
                <a:avLst/>
              </a:prstGeom>
              <a:blipFill>
                <a:blip r:embed="rId2"/>
                <a:stretch>
                  <a:fillRect l="-86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18854" y="1664786"/>
                <a:ext cx="3744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4" y="1664786"/>
                <a:ext cx="37449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4762" y="2101434"/>
                <a:ext cx="2000548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2" y="2101434"/>
                <a:ext cx="2000548" cy="620234"/>
              </a:xfrm>
              <a:prstGeom prst="rect">
                <a:avLst/>
              </a:prstGeom>
              <a:blipFill>
                <a:blip r:embed="rId4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84005" y="2733515"/>
                <a:ext cx="2390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The previous number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5" y="2733515"/>
                <a:ext cx="2390398" cy="369332"/>
              </a:xfrm>
              <a:prstGeom prst="rect">
                <a:avLst/>
              </a:prstGeom>
              <a:blipFill>
                <a:blip r:embed="rId5"/>
                <a:stretch>
                  <a:fillRect l="-2041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76424" y="2733515"/>
                <a:ext cx="1968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24" y="2733515"/>
                <a:ext cx="19688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891322" y="3179041"/>
                <a:ext cx="2381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22" y="3179041"/>
                <a:ext cx="2381999" cy="369332"/>
              </a:xfrm>
              <a:prstGeom prst="rect">
                <a:avLst/>
              </a:prstGeom>
              <a:blipFill>
                <a:blip r:embed="rId7"/>
                <a:stretch>
                  <a:fillRect t="-119672" r="-2097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23732" y="3624567"/>
                <a:ext cx="1540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32" y="3624567"/>
                <a:ext cx="1540806" cy="369332"/>
              </a:xfrm>
              <a:prstGeom prst="rect">
                <a:avLst/>
              </a:prstGeom>
              <a:blipFill>
                <a:blip r:embed="rId8"/>
                <a:stretch>
                  <a:fillRect t="-10000" r="-277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84005" y="3928209"/>
                <a:ext cx="66626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Hence, we can calculate the survivor’s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as follows:</a:t>
                </a:r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5" y="3928209"/>
                <a:ext cx="6662691" cy="369332"/>
              </a:xfrm>
              <a:prstGeom prst="rect">
                <a:avLst/>
              </a:prstGeom>
              <a:blipFill>
                <a:blip r:embed="rId9"/>
                <a:stretch>
                  <a:fillRect l="-73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68411" y="4316276"/>
                <a:ext cx="1092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∶=3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11" y="4316276"/>
                <a:ext cx="10927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386787" y="4752924"/>
                <a:ext cx="2204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87" y="4752924"/>
                <a:ext cx="2204450" cy="369332"/>
              </a:xfrm>
              <a:prstGeom prst="rect">
                <a:avLst/>
              </a:prstGeom>
              <a:blipFill>
                <a:blip r:embed="rId11"/>
                <a:stretch>
                  <a:fillRect l="-2210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72057" y="4618337"/>
                <a:ext cx="2300822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57" y="4618337"/>
                <a:ext cx="2300822" cy="620234"/>
              </a:xfrm>
              <a:prstGeom prst="rect">
                <a:avLst/>
              </a:prstGeom>
              <a:blipFill>
                <a:blip r:embed="rId1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86787" y="5388647"/>
                <a:ext cx="127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∶=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87" y="5388647"/>
                <a:ext cx="1277144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45020" y="5934670"/>
                <a:ext cx="752280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Note:This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closed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it’s not even a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recurrence.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But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it tell us how to calculate the answer reasonably fast,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if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large.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20" y="5934670"/>
                <a:ext cx="7522809" cy="923330"/>
              </a:xfrm>
              <a:prstGeom prst="rect">
                <a:avLst/>
              </a:prstGeom>
              <a:blipFill>
                <a:blip r:embed="rId14"/>
                <a:stretch>
                  <a:fillRect l="-729" t="-3974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5510" y="357934"/>
            <a:ext cx="6103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There’s a way to simplify the above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83354" y="819572"/>
                <a:ext cx="1784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54" y="819572"/>
                <a:ext cx="17844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265028" y="81957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Use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86051" y="819572"/>
            <a:ext cx="526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place of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(assign numbers from 3n down to 1)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1188904"/>
            <a:ext cx="5491334" cy="153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030677" y="3043653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 the algorithm as follows: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296513" y="3459537"/>
                <a:ext cx="950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∶=1;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3" y="3459537"/>
                <a:ext cx="9509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030677" y="3828869"/>
                <a:ext cx="3311163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/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zh-TW" alt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77" y="3828869"/>
                <a:ext cx="3311163" cy="50481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296513" y="4380239"/>
                <a:ext cx="2280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∶=3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3" y="4380239"/>
                <a:ext cx="2280111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5506572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3.4 “Mod”: The binary operation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66346" y="614114"/>
                <a:ext cx="4169796" cy="738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⌋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𝑞𝑢𝑜𝑡𝑖𝑒𝑛𝑡</m:t>
                          </m:r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𝑟𝑒𝑚𝑎𝑖𝑛𝑑𝑒𝑟</m:t>
                          </m:r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46" y="614114"/>
                <a:ext cx="4169796" cy="738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05128" y="156852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Generalize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42" y="1611847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69288" y="1981179"/>
                <a:ext cx="3236335" cy="431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88" y="1981179"/>
                <a:ext cx="3236335" cy="431721"/>
              </a:xfrm>
              <a:prstGeom prst="rect">
                <a:avLst/>
              </a:prstGeom>
              <a:blipFill rotWithShape="0">
                <a:blip r:embed="rId3"/>
                <a:stretch>
                  <a:fillRect t="-125352" b="-20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1993757" y="1868612"/>
            <a:ext cx="471805" cy="24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791898" y="2166532"/>
            <a:ext cx="160655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1811" y="2443258"/>
                <a:ext cx="3073982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   =5−3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1" y="2443258"/>
                <a:ext cx="3073982" cy="504818"/>
              </a:xfrm>
              <a:prstGeom prst="rect">
                <a:avLst/>
              </a:prstGeom>
              <a:blipFill rotWithShape="0">
                <a:blip r:embed="rId4"/>
                <a:stretch>
                  <a:fillRect t="-102410" r="-2976" b="-1614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83394" y="2931666"/>
                <a:ext cx="4239430" cy="536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−3=5−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=−1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4" y="2931666"/>
                <a:ext cx="4239430" cy="536814"/>
              </a:xfrm>
              <a:prstGeom prst="rect">
                <a:avLst/>
              </a:prstGeom>
              <a:blipFill rotWithShape="0">
                <a:blip r:embed="rId5"/>
                <a:stretch>
                  <a:fillRect t="-93182" b="-1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65998" y="3438513"/>
                <a:ext cx="3566939" cy="536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3=−5−3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98" y="3438513"/>
                <a:ext cx="3566939" cy="5368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7725" y="3962802"/>
                <a:ext cx="4272260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−3=−5−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25" y="3962802"/>
                <a:ext cx="4272260" cy="504818"/>
              </a:xfrm>
              <a:prstGeom prst="rect">
                <a:avLst/>
              </a:prstGeom>
              <a:blipFill rotWithShape="0">
                <a:blip r:embed="rId7"/>
                <a:stretch>
                  <a:fillRect t="-102410" b="-1614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30573" y="4599892"/>
                <a:ext cx="2992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73" y="4599892"/>
                <a:ext cx="29922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666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35055" y="5091318"/>
                <a:ext cx="2741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55" y="5091318"/>
                <a:ext cx="274113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67655" y="5615613"/>
                <a:ext cx="2343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Define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55" y="5615613"/>
                <a:ext cx="23434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7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5632" y="437447"/>
            <a:ext cx="7115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floor function has been used to define mod, use the ceiling to define a mod analog like.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81393" y="1083778"/>
                <a:ext cx="2768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mumble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3" y="1083778"/>
                <a:ext cx="276870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55632" y="1638546"/>
            <a:ext cx="643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distributive law is mod’s most important algebraic property: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87693" y="2110391"/>
                <a:ext cx="4427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cy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real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93" y="2110391"/>
                <a:ext cx="442710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62809" y="2562646"/>
                <a:ext cx="3426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a:rPr lang="zh-TW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9" y="2562646"/>
                <a:ext cx="3426772" cy="369332"/>
              </a:xfrm>
              <a:prstGeom prst="rect">
                <a:avLst/>
              </a:prstGeom>
              <a:blipFill>
                <a:blip r:embed="rId4"/>
                <a:stretch>
                  <a:fillRect l="-142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873934" y="3039810"/>
                <a:ext cx="1181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cx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cy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4" y="3039810"/>
                <a:ext cx="11817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816425" y="3496654"/>
                <a:ext cx="2601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cx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≠0 ;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25" y="3496654"/>
                <a:ext cx="260199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64153" y="3935164"/>
                <a:ext cx="3413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cy </a:t>
                </a:r>
                <a14:m>
                  <m:oMath xmlns:m="http://schemas.openxmlformats.org/officeDocument/2006/math">
                    <m:r>
                      <a:rPr lang="en-US" altLang="zh-TW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0 , </m:t>
                    </m:r>
                    <m:r>
                      <a:rPr lang="en-US" altLang="zh-TW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also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true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53" y="3935164"/>
                <a:ext cx="3413114" cy="369332"/>
              </a:xfrm>
              <a:prstGeom prst="rect">
                <a:avLst/>
              </a:prstGeom>
              <a:blipFill>
                <a:blip r:embed="rId7"/>
                <a:stretch>
                  <a:fillRect l="-160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855632" y="4513359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7298" y="4918543"/>
            <a:ext cx="5801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n things into m groups as equally as possible.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715414" y="5339899"/>
                <a:ext cx="4517070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qm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den>
                        </m:f>
                      </m:e>
                    </m:d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14" y="5339899"/>
                <a:ext cx="4517070" cy="504818"/>
              </a:xfrm>
              <a:prstGeom prst="rect">
                <a:avLst/>
              </a:prstGeom>
              <a:blipFill>
                <a:blip r:embed="rId8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27298" y="5885492"/>
                <a:ext cx="670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0" kern="10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groups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things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groups with q things.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8" y="5885492"/>
                <a:ext cx="6707080" cy="369332"/>
              </a:xfrm>
              <a:prstGeom prst="rect">
                <a:avLst/>
              </a:prstGeom>
              <a:blipFill>
                <a:blip r:embed="rId9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471557" y="39515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84464" y="1055093"/>
                <a:ext cx="721223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64" y="1055093"/>
                <a:ext cx="721223" cy="430118"/>
              </a:xfrm>
              <a:prstGeom prst="rect">
                <a:avLst/>
              </a:prstGeom>
              <a:blipFill>
                <a:blip r:embed="rId10"/>
                <a:stretch>
                  <a:fillRect l="-31092" t="-114085" r="-78151" b="-21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63292" y="2525739"/>
                <a:ext cx="778482" cy="46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sz="2000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zh-TW" sz="2000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92" y="2525739"/>
                <a:ext cx="778482" cy="467757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778111" y="3000770"/>
                <a:ext cx="1006109" cy="469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TW" alt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cx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cy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111" y="3000770"/>
                <a:ext cx="1006109" cy="469872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5753" y="255980"/>
            <a:ext cx="7115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things are in the kth group?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71744" y="645568"/>
                <a:ext cx="3026982" cy="115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44" y="645568"/>
                <a:ext cx="3026982" cy="1152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28580" y="10372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Answer: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8580" y="19757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29402" y="2838549"/>
                <a:ext cx="6135590" cy="1134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∵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lit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02" y="2838549"/>
                <a:ext cx="6135590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60042" y="4079938"/>
            <a:ext cx="7062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can write an identity that expresses the partition of n into m as-equal-as-possible parts in nonincreasing order: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5" y="4807491"/>
            <a:ext cx="3753532" cy="7084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18800" y="5661838"/>
                <a:ext cx="506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use        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 dirty="0">
                  <a:solidFill>
                    <a:srgbClr val="C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0" y="5661838"/>
                <a:ext cx="5063630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5" y="6173978"/>
            <a:ext cx="3852909" cy="5920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64954" y="6488668"/>
                <a:ext cx="889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(∗∗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54" y="6488668"/>
                <a:ext cx="889603" cy="369332"/>
              </a:xfrm>
              <a:prstGeom prst="rect">
                <a:avLst/>
              </a:prstGeom>
              <a:blipFill>
                <a:blip r:embed="rId7"/>
                <a:stretch>
                  <a:fillRect t="-119672" r="-56849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03645" y="2925172"/>
            <a:ext cx="265176" cy="1828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5" idx="7"/>
          </p:cNvCxnSpPr>
          <p:nvPr/>
        </p:nvCxnSpPr>
        <p:spPr>
          <a:xfrm flipV="1">
            <a:off x="2429987" y="2650852"/>
            <a:ext cx="1264130" cy="30110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94117" y="2473132"/>
                <a:ext cx="6794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𝑞𝑚</m:t>
                      </m:r>
                      <m:r>
                        <a:rPr lang="en-US" altLang="zh-TW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17" y="2473132"/>
                <a:ext cx="679480" cy="246221"/>
              </a:xfrm>
              <a:prstGeom prst="rect">
                <a:avLst/>
              </a:prstGeom>
              <a:blipFill>
                <a:blip r:embed="rId8"/>
                <a:stretch>
                  <a:fillRect l="-7207" r="-3604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5606" y="1818005"/>
                <a:ext cx="136486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06" y="1818005"/>
                <a:ext cx="136486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38776" y="5587321"/>
                <a:ext cx="604140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76" y="5587321"/>
                <a:ext cx="604140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30063" y="5533781"/>
                <a:ext cx="1427122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63" y="5533781"/>
                <a:ext cx="1427122" cy="620234"/>
              </a:xfrm>
              <a:prstGeom prst="rect">
                <a:avLst/>
              </a:prstGeom>
              <a:blipFill>
                <a:blip r:embed="rId11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1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5815" y="457326"/>
            <a:ext cx="7115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n in (**) by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043" y="-3364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3592" y="501715"/>
                <a:ext cx="723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mx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2" y="501715"/>
                <a:ext cx="7235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6798" y="915436"/>
                <a:ext cx="6520649" cy="708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mx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mx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mx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98" y="915436"/>
                <a:ext cx="6520649" cy="70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55139" y="2062893"/>
                <a:ext cx="933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real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39" y="2062893"/>
                <a:ext cx="933269" cy="369332"/>
              </a:xfrm>
              <a:prstGeom prst="rect">
                <a:avLst/>
              </a:prstGeom>
              <a:blipFill>
                <a:blip r:embed="rId4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1991" y="1752776"/>
                <a:ext cx="6520649" cy="62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1" y="1752776"/>
                <a:ext cx="6520649" cy="620234"/>
              </a:xfrm>
              <a:prstGeom prst="rect">
                <a:avLst/>
              </a:prstGeom>
              <a:blipFill>
                <a:blip r:embed="rId5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1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927614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3.5 Floor / ceiling sums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5155" y="737652"/>
                <a:ext cx="1619546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 ?</m:t>
                          </m:r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5" y="737652"/>
                <a:ext cx="1619546" cy="7655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69301" y="1716376"/>
                <a:ext cx="1180516" cy="42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01" y="1716376"/>
                <a:ext cx="1180516" cy="4297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68170" y="172782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</a:rPr>
              <a:t>(1)</a:t>
            </a:r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5" y="2149667"/>
            <a:ext cx="5300174" cy="3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96328" y="687962"/>
                <a:ext cx="1694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zh-TW" altLang="en-US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altLang="zh-TW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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328" y="687962"/>
                <a:ext cx="1694182" cy="369332"/>
              </a:xfrm>
              <a:prstGeom prst="rect">
                <a:avLst/>
              </a:prstGeom>
              <a:blipFill>
                <a:blip r:embed="rId3"/>
                <a:stretch>
                  <a:fillRect t="-48333" r="-15827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21" y="594933"/>
            <a:ext cx="6104893" cy="37319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7540" y="4611935"/>
                <a:ext cx="20812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indent="2032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</a:t>
                </a: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TW" i="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0" y="4611935"/>
                <a:ext cx="2081275" cy="369332"/>
              </a:xfrm>
              <a:prstGeom prst="rect">
                <a:avLst/>
              </a:prstGeom>
              <a:blipFill>
                <a:blip r:embed="rId5"/>
                <a:stretch>
                  <a:fillRect t="-11667" r="-586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5318" y="5915393"/>
                <a:ext cx="7580032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18" y="5915393"/>
                <a:ext cx="7580032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82501" y="5993381"/>
                <a:ext cx="112569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501" y="5993381"/>
                <a:ext cx="1125693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35616" y="5981007"/>
                <a:ext cx="924035" cy="42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e>
                      </m:d>
                      <m:r>
                        <a:rPr lang="zh-TW" alt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16" y="5981007"/>
                <a:ext cx="924035" cy="429733"/>
              </a:xfrm>
              <a:prstGeom prst="rect">
                <a:avLst/>
              </a:prstGeom>
              <a:blipFill>
                <a:blip r:embed="rId8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53913" y="5882411"/>
                <a:ext cx="107093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13" y="5882411"/>
                <a:ext cx="107093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35212" y="6041408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>
                    <a:sym typeface="Wingdings" panose="05000000000000000000" pitchFamily="2" charset="2"/>
                  </a:rPr>
                  <a:t></a:t>
                </a:r>
                <a:r>
                  <a:rPr lang="en-US" altLang="zh-TW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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212" y="6041408"/>
                <a:ext cx="872355" cy="369332"/>
              </a:xfrm>
              <a:prstGeom prst="rect">
                <a:avLst/>
              </a:prstGeom>
              <a:blipFill>
                <a:blip r:embed="rId10"/>
                <a:stretch>
                  <a:fillRect l="-6294" t="-9836" r="-489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3974" y="5041668"/>
                <a:ext cx="6216239" cy="785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74" y="5041668"/>
                <a:ext cx="6216239" cy="7857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53299" y="5249866"/>
                <a:ext cx="38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)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99" y="5249866"/>
                <a:ext cx="384656" cy="369332"/>
              </a:xfrm>
              <a:prstGeom prst="rect">
                <a:avLst/>
              </a:prstGeom>
              <a:blipFill>
                <a:blip r:embed="rId12"/>
                <a:stretch>
                  <a:fillRect l="-78125" t="-119672" r="-93750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9974" y="203909"/>
                <a:ext cx="14166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4" y="203909"/>
                <a:ext cx="1416606" cy="404983"/>
              </a:xfrm>
              <a:prstGeom prst="rect">
                <a:avLst/>
              </a:prstGeom>
              <a:blipFill>
                <a:blip r:embed="rId13"/>
                <a:stretch>
                  <a:fillRect l="-3448" t="-2985" b="-1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64611" y="425451"/>
                <a:ext cx="2981329" cy="400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[1≤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611" y="425451"/>
                <a:ext cx="2981329" cy="400944"/>
              </a:xfrm>
              <a:prstGeom prst="rect">
                <a:avLst/>
              </a:prstGeom>
              <a:blipFill>
                <a:blip r:embed="rId2"/>
                <a:stretch>
                  <a:fillRect l="-1633" t="-109091" b="-16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10641" y="42839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(2)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64611" y="826395"/>
                <a:ext cx="3644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For convenience, 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611" y="826395"/>
                <a:ext cx="3644716" cy="369332"/>
              </a:xfrm>
              <a:prstGeom prst="rect">
                <a:avLst/>
              </a:prstGeom>
              <a:blipFill>
                <a:blip r:embed="rId3"/>
                <a:stretch>
                  <a:fillRect l="-1338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24837" y="1614743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7" y="1614743"/>
                <a:ext cx="437427" cy="369332"/>
              </a:xfrm>
              <a:prstGeom prst="rect">
                <a:avLst/>
              </a:prstGeom>
              <a:blipFill>
                <a:blip r:embed="rId4"/>
                <a:stretch>
                  <a:fillRect l="-29577" t="-48333" r="-43662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11" y="1465026"/>
            <a:ext cx="5419213" cy="21267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0641" y="388897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Omitted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9" y="530532"/>
            <a:ext cx="200053" cy="181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26" y="1661173"/>
            <a:ext cx="175760" cy="159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44675" y="385811"/>
                <a:ext cx="3735190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75" y="385811"/>
                <a:ext cx="3735190" cy="403124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17364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1418670" y="944133"/>
                <a:ext cx="3587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altLang="zh-TW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zh-TW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nx</m:t>
                        </m:r>
                      </m:e>
                    </m:d>
                    <m:r>
                      <a:rPr kumimoji="0" lang="en-US" altLang="zh-TW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kumimoji="0" lang="en-US" altLang="zh-TW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altLang="zh-TW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zh-TW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kumimoji="0" lang="en-US" altLang="zh-TW" b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zh-TW" altLang="en-US" b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 </a:t>
                </a:r>
                <a:r>
                  <a:rPr kumimoji="0" lang="en-US" altLang="zh-TW" b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e.g.   n=2</a:t>
                </a:r>
                <a:r>
                  <a:rPr kumimoji="0" lang="en-US" altLang="zh-TW" b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  x=</a:t>
                </a:r>
                <a:endParaRPr kumimoji="0" lang="en-US" altLang="zh-TW" sz="20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8670" y="944133"/>
                <a:ext cx="3587200" cy="369332"/>
              </a:xfrm>
              <a:prstGeom prst="rect">
                <a:avLst/>
              </a:prstGeom>
              <a:blipFill>
                <a:blip r:embed="rId4"/>
                <a:stretch>
                  <a:fillRect l="-1531" t="-10000" r="-510" b="-2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47931" y="1559803"/>
                <a:ext cx="2134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31" y="1559803"/>
                <a:ext cx="2134815" cy="369332"/>
              </a:xfrm>
              <a:prstGeom prst="rect">
                <a:avLst/>
              </a:prstGeom>
              <a:blipFill>
                <a:blip r:embed="rId5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82745" y="1578763"/>
                <a:ext cx="3690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𝑜𝑘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!"</m:t>
                          </m:r>
                          <m:groupChr>
                            <m:groupChrPr>
                              <m:chr m:val="⇐"/>
                              <m:vertJc m:val="bot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"  ∵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 ≤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745" y="1578763"/>
                <a:ext cx="3690562" cy="369332"/>
              </a:xfrm>
              <a:prstGeom prst="rect">
                <a:avLst/>
              </a:prstGeom>
              <a:blipFill>
                <a:blip r:embed="rId6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356658" y="1888818"/>
                <a:ext cx="2134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58" y="1888818"/>
                <a:ext cx="2134815" cy="369332"/>
              </a:xfrm>
              <a:prstGeom prst="rect">
                <a:avLst/>
              </a:prstGeom>
              <a:blipFill>
                <a:blip r:embed="rId7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347930" y="2243960"/>
                <a:ext cx="2134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30" y="2243960"/>
                <a:ext cx="2134815" cy="369332"/>
              </a:xfrm>
              <a:prstGeom prst="rect">
                <a:avLst/>
              </a:prstGeom>
              <a:blipFill>
                <a:blip r:embed="rId8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373278" y="2646693"/>
                <a:ext cx="2134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78" y="2646693"/>
                <a:ext cx="2134815" cy="369332"/>
              </a:xfrm>
              <a:prstGeom prst="rect">
                <a:avLst/>
              </a:prstGeom>
              <a:blipFill>
                <a:blip r:embed="rId9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07138" y="3572644"/>
                <a:ext cx="2428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b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zh-TW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}=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−⌊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⌋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38" y="3572644"/>
                <a:ext cx="2428422" cy="369332"/>
              </a:xfrm>
              <a:prstGeom prst="rect">
                <a:avLst/>
              </a:prstGeom>
              <a:blipFill>
                <a:blip r:embed="rId10"/>
                <a:stretch>
                  <a:fillRect t="-9836" r="-85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 rot="20432461">
            <a:off x="926892" y="3961082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203200">
              <a:spcAft>
                <a:spcPts val="0"/>
              </a:spcAft>
            </a:pPr>
            <a:r>
              <a:rPr lang="en-US" altLang="zh-TW" sz="1400">
                <a:solidFill>
                  <a:srgbClr val="002060"/>
                </a:solidFill>
              </a:rPr>
              <a:t>↓</a:t>
            </a:r>
            <a:endParaRPr lang="zh-TW" altLang="zh-TW" sz="11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891665" y="4072189"/>
                <a:ext cx="2777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2032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fractional part of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5" y="4072189"/>
                <a:ext cx="2777299" cy="369332"/>
              </a:xfrm>
              <a:prstGeom prst="rect">
                <a:avLst/>
              </a:prstGeom>
              <a:blipFill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9766" y="4777730"/>
                <a:ext cx="66715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called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integer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part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+{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6" y="4777730"/>
                <a:ext cx="6671569" cy="369332"/>
              </a:xfrm>
              <a:prstGeom prst="rect">
                <a:avLst/>
              </a:prstGeom>
              <a:blipFill>
                <a:blip r:embed="rId12"/>
                <a:stretch>
                  <a:fillRect l="-731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128359" y="5243315"/>
                <a:ext cx="3746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+{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}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59" y="5243315"/>
                <a:ext cx="3746923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184598" y="5672136"/>
                <a:ext cx="2191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98" y="5672136"/>
                <a:ext cx="219143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184598" y="6041468"/>
                <a:ext cx="4318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98" y="6041468"/>
                <a:ext cx="4318297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950811" y="83992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11" y="839929"/>
                <a:ext cx="181139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08976" y="2378280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76" y="2378280"/>
                <a:ext cx="7954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306681" y="2747612"/>
                <a:ext cx="3858300" cy="79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1" y="2747612"/>
                <a:ext cx="3858300" cy="79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08976" y="3543792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76" y="3543792"/>
                <a:ext cx="7954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31728" y="3913124"/>
                <a:ext cx="5624004" cy="62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8" y="3913124"/>
                <a:ext cx="5624004" cy="620234"/>
              </a:xfrm>
              <a:prstGeom prst="rect">
                <a:avLst/>
              </a:prstGeom>
              <a:blipFill>
                <a:blip r:embed="rId5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344758" y="3367444"/>
                <a:ext cx="2495042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i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replace </a:t>
                </a:r>
                <a:r>
                  <a:rPr lang="en-US" altLang="zh-TW" i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x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(3.26)</m:t>
                    </m:r>
                  </m:oMath>
                </a14:m>
                <a:endParaRPr lang="zh-TW" altLang="en-US" i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58" y="3367444"/>
                <a:ext cx="2495042" cy="462947"/>
              </a:xfrm>
              <a:prstGeom prst="rect">
                <a:avLst/>
              </a:prstGeom>
              <a:blipFill>
                <a:blip r:embed="rId6"/>
                <a:stretch>
                  <a:fillRect l="-2200" r="-244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5449488" y="3830391"/>
            <a:ext cx="81280" cy="2590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00402" y="4533358"/>
                <a:ext cx="751494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ecall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: 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….(3.26)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02" y="4533358"/>
                <a:ext cx="7514948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08976" y="5455298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76" y="5455298"/>
                <a:ext cx="8595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338741" y="5906127"/>
                <a:ext cx="11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41" y="5906127"/>
                <a:ext cx="11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-612728" y="816412"/>
                <a:ext cx="7497192" cy="104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alt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=(∗</m:t>
                              </m:r>
                            </m:e>
                          </m:d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? 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real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728" y="816412"/>
                <a:ext cx="7497192" cy="1046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924334" y="197589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by looking at small </a:t>
            </a:r>
            <a:r>
              <a:rPr lang="en-US" altLang="zh-TW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93736" y="3083562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6" y="3083562"/>
                <a:ext cx="8595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17783" y="2902207"/>
                <a:ext cx="2922403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sz="20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sz="20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83" y="2902207"/>
                <a:ext cx="2922403" cy="678776"/>
              </a:xfrm>
              <a:prstGeom prst="rect">
                <a:avLst/>
              </a:prstGeom>
              <a:blipFill>
                <a:blip r:embed="rId3"/>
                <a:stretch>
                  <a:fillRect b="-7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30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359531" y="5366019"/>
            <a:ext cx="182880" cy="237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399392" y="6438298"/>
            <a:ext cx="196596" cy="243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450971" y="543448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(3.26)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04548" y="65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(3.26)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87638" y="281124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" y="281124"/>
                <a:ext cx="85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4192541" y="2062283"/>
            <a:ext cx="210312" cy="311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97697" y="2443892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(3.26)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3421" y="3701005"/>
            <a:ext cx="436999" cy="241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92812" y="3083562"/>
                <a:ext cx="678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812" y="3083562"/>
                <a:ext cx="678391" cy="369332"/>
              </a:xfrm>
              <a:prstGeom prst="rect">
                <a:avLst/>
              </a:prstGeom>
              <a:blipFill>
                <a:blip r:embed="rId6"/>
                <a:stretch>
                  <a:fillRect l="-714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019032" y="3615781"/>
                <a:ext cx="1632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3=0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32" y="3615781"/>
                <a:ext cx="1632050" cy="276999"/>
              </a:xfrm>
              <a:prstGeom prst="rect">
                <a:avLst/>
              </a:prstGeom>
              <a:blipFill>
                <a:blip r:embed="rId7"/>
                <a:stretch>
                  <a:fillRect r="-1866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1622830" y="3892780"/>
                <a:ext cx="412625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30" y="3892780"/>
                <a:ext cx="4126258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95735" y="4019289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5" y="4019289"/>
                <a:ext cx="684803" cy="369332"/>
              </a:xfrm>
              <a:prstGeom prst="rect">
                <a:avLst/>
              </a:prstGeom>
              <a:blipFill>
                <a:blip r:embed="rId9"/>
                <a:stretch>
                  <a:fillRect l="-708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933592" y="4515130"/>
                <a:ext cx="1839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2" y="4515130"/>
                <a:ext cx="18397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1628372" y="4884462"/>
                <a:ext cx="60233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72" y="4884462"/>
                <a:ext cx="6023316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1001277" y="5010971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77" y="5010971"/>
                <a:ext cx="684803" cy="369332"/>
              </a:xfrm>
              <a:prstGeom prst="rect">
                <a:avLst/>
              </a:prstGeom>
              <a:blipFill>
                <a:blip r:embed="rId12"/>
                <a:stretch>
                  <a:fillRect l="-708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933592" y="5555404"/>
                <a:ext cx="19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ii</m:t>
                          </m:r>
                        </m:e>
                      </m:d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3=2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2" y="5555404"/>
                <a:ext cx="1903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622830" y="5913367"/>
                <a:ext cx="60233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30" y="5913367"/>
                <a:ext cx="6023316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995735" y="6039876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5" y="6039876"/>
                <a:ext cx="684803" cy="369332"/>
              </a:xfrm>
              <a:prstGeom prst="rect">
                <a:avLst/>
              </a:prstGeom>
              <a:blipFill>
                <a:blip r:embed="rId15"/>
                <a:stretch>
                  <a:fillRect l="-7080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33592" y="617913"/>
                <a:ext cx="4626972" cy="1669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e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TW" alt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</m:t>
                          </m:r>
                        </m:e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TW" alt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zh-TW" alt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2" y="617913"/>
                <a:ext cx="4626972" cy="1669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0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38611" y="632957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	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1" y="632957"/>
                <a:ext cx="11079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35842" y="496979"/>
                <a:ext cx="3774495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42" y="496979"/>
                <a:ext cx="3774495" cy="620234"/>
              </a:xfrm>
              <a:prstGeom prst="rect">
                <a:avLst/>
              </a:prstGeom>
              <a:blipFill>
                <a:blip r:embed="rId3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37228" y="284678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(3.26)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73983" y="532117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(3.26)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4488877" y="5202305"/>
            <a:ext cx="91440" cy="118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1417616" y="3077614"/>
            <a:ext cx="74054" cy="1538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9171" y="1168861"/>
            <a:ext cx="490585" cy="4545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46607" y="616477"/>
                <a:ext cx="83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(∗) =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07" y="616477"/>
                <a:ext cx="830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37228" y="1168861"/>
                <a:ext cx="1591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4=0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8" y="1168861"/>
                <a:ext cx="1591013" cy="276999"/>
              </a:xfrm>
              <a:prstGeom prst="rect">
                <a:avLst/>
              </a:prstGeom>
              <a:blipFill>
                <a:blip r:embed="rId5"/>
                <a:stretch>
                  <a:fillRect r="-344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637690" y="1454737"/>
                <a:ext cx="56350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90" y="1454737"/>
                <a:ext cx="5635069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10595" y="1581246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5" y="1581246"/>
                <a:ext cx="684803" cy="369332"/>
              </a:xfrm>
              <a:prstGeom prst="rect">
                <a:avLst/>
              </a:prstGeom>
              <a:blipFill>
                <a:blip r:embed="rId7"/>
                <a:stretch>
                  <a:fillRect l="-8036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29829" y="2164639"/>
                <a:ext cx="1655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ii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29" y="2164639"/>
                <a:ext cx="1655133" cy="276999"/>
              </a:xfrm>
              <a:prstGeom prst="rect">
                <a:avLst/>
              </a:prstGeom>
              <a:blipFill>
                <a:blip r:embed="rId8"/>
                <a:stretch>
                  <a:fillRect r="-295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8812" y="2374297"/>
                <a:ext cx="680801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12" y="2374297"/>
                <a:ext cx="6808018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01717" y="2500806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7" y="2500806"/>
                <a:ext cx="684803" cy="369332"/>
              </a:xfrm>
              <a:prstGeom prst="rect">
                <a:avLst/>
              </a:prstGeom>
              <a:blipFill>
                <a:blip r:embed="rId10"/>
                <a:stretch>
                  <a:fillRect l="-708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70108" y="2993672"/>
                <a:ext cx="171175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08" y="2993672"/>
                <a:ext cx="1711751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48470" y="3753261"/>
                <a:ext cx="17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iii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4=2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0" y="3753261"/>
                <a:ext cx="1719253" cy="276999"/>
              </a:xfrm>
              <a:prstGeom prst="rect">
                <a:avLst/>
              </a:prstGeom>
              <a:blipFill>
                <a:blip r:embed="rId12"/>
                <a:stretch>
                  <a:fillRect r="-248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628812" y="4046740"/>
                <a:ext cx="599382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12" y="4046740"/>
                <a:ext cx="5993820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01717" y="4173249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7" y="4173249"/>
                <a:ext cx="684803" cy="369332"/>
              </a:xfrm>
              <a:prstGeom prst="rect">
                <a:avLst/>
              </a:prstGeom>
              <a:blipFill>
                <a:blip r:embed="rId14"/>
                <a:stretch>
                  <a:fillRect l="-7080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301962" y="4632990"/>
                <a:ext cx="489871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−1=2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62" y="4632990"/>
                <a:ext cx="4898713" cy="714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048470" y="5351955"/>
                <a:ext cx="170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iv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4=3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0" y="5351955"/>
                <a:ext cx="1708032" cy="276999"/>
              </a:xfrm>
              <a:prstGeom prst="rect">
                <a:avLst/>
              </a:prstGeom>
              <a:blipFill>
                <a:blip r:embed="rId16"/>
                <a:stretch>
                  <a:fillRect r="-285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48470" y="5711671"/>
                <a:ext cx="2460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ii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0" y="5711671"/>
                <a:ext cx="2460930" cy="369332"/>
              </a:xfrm>
              <a:prstGeom prst="rect">
                <a:avLst/>
              </a:prstGeom>
              <a:blipFill>
                <a:blip r:embed="rId17"/>
                <a:stretch>
                  <a:fillRect l="-2228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2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6" y="323381"/>
            <a:ext cx="6014125" cy="257961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6169" y="3053918"/>
                <a:ext cx="242239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9" y="3053918"/>
                <a:ext cx="2422394" cy="5666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54493" y="36473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guess: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6240" y="3647318"/>
                <a:ext cx="159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0" y="3647318"/>
                <a:ext cx="1592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6240" y="4016650"/>
                <a:ext cx="126188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0" y="4016650"/>
                <a:ext cx="1261884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09773" y="4663096"/>
                <a:ext cx="724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73" y="4663096"/>
                <a:ext cx="7248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18982" y="4970285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rewrite each term of the sum as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72509" y="6199128"/>
                <a:ext cx="342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09" y="6199128"/>
                <a:ext cx="3420488" cy="618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0658" y="5437271"/>
                <a:ext cx="5455328" cy="708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58" y="5437271"/>
                <a:ext cx="5455328" cy="708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2211671" y="5992828"/>
            <a:ext cx="282954" cy="4257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802" y="221502"/>
            <a:ext cx="5936685" cy="320192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61033" y="331596"/>
                <a:ext cx="102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33" y="331596"/>
                <a:ext cx="102976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426" t="-47541" r="-4142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2302" y="3776328"/>
                <a:ext cx="707994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endChr m:val="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2" y="3776328"/>
                <a:ext cx="7079943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064" y="4482134"/>
                <a:ext cx="1697388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4" y="4482134"/>
                <a:ext cx="1697388" cy="6280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82452" y="5429786"/>
            <a:ext cx="815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a &amp; c, we must take a closer look at the sequence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-1339359" y="5769688"/>
                <a:ext cx="56772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mod</m:t>
                      </m:r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9359" y="5769688"/>
                <a:ext cx="567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001402" y="5765506"/>
                <a:ext cx="127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mod</m:t>
                      </m:r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02" y="5765506"/>
                <a:ext cx="12795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61102" y="57599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⋯, 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02" y="5759946"/>
                <a:ext cx="5725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28107" y="5781612"/>
                <a:ext cx="1839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nmod</m:t>
                      </m:r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07" y="5781612"/>
                <a:ext cx="18397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929993" y="5764105"/>
                <a:ext cx="1202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mod</m:t>
                      </m:r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993" y="5764105"/>
                <a:ext cx="12025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40409" y="293981"/>
                <a:ext cx="382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=12,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  (</m:t>
                    </m:r>
                    <m:func>
                      <m:func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d>
                      </m:e>
                    </m:func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9" y="293981"/>
                <a:ext cx="3829125" cy="369332"/>
              </a:xfrm>
              <a:prstGeom prst="rect">
                <a:avLst/>
              </a:prstGeom>
              <a:blipFill>
                <a:blip r:embed="rId2"/>
                <a:stretch>
                  <a:fillRect l="-127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6837" y="801703"/>
                <a:ext cx="3844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11,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37" y="801703"/>
                <a:ext cx="38443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56837" y="1171035"/>
                <a:ext cx="3349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=12,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=8   (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e>
                          </m:func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37" y="1171035"/>
                <a:ext cx="3349443" cy="369332"/>
              </a:xfrm>
              <a:prstGeom prst="rect">
                <a:avLst/>
              </a:prstGeom>
              <a:blipFill>
                <a:blip r:embed="rId4"/>
                <a:stretch>
                  <a:fillRect t="-119672" r="-14754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56837" y="1540367"/>
                <a:ext cx="371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37" y="1540367"/>
                <a:ext cx="37160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41006" y="267645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(4.8)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65492" y="3024377"/>
                <a:ext cx="1846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92" y="3024377"/>
                <a:ext cx="184621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92125" y="3358198"/>
                <a:ext cx="62365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then 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 sequence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5" y="3358198"/>
                <a:ext cx="6236564" cy="369332"/>
              </a:xfrm>
              <a:prstGeom prst="rect">
                <a:avLst/>
              </a:prstGeom>
              <a:blipFill>
                <a:blip r:embed="rId7"/>
                <a:stretch>
                  <a:fillRect l="-78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109881" y="3748559"/>
                <a:ext cx="6959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numbers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r>
                      <a:rPr lang="en-US" altLang="zh-TW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some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order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followed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d-1 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copies of the same 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81" y="3748559"/>
                <a:ext cx="6959922" cy="646331"/>
              </a:xfrm>
              <a:prstGeom prst="rect">
                <a:avLst/>
              </a:prstGeom>
              <a:blipFill>
                <a:blip r:embed="rId8"/>
                <a:stretch>
                  <a:fillRect l="-701" t="-5660" r="-788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1006" y="4967787"/>
                <a:ext cx="2849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6" y="4967787"/>
                <a:ext cx="2849946" cy="369332"/>
              </a:xfrm>
              <a:prstGeom prst="rect">
                <a:avLst/>
              </a:prstGeom>
              <a:blipFill>
                <a:blip r:embed="rId9"/>
                <a:stretch>
                  <a:fillRect l="-4069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628808" y="4819114"/>
                <a:ext cx="357129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08" y="4819114"/>
                <a:ext cx="3571299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354858" y="5550388"/>
                <a:ext cx="4714945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skw"/>
                                      <m:ctrlPr>
                                        <a:rPr lang="en-US" altLang="zh-TW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f>
                                    <m:fPr>
                                      <m:type m:val="skw"/>
                                      <m:ctrlP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58" y="5550388"/>
                <a:ext cx="4714945" cy="686278"/>
              </a:xfrm>
              <a:prstGeom prst="rect">
                <a:avLst/>
              </a:prstGeom>
              <a:blipFill>
                <a:blip r:embed="rId11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325378" y="6259165"/>
                <a:ext cx="11889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378" y="6259165"/>
                <a:ext cx="1188979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62432" y="1539259"/>
            <a:ext cx="343134" cy="10482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56837" y="2041960"/>
            <a:ext cx="153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4 times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5681" y="1823082"/>
            <a:ext cx="198783" cy="12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13363" y="352037"/>
                <a:ext cx="2347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3" y="352037"/>
                <a:ext cx="2347886" cy="369332"/>
              </a:xfrm>
              <a:prstGeom prst="rect">
                <a:avLst/>
              </a:prstGeom>
              <a:blipFill>
                <a:blip r:embed="rId2"/>
                <a:stretch>
                  <a:fillRect l="-4922" t="-121667" r="-21244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3363" y="906070"/>
                <a:ext cx="3446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3" y="906070"/>
                <a:ext cx="3446328" cy="369332"/>
              </a:xfrm>
              <a:prstGeom prst="rect">
                <a:avLst/>
              </a:prstGeom>
              <a:blipFill>
                <a:blip r:embed="rId3"/>
                <a:stretch>
                  <a:fillRect l="-3180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13363" y="1340372"/>
                <a:ext cx="1504386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3" y="1340372"/>
                <a:ext cx="1504386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60989" y="2018377"/>
                <a:ext cx="429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9" y="2018377"/>
                <a:ext cx="429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0914" y="2740871"/>
                <a:ext cx="2178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4" y="2740871"/>
                <a:ext cx="2178802" cy="369332"/>
              </a:xfrm>
              <a:prstGeom prst="rect">
                <a:avLst/>
              </a:prstGeom>
              <a:blipFill>
                <a:blip r:embed="rId6"/>
                <a:stretch>
                  <a:fillRect l="-2521" t="-11667" r="-28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959061" y="5757776"/>
                <a:ext cx="1588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=41, 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061" y="5757776"/>
                <a:ext cx="15888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8" y="3392178"/>
            <a:ext cx="264447" cy="252427"/>
          </a:xfrm>
          <a:prstGeom prst="rect">
            <a:avLst/>
          </a:prstGeom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11126" y="979203"/>
            <a:ext cx="256032" cy="296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10912" y="2249210"/>
            <a:ext cx="83751" cy="92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41264" y="4537299"/>
            <a:ext cx="100584" cy="21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74306" y="727172"/>
                <a:ext cx="3412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06" y="727172"/>
                <a:ext cx="341234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227823" y="1920234"/>
                <a:ext cx="4267707" cy="687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𝑛𝑘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23" y="1920234"/>
                <a:ext cx="4267707" cy="6876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227823" y="3187785"/>
                <a:ext cx="4267707" cy="687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𝑛𝑘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23" y="3187785"/>
                <a:ext cx="4267707" cy="6876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31308" y="4400655"/>
                <a:ext cx="3585982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308" y="4400655"/>
                <a:ext cx="3585982" cy="619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738687" y="4992672"/>
                <a:ext cx="2018501" cy="78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687" y="4992672"/>
                <a:ext cx="2018501" cy="7800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679522" y="3754065"/>
                <a:ext cx="4533292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2" y="3754065"/>
                <a:ext cx="4533292" cy="619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361676" y="5757776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=127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76" y="5757776"/>
                <a:ext cx="10518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5004832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3.2 Floor / ceiling applications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5171" y="66663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(1)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22864" y="666631"/>
                <a:ext cx="3014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𝑙𝑔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35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? ( </a:t>
                </a:r>
                <a:r>
                  <a:rPr lang="en-US" altLang="zh-TW" i="1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lg</a:t>
                </a:r>
                <a:r>
                  <a:rPr lang="en-US" altLang="zh-TW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64" y="666631"/>
                <a:ext cx="301454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r="-81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22864" y="1104341"/>
                <a:ext cx="3290644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&lt;35</m:t>
                      </m:r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5&lt;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35≤6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64" y="1104341"/>
                <a:ext cx="3290644" cy="372410"/>
              </a:xfrm>
              <a:prstGeom prst="rect">
                <a:avLst/>
              </a:prstGeom>
              <a:blipFill>
                <a:blip r:embed="rId3"/>
                <a:stretch>
                  <a:fillRect t="-45902" b="-85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64456" y="1572879"/>
                <a:ext cx="1592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func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56" y="1572879"/>
                <a:ext cx="1592038" cy="369332"/>
              </a:xfrm>
              <a:prstGeom prst="rect">
                <a:avLst/>
              </a:prstGeom>
              <a:blipFill>
                <a:blip r:embed="rId4"/>
                <a:stretch>
                  <a:fillRect l="-8046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81101" y="2013667"/>
                <a:ext cx="1729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(100011)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1" y="2013667"/>
                <a:ext cx="172989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8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81101" y="2382999"/>
                <a:ext cx="5517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it true that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length of </a:t>
                </a:r>
                <a:r>
                  <a:rPr lang="en-US" altLang="zh-TW" i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written in binary?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1" y="2382999"/>
                <a:ext cx="5517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9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81101" y="287185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No!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81101" y="3360703"/>
                <a:ext cx="3611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. 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(100000)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zh-TW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TW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1" y="3360703"/>
                <a:ext cx="3611501" cy="369332"/>
              </a:xfrm>
              <a:prstGeom prst="rect">
                <a:avLst/>
              </a:prstGeom>
              <a:blipFill>
                <a:blip r:embed="rId7"/>
                <a:stretch>
                  <a:fillRect l="-152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388888" y="370423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C00000"/>
                </a:solidFill>
                <a:latin typeface="Times New Roman" panose="02020603050405020304" pitchFamily="18" charset="0"/>
              </a:rPr>
              <a:t>if n takes m bits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81101" y="4142281"/>
                <a:ext cx="3660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1" y="4142281"/>
                <a:ext cx="3660169" cy="369332"/>
              </a:xfrm>
              <a:prstGeom prst="rect">
                <a:avLst/>
              </a:prstGeom>
              <a:blipFill>
                <a:blip r:embed="rId8"/>
                <a:stretch>
                  <a:fillRect l="-3167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81101" y="4597521"/>
                <a:ext cx="3225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01" y="4597521"/>
                <a:ext cx="3225947" cy="369332"/>
              </a:xfrm>
              <a:prstGeom prst="rect">
                <a:avLst/>
              </a:prstGeom>
              <a:blipFill>
                <a:blip r:embed="rId9"/>
                <a:stretch>
                  <a:fillRect l="-3592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64456" y="5176277"/>
                <a:ext cx="6085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Hence, the length of n written in binary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56" y="5176277"/>
                <a:ext cx="608564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0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41270" y="5996213"/>
                <a:ext cx="1124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70" y="5996213"/>
                <a:ext cx="1124154" cy="276999"/>
              </a:xfrm>
              <a:prstGeom prst="rect">
                <a:avLst/>
              </a:prstGeom>
              <a:blipFill rotWithShape="0">
                <a:blip r:embed="rId11"/>
                <a:stretch>
                  <a:fillRect t="-4444" r="-543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041137" y="5552565"/>
            <a:ext cx="124287" cy="67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337974" y="570309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7793" y="5157183"/>
            <a:ext cx="318155" cy="10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502" y="5457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(2)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68472" y="478035"/>
                <a:ext cx="6174419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or disprove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i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72" y="478035"/>
                <a:ext cx="6174419" cy="504818"/>
              </a:xfrm>
              <a:prstGeom prst="rect">
                <a:avLst/>
              </a:prstGeom>
              <a:blipFill>
                <a:blip r:embed="rId2"/>
                <a:stretch>
                  <a:fillRect l="-790"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68472" y="982853"/>
                <a:ext cx="199176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Pf : Let m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72" y="982853"/>
                <a:ext cx="1991764" cy="504818"/>
              </a:xfrm>
              <a:prstGeom prst="rect">
                <a:avLst/>
              </a:prstGeom>
              <a:blipFill>
                <a:blip r:embed="rId3"/>
                <a:stretch>
                  <a:fillRect l="-2446"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0547" y="1419928"/>
                <a:ext cx="2303451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47" y="1419928"/>
                <a:ext cx="2303451" cy="427746"/>
              </a:xfrm>
              <a:prstGeom prst="rect">
                <a:avLst/>
              </a:prstGeom>
              <a:blipFill>
                <a:blip r:embed="rId4"/>
                <a:stretch>
                  <a:fillRect l="-5026" t="-28571" b="-7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06387" y="1857003"/>
                <a:ext cx="2538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87" y="1857003"/>
                <a:ext cx="2538259" cy="369332"/>
              </a:xfrm>
              <a:prstGeom prst="rect">
                <a:avLst/>
              </a:prstGeom>
              <a:blipFill>
                <a:blip r:embed="rId5"/>
                <a:stretch>
                  <a:fillRect l="-4808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06387" y="2337530"/>
                <a:ext cx="237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87" y="2337530"/>
                <a:ext cx="2376676" cy="369332"/>
              </a:xfrm>
              <a:prstGeom prst="rect">
                <a:avLst/>
              </a:prstGeom>
              <a:blipFill>
                <a:blip r:embed="rId6"/>
                <a:stretch>
                  <a:fillRect l="-5141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6387" y="2826382"/>
                <a:ext cx="212199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87" y="2826382"/>
                <a:ext cx="2121991" cy="372410"/>
              </a:xfrm>
              <a:prstGeom prst="rect">
                <a:avLst/>
              </a:prstGeom>
              <a:blipFill>
                <a:blip r:embed="rId7"/>
                <a:stretch>
                  <a:fillRect l="-5747" t="-45902" b="-85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06387" y="3244424"/>
                <a:ext cx="138300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87" y="3244424"/>
                <a:ext cx="1383007" cy="404983"/>
              </a:xfrm>
              <a:prstGeom prst="rect">
                <a:avLst/>
              </a:prstGeom>
              <a:blipFill>
                <a:blip r:embed="rId8"/>
                <a:stretch>
                  <a:fillRect l="-9292" t="-37313" b="-731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69833" y="4054324"/>
                <a:ext cx="6334217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 Similarly,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zh-TW" i="1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33" y="4054324"/>
                <a:ext cx="6334217" cy="504818"/>
              </a:xfrm>
              <a:prstGeom prst="rect">
                <a:avLst/>
              </a:prstGeom>
              <a:blipFill>
                <a:blip r:embed="rId9"/>
                <a:stretch>
                  <a:fillRect l="-770"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63957" y="32800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5171" y="40663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(3)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59141" y="406630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 the generalization of (2) )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59141" y="844828"/>
                <a:ext cx="6289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be any continuous, monotonically increasing function</a:t>
                </a:r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41" y="844828"/>
                <a:ext cx="6289830" cy="369332"/>
              </a:xfrm>
              <a:prstGeom prst="rect">
                <a:avLst/>
              </a:prstGeom>
              <a:blipFill>
                <a:blip r:embed="rId2"/>
                <a:stretch>
                  <a:fillRect l="-775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048869" y="85767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29733" y="1398826"/>
                <a:ext cx="3290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33" y="1398826"/>
                <a:ext cx="3290388" cy="369332"/>
              </a:xfrm>
              <a:prstGeom prst="rect">
                <a:avLst/>
              </a:prstGeom>
              <a:blipFill>
                <a:blip r:embed="rId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20730" y="1938422"/>
                <a:ext cx="57216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(a)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(b)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30" y="1938422"/>
                <a:ext cx="5721658" cy="369332"/>
              </a:xfrm>
              <a:prstGeom prst="rect">
                <a:avLst/>
              </a:prstGeom>
              <a:blipFill>
                <a:blip r:embed="rId4"/>
                <a:stretch>
                  <a:fillRect l="-852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91576" y="24996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 : (of (b) 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57527" y="2954489"/>
                <a:ext cx="1741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OK!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27" y="2954489"/>
                <a:ext cx="1741439" cy="369332"/>
              </a:xfrm>
              <a:prstGeom prst="rect">
                <a:avLst/>
              </a:prstGeom>
              <a:blipFill>
                <a:blip r:embed="rId5"/>
                <a:stretch>
                  <a:fillRect l="-3147" t="-11667" r="-104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57527" y="3360807"/>
                <a:ext cx="12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(ii) </a:t>
                </a:r>
                <a:r>
                  <a:rPr lang="en-US" altLang="zh-TW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27" y="3360807"/>
                <a:ext cx="1286186" cy="369332"/>
              </a:xfrm>
              <a:prstGeom prst="rect">
                <a:avLst/>
              </a:prstGeom>
              <a:blipFill>
                <a:blip r:embed="rId6"/>
                <a:stretch>
                  <a:fillRect l="-4265" t="-9836" r="-189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29733" y="3787788"/>
                <a:ext cx="58193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∵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increasing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∴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groupChr>
                      <m:groupChrPr>
                        <m:chr m:val="⇒"/>
                        <m:vertJc m:val="bot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d>
                      <m:dPr>
                        <m:begChr m:val="⌈"/>
                        <m:endChr m:val="⌉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d>
                      <m:dPr>
                        <m:begChr m:val="⌈"/>
                        <m:endChr m:val="⌉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33" y="3787788"/>
                <a:ext cx="5819313" cy="369332"/>
              </a:xfrm>
              <a:prstGeom prst="rect">
                <a:avLst/>
              </a:prstGeom>
              <a:blipFill>
                <a:blip r:embed="rId7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21173" y="4214769"/>
                <a:ext cx="2182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box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&lt; 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73" y="4214769"/>
                <a:ext cx="2182905" cy="369332"/>
              </a:xfrm>
              <a:prstGeom prst="rect">
                <a:avLst/>
              </a:prstGeom>
              <a:blipFill>
                <a:blip r:embed="rId8"/>
                <a:stretch>
                  <a:fillRect l="-2514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1173" y="4677934"/>
                <a:ext cx="858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73" y="4677934"/>
                <a:ext cx="858184" cy="369332"/>
              </a:xfrm>
              <a:prstGeom prst="rect">
                <a:avLst/>
              </a:prstGeom>
              <a:blipFill>
                <a:blip r:embed="rId9"/>
                <a:stretch>
                  <a:fillRect l="-15000" t="-47541" r="-22143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05171" y="5162943"/>
                <a:ext cx="53044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altLang="zh-TW" i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continuous )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1" y="5162943"/>
                <a:ext cx="5304408" cy="369332"/>
              </a:xfrm>
              <a:prstGeom prst="rect">
                <a:avLst/>
              </a:prstGeom>
              <a:blipFill>
                <a:blip r:embed="rId10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 descr="C://Users/LAB/AppData/Local/Temp/Garena/gxx/ScreenCapture/jf400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00" y="4625601"/>
            <a:ext cx="3381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06058" y="394624"/>
                <a:ext cx="4272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𝑝𝑟𝑜𝑝𝑒𝑟𝑡𝑦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58" y="394624"/>
                <a:ext cx="4272773" cy="369332"/>
              </a:xfrm>
              <a:prstGeom prst="rect">
                <a:avLst/>
              </a:prstGeom>
              <a:blipFill>
                <a:blip r:embed="rId2"/>
                <a:stretch>
                  <a:fillRect l="-2568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28190" y="830863"/>
                <a:ext cx="567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𝑡h𝑒𝑟𝑒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𝑖𝑛𝑡𝑒𝑔𝑒𝑟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𝑠𝑡𝑟𝑖𝑐𝑡𝑙𝑦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0" y="830863"/>
                <a:ext cx="5679247" cy="369332"/>
              </a:xfrm>
              <a:prstGeom prst="rect">
                <a:avLst/>
              </a:prstGeom>
              <a:blipFill>
                <a:blip r:embed="rId3"/>
                <a:stretch>
                  <a:fillRect t="-119672" r="-7089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81476" y="1319715"/>
                <a:ext cx="2586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76" y="1319715"/>
                <a:ext cx="2586862" cy="369332"/>
              </a:xfrm>
              <a:prstGeom prst="rect">
                <a:avLst/>
              </a:prstGeom>
              <a:blipFill>
                <a:blip r:embed="rId4"/>
                <a:stretch>
                  <a:fillRect l="-1882" t="-9836" r="-117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81476" y="1921514"/>
                <a:ext cx="3933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   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case</m:t>
                    </m:r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just</m:t>
                    </m:r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(2)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76" y="1921514"/>
                <a:ext cx="3933577" cy="369332"/>
              </a:xfrm>
              <a:prstGeom prst="rect">
                <a:avLst/>
              </a:prstGeom>
              <a:blipFill>
                <a:blip r:embed="rId5"/>
                <a:stretch>
                  <a:fillRect l="-1240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74996" y="2269660"/>
                <a:ext cx="4213589" cy="595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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96" y="2269660"/>
                <a:ext cx="4213589" cy="595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28190" y="2828063"/>
                <a:ext cx="5810435" cy="708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0" y="2828063"/>
                <a:ext cx="5810435" cy="708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344416" y="3583033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 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, n = 10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15915" y="4086180"/>
                <a:ext cx="3712170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⌊⌊⌊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⁄10⌋⁄10⌋⁄10⌋ = 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15" y="4086180"/>
                <a:ext cx="3712170" cy="566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19772" y="1871338"/>
                <a:ext cx="1133580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altLang="zh-TW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TW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</m:rad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72" y="1871338"/>
                <a:ext cx="1133580" cy="436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120501" y="1409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281476" y="844457"/>
                <a:ext cx="440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→←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76" y="844457"/>
                <a:ext cx="440826" cy="276999"/>
              </a:xfrm>
              <a:prstGeom prst="rect">
                <a:avLst/>
              </a:prstGeom>
              <a:blipFill>
                <a:blip r:embed="rId10"/>
                <a:stretch>
                  <a:fillRect l="-5479" r="-8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10" y="376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(4)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69080" y="376812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prove or disprove :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36441" y="309069"/>
                <a:ext cx="1617302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41" y="309069"/>
                <a:ext cx="1617302" cy="504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36532" y="444555"/>
                <a:ext cx="1413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i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≥0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32" y="444555"/>
                <a:ext cx="1413592" cy="369332"/>
              </a:xfrm>
              <a:prstGeom prst="rect">
                <a:avLst/>
              </a:prstGeom>
              <a:blipFill>
                <a:blip r:embed="rId3"/>
                <a:stretch>
                  <a:fillRect l="-3448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9080" y="907518"/>
                <a:ext cx="3796039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Let </a:t>
                </a:r>
                <a:r>
                  <a:rPr lang="en-US" altLang="zh-TW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1.2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groupChr>
                      <m:groupChrPr>
                        <m:chr m:val="⇒"/>
                        <m:vertJc m:val="bot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d>
                      <m:dPr>
                        <m:begChr m:val="⌈"/>
                        <m:endChr m:val="⌉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begChr m:val="⌈"/>
                        <m:endChr m:val="⌉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80" y="907518"/>
                <a:ext cx="3796039" cy="504818"/>
              </a:xfrm>
              <a:prstGeom prst="rect">
                <a:avLst/>
              </a:prstGeom>
              <a:blipFill>
                <a:blip r:embed="rId4"/>
                <a:stretch>
                  <a:fillRect l="-1447" t="-20482" b="-49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43027" y="1863579"/>
            <a:ext cx="8012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“levels” of questions that can be asked in books about mathematics</a:t>
            </a:r>
            <a:r>
              <a:rPr lang="zh-TW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027" y="2403579"/>
            <a:ext cx="822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>
              <a:spcAft>
                <a:spcPts val="0"/>
              </a:spcAft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: Given an explicit object </a:t>
            </a:r>
            <a:r>
              <a:rPr lang="en-US" altLang="zh-TW" i="1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an explicit property P(</a:t>
            </a:r>
            <a:r>
              <a:rPr lang="en-US" altLang="zh-TW" i="1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prove that P(</a:t>
            </a:r>
            <a:r>
              <a:rPr lang="en-US" altLang="zh-TW" i="1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true.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68996" y="2674576"/>
                <a:ext cx="2366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 Prove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96" y="2674576"/>
                <a:ext cx="2366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5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0781" y="3114248"/>
                <a:ext cx="80127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2800" indent="-812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2 : Given an explicit set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an explicit property P(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prove that P(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TW" sz="1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" y="3114248"/>
                <a:ext cx="8012701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08" t="-5660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23667" y="3662925"/>
                <a:ext cx="3325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12800" indent="-812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 Prove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67" y="3662925"/>
                <a:ext cx="33256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51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0781" y="4148638"/>
                <a:ext cx="8225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2800" indent="-812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3 : Given an explicit property P(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prove or disprove that P(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" y="4148638"/>
                <a:ext cx="8225162" cy="369332"/>
              </a:xfrm>
              <a:prstGeom prst="rect">
                <a:avLst/>
              </a:prstGeom>
              <a:blipFill>
                <a:blip r:embed="rId8"/>
                <a:stretch>
                  <a:fillRect l="-59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01599" y="4458986"/>
                <a:ext cx="5199683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205105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Prove 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disprove that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zh-TW" altLang="zh-TW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9" y="4458986"/>
                <a:ext cx="5199683" cy="504818"/>
              </a:xfrm>
              <a:prstGeom prst="rect">
                <a:avLst/>
              </a:prstGeom>
              <a:blipFill>
                <a:blip r:embed="rId9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482805" y="4550381"/>
                <a:ext cx="1526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05" y="4550381"/>
                <a:ext cx="15262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60781" y="5099763"/>
            <a:ext cx="822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705" indent="-814705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 : Given an explicit set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an explicit property P(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find a necessary and sufficient condition Q(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that P(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66802" y="5704991"/>
                <a:ext cx="65650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find a necessary and sufficient condition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02" y="5704991"/>
                <a:ext cx="6565037" cy="369332"/>
              </a:xfrm>
              <a:prstGeom prst="rect">
                <a:avLst/>
              </a:prstGeom>
              <a:blipFill>
                <a:blip r:embed="rId11"/>
                <a:stretch>
                  <a:fillRect l="-74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66802" y="6074323"/>
                <a:ext cx="2864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Ans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vertJc m:val="bot"/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𝑖𝑛𝑡𝑒𝑔𝑒𝑟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02" y="6074323"/>
                <a:ext cx="2864759" cy="369332"/>
              </a:xfrm>
              <a:prstGeom prst="rect">
                <a:avLst/>
              </a:prstGeom>
              <a:blipFill>
                <a:blip r:embed="rId12"/>
                <a:stretch>
                  <a:fillRect l="-1702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27690" y="905198"/>
                <a:ext cx="1868460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90" y="905198"/>
                <a:ext cx="1868460" cy="504818"/>
              </a:xfrm>
              <a:prstGeom prst="rect">
                <a:avLst/>
              </a:prstGeom>
              <a:blipFill>
                <a:blip r:embed="rId13"/>
                <a:stretch>
                  <a:fillRect l="-6536" t="-20482" b="-49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696150" y="1131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10" y="422532"/>
            <a:ext cx="776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705" indent="-8147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5 : Given an explicit set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 interesting property P(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its elements.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110" y="11171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(5)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69080" y="1117134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705" indent="-814705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 </a:t>
            </a:r>
            <a:r>
              <a:rPr lang="zh-TW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4 (of question (4))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9080" y="1627070"/>
            <a:ext cx="5242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What is a necessary and sufficient condition that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52818" y="1559327"/>
                <a:ext cx="184813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8" y="1559327"/>
                <a:ext cx="1848134" cy="504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6836" y="2265202"/>
                <a:ext cx="297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Bad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TW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TW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36" y="2265202"/>
                <a:ext cx="2971070" cy="369332"/>
              </a:xfrm>
              <a:prstGeom prst="rect">
                <a:avLst/>
              </a:prstGeom>
              <a:blipFill>
                <a:blip r:embed="rId3"/>
                <a:stretch>
                  <a:fillRect l="-1848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86836" y="3272814"/>
                <a:ext cx="6431872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4705" indent="-814705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answer is : either </a:t>
                </a:r>
                <a:r>
                  <a:rPr lang="en-US" altLang="zh-TW" i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integer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isn’t.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36" y="3272814"/>
                <a:ext cx="6431872" cy="427746"/>
              </a:xfrm>
              <a:prstGeom prst="rect">
                <a:avLst/>
              </a:prstGeom>
              <a:blipFill>
                <a:blip r:embed="rId4"/>
                <a:stretch>
                  <a:fillRect l="-853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A1B-4A40-4ED8-B421-76528835FFDE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90950" y="2738566"/>
                <a:ext cx="3726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altLang="zh-TW" b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0 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+1≤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50" y="2738566"/>
                <a:ext cx="3726918" cy="276999"/>
              </a:xfrm>
              <a:prstGeom prst="rect">
                <a:avLst/>
              </a:prstGeom>
              <a:blipFill>
                <a:blip r:embed="rId5"/>
                <a:stretch>
                  <a:fillRect t="-4348"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4226</Words>
  <Application>Microsoft Office PowerPoint</Application>
  <PresentationFormat>如螢幕大小 (4:3)</PresentationFormat>
  <Paragraphs>438</Paragraphs>
  <Slides>36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WN-Lab</cp:lastModifiedBy>
  <cp:revision>169</cp:revision>
  <dcterms:created xsi:type="dcterms:W3CDTF">2019-01-18T07:38:26Z</dcterms:created>
  <dcterms:modified xsi:type="dcterms:W3CDTF">2019-02-21T10:27:36Z</dcterms:modified>
</cp:coreProperties>
</file>