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76"/>
  </p:notes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31" r:id="rId29"/>
    <p:sldId id="330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10" r:id="rId60"/>
    <p:sldId id="305" r:id="rId61"/>
    <p:sldId id="306" r:id="rId62"/>
    <p:sldId id="307" r:id="rId63"/>
    <p:sldId id="308" r:id="rId64"/>
    <p:sldId id="309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32" r:id="rId74"/>
    <p:sldId id="320" r:id="rId7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B38B9-BBB3-48BF-89D9-0C0DDF2873DD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09F69-8C8B-47CF-8520-AC08358787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14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4E6DC6-4DDD-4F7C-94EE-9DB3B38C9235}" type="slidenum">
              <a:rPr lang="zh-TW" altLang="en-US" smtClean="0"/>
              <a:t>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642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09F69-8C8B-47CF-8520-AC083587874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842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09F69-8C8B-47CF-8520-AC083587874E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2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D1C5-03FC-4A91-BFE8-FC0F7EEAC157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76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9315-B1E8-498E-A982-EE06244B40AF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15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4C14-648F-471B-ACE6-8B9A93625E2C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73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0344-3989-4421-8BEC-B3FBAAE566A5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24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259F-8FB0-4CF4-A79F-CA7414B920C5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8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AF08-7B32-4B0B-8F62-F289A3E069F0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08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D69F-6AA5-4FCE-A935-ED2B83F274A4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90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A9EED-B5D1-4544-AB6B-B7898DB7EA69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2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7E-D60A-49E5-B6EC-A37DDA9FDC4A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50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58FE-3DA2-47C2-A34A-8310B814B02C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05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D54DC-9FBB-43E3-B37A-832F1464F14D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88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DD93B-BB08-489A-B399-F02BC49CA403}" type="datetime1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1FEED-83D3-4300-84DA-3665D3D838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49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11" Type="http://schemas.openxmlformats.org/officeDocument/2006/relationships/image" Target="../media/image91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0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0.png"/><Relationship Id="rId7" Type="http://schemas.openxmlformats.org/officeDocument/2006/relationships/image" Target="../media/image110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6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12" Type="http://schemas.openxmlformats.org/officeDocument/2006/relationships/image" Target="../media/image155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148.png"/><Relationship Id="rId15" Type="http://schemas.openxmlformats.org/officeDocument/2006/relationships/image" Target="../media/image158.pn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Relationship Id="rId14" Type="http://schemas.openxmlformats.org/officeDocument/2006/relationships/image" Target="../media/image1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1.png"/><Relationship Id="rId7" Type="http://schemas.openxmlformats.org/officeDocument/2006/relationships/image" Target="../media/image16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22.PNG"/><Relationship Id="rId4" Type="http://schemas.openxmlformats.org/officeDocument/2006/relationships/image" Target="../media/image1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7.png"/><Relationship Id="rId7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169.png"/><Relationship Id="rId10" Type="http://schemas.openxmlformats.org/officeDocument/2006/relationships/image" Target="../media/image174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7" Type="http://schemas.openxmlformats.org/officeDocument/2006/relationships/image" Target="../media/image2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211.png"/><Relationship Id="rId7" Type="http://schemas.openxmlformats.org/officeDocument/2006/relationships/image" Target="../media/image2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4.png"/><Relationship Id="rId5" Type="http://schemas.openxmlformats.org/officeDocument/2006/relationships/image" Target="../media/image213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218.png"/><Relationship Id="rId7" Type="http://schemas.openxmlformats.org/officeDocument/2006/relationships/image" Target="../media/image222.png"/><Relationship Id="rId2" Type="http://schemas.openxmlformats.org/officeDocument/2006/relationships/image" Target="../media/image2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5" Type="http://schemas.openxmlformats.org/officeDocument/2006/relationships/image" Target="../media/image220.png"/><Relationship Id="rId4" Type="http://schemas.openxmlformats.org/officeDocument/2006/relationships/image" Target="../media/image2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25.png"/><Relationship Id="rId7" Type="http://schemas.openxmlformats.org/officeDocument/2006/relationships/image" Target="../media/image229.png"/><Relationship Id="rId12" Type="http://schemas.openxmlformats.org/officeDocument/2006/relationships/image" Target="../media/image234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8.png"/><Relationship Id="rId11" Type="http://schemas.openxmlformats.org/officeDocument/2006/relationships/image" Target="../media/image233.png"/><Relationship Id="rId5" Type="http://schemas.openxmlformats.org/officeDocument/2006/relationships/image" Target="../media/image227.png"/><Relationship Id="rId10" Type="http://schemas.openxmlformats.org/officeDocument/2006/relationships/image" Target="../media/image232.png"/><Relationship Id="rId4" Type="http://schemas.openxmlformats.org/officeDocument/2006/relationships/image" Target="../media/image226.png"/><Relationship Id="rId9" Type="http://schemas.openxmlformats.org/officeDocument/2006/relationships/image" Target="../media/image2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236.png"/><Relationship Id="rId7" Type="http://schemas.openxmlformats.org/officeDocument/2006/relationships/image" Target="../media/image240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png"/><Relationship Id="rId5" Type="http://schemas.openxmlformats.org/officeDocument/2006/relationships/image" Target="../media/image238.png"/><Relationship Id="rId10" Type="http://schemas.openxmlformats.org/officeDocument/2006/relationships/image" Target="../media/image243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3" Type="http://schemas.openxmlformats.org/officeDocument/2006/relationships/image" Target="../media/image248.png"/><Relationship Id="rId7" Type="http://schemas.openxmlformats.org/officeDocument/2006/relationships/image" Target="../media/image252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1.png"/><Relationship Id="rId5" Type="http://schemas.openxmlformats.org/officeDocument/2006/relationships/image" Target="../media/image250.png"/><Relationship Id="rId10" Type="http://schemas.openxmlformats.org/officeDocument/2006/relationships/image" Target="../media/image255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png"/><Relationship Id="rId3" Type="http://schemas.openxmlformats.org/officeDocument/2006/relationships/image" Target="../media/image257.png"/><Relationship Id="rId7" Type="http://schemas.openxmlformats.org/officeDocument/2006/relationships/image" Target="../media/image261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9.png"/><Relationship Id="rId4" Type="http://schemas.openxmlformats.org/officeDocument/2006/relationships/image" Target="../media/image2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0.png"/><Relationship Id="rId3" Type="http://schemas.openxmlformats.org/officeDocument/2006/relationships/image" Target="../media/image2000.png"/><Relationship Id="rId7" Type="http://schemas.openxmlformats.org/officeDocument/2006/relationships/image" Target="../media/image2030.png"/><Relationship Id="rId2" Type="http://schemas.openxmlformats.org/officeDocument/2006/relationships/image" Target="../media/image19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0.png"/><Relationship Id="rId5" Type="http://schemas.openxmlformats.org/officeDocument/2006/relationships/image" Target="../media/image2.PNG"/><Relationship Id="rId4" Type="http://schemas.openxmlformats.org/officeDocument/2006/relationships/image" Target="../media/image20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0.png"/><Relationship Id="rId13" Type="http://schemas.openxmlformats.org/officeDocument/2006/relationships/image" Target="../media/image2160.png"/><Relationship Id="rId3" Type="http://schemas.openxmlformats.org/officeDocument/2006/relationships/image" Target="../media/image2060.png"/><Relationship Id="rId7" Type="http://schemas.openxmlformats.org/officeDocument/2006/relationships/image" Target="../media/image2100.png"/><Relationship Id="rId12" Type="http://schemas.openxmlformats.org/officeDocument/2006/relationships/image" Target="../media/image2150.png"/><Relationship Id="rId2" Type="http://schemas.openxmlformats.org/officeDocument/2006/relationships/image" Target="../media/image20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0.png"/><Relationship Id="rId11" Type="http://schemas.openxmlformats.org/officeDocument/2006/relationships/image" Target="../media/image2140.png"/><Relationship Id="rId5" Type="http://schemas.openxmlformats.org/officeDocument/2006/relationships/image" Target="../media/image2080.png"/><Relationship Id="rId10" Type="http://schemas.openxmlformats.org/officeDocument/2006/relationships/image" Target="../media/image2130.png"/><Relationship Id="rId4" Type="http://schemas.openxmlformats.org/officeDocument/2006/relationships/image" Target="../media/image2070.png"/><Relationship Id="rId9" Type="http://schemas.openxmlformats.org/officeDocument/2006/relationships/image" Target="../media/image21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0.png"/><Relationship Id="rId13" Type="http://schemas.openxmlformats.org/officeDocument/2006/relationships/image" Target="../media/image2270.png"/><Relationship Id="rId3" Type="http://schemas.openxmlformats.org/officeDocument/2006/relationships/image" Target="../media/image2170.png"/><Relationship Id="rId7" Type="http://schemas.openxmlformats.org/officeDocument/2006/relationships/image" Target="../media/image2210.png"/><Relationship Id="rId12" Type="http://schemas.openxmlformats.org/officeDocument/2006/relationships/image" Target="../media/image22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0.png"/><Relationship Id="rId11" Type="http://schemas.openxmlformats.org/officeDocument/2006/relationships/image" Target="../media/image2250.png"/><Relationship Id="rId5" Type="http://schemas.openxmlformats.org/officeDocument/2006/relationships/image" Target="../media/image2190.png"/><Relationship Id="rId10" Type="http://schemas.openxmlformats.org/officeDocument/2006/relationships/image" Target="../media/image2240.png"/><Relationship Id="rId4" Type="http://schemas.openxmlformats.org/officeDocument/2006/relationships/image" Target="../media/image2180.png"/><Relationship Id="rId9" Type="http://schemas.openxmlformats.org/officeDocument/2006/relationships/image" Target="../media/image223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0.png"/><Relationship Id="rId13" Type="http://schemas.openxmlformats.org/officeDocument/2006/relationships/image" Target="../media/image2380.png"/><Relationship Id="rId3" Type="http://schemas.openxmlformats.org/officeDocument/2006/relationships/image" Target="../media/image2.PNG"/><Relationship Id="rId7" Type="http://schemas.openxmlformats.org/officeDocument/2006/relationships/image" Target="../media/image2320.png"/><Relationship Id="rId12" Type="http://schemas.openxmlformats.org/officeDocument/2006/relationships/image" Target="../media/image2370.png"/><Relationship Id="rId2" Type="http://schemas.openxmlformats.org/officeDocument/2006/relationships/image" Target="../media/image22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0.png"/><Relationship Id="rId11" Type="http://schemas.openxmlformats.org/officeDocument/2006/relationships/image" Target="../media/image2360.png"/><Relationship Id="rId5" Type="http://schemas.openxmlformats.org/officeDocument/2006/relationships/image" Target="../media/image2300.png"/><Relationship Id="rId10" Type="http://schemas.openxmlformats.org/officeDocument/2006/relationships/image" Target="../media/image2350.png"/><Relationship Id="rId4" Type="http://schemas.openxmlformats.org/officeDocument/2006/relationships/image" Target="../media/image2290.png"/><Relationship Id="rId9" Type="http://schemas.openxmlformats.org/officeDocument/2006/relationships/image" Target="../media/image2340.png"/><Relationship Id="rId14" Type="http://schemas.openxmlformats.org/officeDocument/2006/relationships/image" Target="../media/image239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0.png"/><Relationship Id="rId3" Type="http://schemas.openxmlformats.org/officeDocument/2006/relationships/image" Target="../media/image2.PNG"/><Relationship Id="rId7" Type="http://schemas.openxmlformats.org/officeDocument/2006/relationships/image" Target="../media/image2430.png"/><Relationship Id="rId12" Type="http://schemas.openxmlformats.org/officeDocument/2006/relationships/image" Target="../media/image2480.png"/><Relationship Id="rId2" Type="http://schemas.openxmlformats.org/officeDocument/2006/relationships/image" Target="../media/image24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20.png"/><Relationship Id="rId11" Type="http://schemas.openxmlformats.org/officeDocument/2006/relationships/image" Target="../media/image2470.png"/><Relationship Id="rId5" Type="http://schemas.openxmlformats.org/officeDocument/2006/relationships/image" Target="../media/image2410.png"/><Relationship Id="rId10" Type="http://schemas.openxmlformats.org/officeDocument/2006/relationships/image" Target="../media/image2460.png"/><Relationship Id="rId4" Type="http://schemas.openxmlformats.org/officeDocument/2006/relationships/image" Target="../media/image2411.png"/><Relationship Id="rId9" Type="http://schemas.openxmlformats.org/officeDocument/2006/relationships/image" Target="../media/image245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0.png"/><Relationship Id="rId3" Type="http://schemas.openxmlformats.org/officeDocument/2006/relationships/image" Target="../media/image2500.png"/><Relationship Id="rId7" Type="http://schemas.openxmlformats.org/officeDocument/2006/relationships/image" Target="../media/image2540.png"/><Relationship Id="rId2" Type="http://schemas.openxmlformats.org/officeDocument/2006/relationships/image" Target="../media/image2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5.png"/><Relationship Id="rId5" Type="http://schemas.openxmlformats.org/officeDocument/2006/relationships/image" Target="../media/image2520.png"/><Relationship Id="rId4" Type="http://schemas.openxmlformats.org/officeDocument/2006/relationships/image" Target="../media/image2510.png"/><Relationship Id="rId9" Type="http://schemas.openxmlformats.org/officeDocument/2006/relationships/image" Target="../media/image25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0.png"/><Relationship Id="rId7" Type="http://schemas.openxmlformats.org/officeDocument/2006/relationships/image" Target="../media/image2620.png"/><Relationship Id="rId2" Type="http://schemas.openxmlformats.org/officeDocument/2006/relationships/image" Target="../media/image25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0.png"/><Relationship Id="rId5" Type="http://schemas.openxmlformats.org/officeDocument/2006/relationships/image" Target="../media/image2600.png"/><Relationship Id="rId4" Type="http://schemas.openxmlformats.org/officeDocument/2006/relationships/image" Target="../media/image259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73.png"/><Relationship Id="rId3" Type="http://schemas.openxmlformats.org/officeDocument/2006/relationships/image" Target="../media/image2.PNG"/><Relationship Id="rId7" Type="http://schemas.openxmlformats.org/officeDocument/2006/relationships/image" Target="../media/image267.png"/><Relationship Id="rId12" Type="http://schemas.openxmlformats.org/officeDocument/2006/relationships/image" Target="../media/image272.png"/><Relationship Id="rId2" Type="http://schemas.openxmlformats.org/officeDocument/2006/relationships/image" Target="../media/image2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6.png"/><Relationship Id="rId11" Type="http://schemas.openxmlformats.org/officeDocument/2006/relationships/image" Target="../media/image271.png"/><Relationship Id="rId5" Type="http://schemas.openxmlformats.org/officeDocument/2006/relationships/image" Target="../media/image2650.png"/><Relationship Id="rId15" Type="http://schemas.openxmlformats.org/officeDocument/2006/relationships/image" Target="../media/image275.png"/><Relationship Id="rId10" Type="http://schemas.openxmlformats.org/officeDocument/2006/relationships/image" Target="../media/image270.png"/><Relationship Id="rId4" Type="http://schemas.openxmlformats.org/officeDocument/2006/relationships/image" Target="../media/image2640.png"/><Relationship Id="rId9" Type="http://schemas.openxmlformats.org/officeDocument/2006/relationships/image" Target="../media/image269.png"/><Relationship Id="rId14" Type="http://schemas.openxmlformats.org/officeDocument/2006/relationships/image" Target="../media/image27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3" Type="http://schemas.openxmlformats.org/officeDocument/2006/relationships/image" Target="../media/image277.png"/><Relationship Id="rId7" Type="http://schemas.openxmlformats.org/officeDocument/2006/relationships/image" Target="../media/image281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image" Target="../media/image279.png"/><Relationship Id="rId10" Type="http://schemas.openxmlformats.org/officeDocument/2006/relationships/image" Target="../media/image284.png"/><Relationship Id="rId4" Type="http://schemas.openxmlformats.org/officeDocument/2006/relationships/image" Target="../media/image278.png"/><Relationship Id="rId9" Type="http://schemas.openxmlformats.org/officeDocument/2006/relationships/image" Target="../media/image28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86.png"/><Relationship Id="rId7" Type="http://schemas.openxmlformats.org/officeDocument/2006/relationships/image" Target="../media/image290.png"/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9.png"/><Relationship Id="rId5" Type="http://schemas.openxmlformats.org/officeDocument/2006/relationships/image" Target="../media/image288.png"/><Relationship Id="rId4" Type="http://schemas.openxmlformats.org/officeDocument/2006/relationships/image" Target="../media/image28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93.png"/><Relationship Id="rId7" Type="http://schemas.openxmlformats.org/officeDocument/2006/relationships/image" Target="../media/image297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6.png"/><Relationship Id="rId5" Type="http://schemas.openxmlformats.org/officeDocument/2006/relationships/image" Target="../media/image295.png"/><Relationship Id="rId4" Type="http://schemas.openxmlformats.org/officeDocument/2006/relationships/image" Target="../media/image294.png"/><Relationship Id="rId9" Type="http://schemas.openxmlformats.org/officeDocument/2006/relationships/image" Target="../media/image29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13" Type="http://schemas.openxmlformats.org/officeDocument/2006/relationships/image" Target="../media/image311.png"/><Relationship Id="rId3" Type="http://schemas.openxmlformats.org/officeDocument/2006/relationships/image" Target="../media/image301.png"/><Relationship Id="rId7" Type="http://schemas.openxmlformats.org/officeDocument/2006/relationships/image" Target="../media/image305.png"/><Relationship Id="rId12" Type="http://schemas.openxmlformats.org/officeDocument/2006/relationships/image" Target="../media/image310.png"/><Relationship Id="rId2" Type="http://schemas.openxmlformats.org/officeDocument/2006/relationships/image" Target="../media/image300.png"/><Relationship Id="rId16" Type="http://schemas.openxmlformats.org/officeDocument/2006/relationships/image" Target="../media/image3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4.png"/><Relationship Id="rId11" Type="http://schemas.openxmlformats.org/officeDocument/2006/relationships/image" Target="../media/image309.png"/><Relationship Id="rId5" Type="http://schemas.openxmlformats.org/officeDocument/2006/relationships/image" Target="../media/image303.png"/><Relationship Id="rId15" Type="http://schemas.openxmlformats.org/officeDocument/2006/relationships/image" Target="../media/image313.png"/><Relationship Id="rId10" Type="http://schemas.openxmlformats.org/officeDocument/2006/relationships/image" Target="../media/image308.png"/><Relationship Id="rId4" Type="http://schemas.openxmlformats.org/officeDocument/2006/relationships/image" Target="../media/image302.png"/><Relationship Id="rId9" Type="http://schemas.openxmlformats.org/officeDocument/2006/relationships/image" Target="../media/image307.png"/><Relationship Id="rId14" Type="http://schemas.openxmlformats.org/officeDocument/2006/relationships/image" Target="../media/image3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13" Type="http://schemas.openxmlformats.org/officeDocument/2006/relationships/image" Target="../media/image326.png"/><Relationship Id="rId3" Type="http://schemas.openxmlformats.org/officeDocument/2006/relationships/image" Target="../media/image316.png"/><Relationship Id="rId7" Type="http://schemas.openxmlformats.org/officeDocument/2006/relationships/image" Target="../media/image320.png"/><Relationship Id="rId12" Type="http://schemas.openxmlformats.org/officeDocument/2006/relationships/image" Target="../media/image325.png"/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9.png"/><Relationship Id="rId11" Type="http://schemas.openxmlformats.org/officeDocument/2006/relationships/image" Target="../media/image324.png"/><Relationship Id="rId5" Type="http://schemas.openxmlformats.org/officeDocument/2006/relationships/image" Target="../media/image318.png"/><Relationship Id="rId10" Type="http://schemas.openxmlformats.org/officeDocument/2006/relationships/image" Target="../media/image323.png"/><Relationship Id="rId4" Type="http://schemas.openxmlformats.org/officeDocument/2006/relationships/image" Target="../media/image317.png"/><Relationship Id="rId9" Type="http://schemas.openxmlformats.org/officeDocument/2006/relationships/image" Target="../media/image3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png"/><Relationship Id="rId3" Type="http://schemas.openxmlformats.org/officeDocument/2006/relationships/image" Target="../media/image328.png"/><Relationship Id="rId7" Type="http://schemas.openxmlformats.org/officeDocument/2006/relationships/image" Target="../media/image332.png"/><Relationship Id="rId2" Type="http://schemas.openxmlformats.org/officeDocument/2006/relationships/image" Target="../media/image3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1.png"/><Relationship Id="rId5" Type="http://schemas.openxmlformats.org/officeDocument/2006/relationships/image" Target="../media/image330.png"/><Relationship Id="rId4" Type="http://schemas.openxmlformats.org/officeDocument/2006/relationships/image" Target="../media/image329.png"/><Relationship Id="rId9" Type="http://schemas.openxmlformats.org/officeDocument/2006/relationships/image" Target="../media/image33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13" Type="http://schemas.openxmlformats.org/officeDocument/2006/relationships/image" Target="../media/image346.png"/><Relationship Id="rId3" Type="http://schemas.openxmlformats.org/officeDocument/2006/relationships/image" Target="../media/image336.png"/><Relationship Id="rId7" Type="http://schemas.openxmlformats.org/officeDocument/2006/relationships/image" Target="../media/image340.png"/><Relationship Id="rId12" Type="http://schemas.openxmlformats.org/officeDocument/2006/relationships/image" Target="../media/image345.png"/><Relationship Id="rId2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9.png"/><Relationship Id="rId11" Type="http://schemas.openxmlformats.org/officeDocument/2006/relationships/image" Target="../media/image344.png"/><Relationship Id="rId5" Type="http://schemas.openxmlformats.org/officeDocument/2006/relationships/image" Target="../media/image338.png"/><Relationship Id="rId10" Type="http://schemas.openxmlformats.org/officeDocument/2006/relationships/image" Target="../media/image343.png"/><Relationship Id="rId4" Type="http://schemas.openxmlformats.org/officeDocument/2006/relationships/image" Target="../media/image337.png"/><Relationship Id="rId9" Type="http://schemas.openxmlformats.org/officeDocument/2006/relationships/image" Target="../media/image342.png"/><Relationship Id="rId14" Type="http://schemas.openxmlformats.org/officeDocument/2006/relationships/image" Target="../media/image3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png"/><Relationship Id="rId13" Type="http://schemas.openxmlformats.org/officeDocument/2006/relationships/image" Target="../media/image358.png"/><Relationship Id="rId18" Type="http://schemas.openxmlformats.org/officeDocument/2006/relationships/image" Target="../media/image363.png"/><Relationship Id="rId3" Type="http://schemas.openxmlformats.org/officeDocument/2006/relationships/image" Target="../media/image349.png"/><Relationship Id="rId21" Type="http://schemas.openxmlformats.org/officeDocument/2006/relationships/image" Target="../media/image366.png"/><Relationship Id="rId7" Type="http://schemas.openxmlformats.org/officeDocument/2006/relationships/image" Target="../media/image353.png"/><Relationship Id="rId12" Type="http://schemas.openxmlformats.org/officeDocument/2006/relationships/image" Target="../media/image357.png"/><Relationship Id="rId17" Type="http://schemas.openxmlformats.org/officeDocument/2006/relationships/image" Target="../media/image362.png"/><Relationship Id="rId2" Type="http://schemas.openxmlformats.org/officeDocument/2006/relationships/image" Target="../media/image348.png"/><Relationship Id="rId16" Type="http://schemas.openxmlformats.org/officeDocument/2006/relationships/image" Target="../media/image361.png"/><Relationship Id="rId20" Type="http://schemas.openxmlformats.org/officeDocument/2006/relationships/image" Target="../media/image3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2.png"/><Relationship Id="rId11" Type="http://schemas.openxmlformats.org/officeDocument/2006/relationships/image" Target="../media/image356.png"/><Relationship Id="rId5" Type="http://schemas.openxmlformats.org/officeDocument/2006/relationships/image" Target="../media/image351.png"/><Relationship Id="rId15" Type="http://schemas.openxmlformats.org/officeDocument/2006/relationships/image" Target="../media/image360.png"/><Relationship Id="rId10" Type="http://schemas.openxmlformats.org/officeDocument/2006/relationships/image" Target="../media/image317.png"/><Relationship Id="rId19" Type="http://schemas.openxmlformats.org/officeDocument/2006/relationships/image" Target="../media/image364.png"/><Relationship Id="rId4" Type="http://schemas.openxmlformats.org/officeDocument/2006/relationships/image" Target="../media/image350.png"/><Relationship Id="rId9" Type="http://schemas.openxmlformats.org/officeDocument/2006/relationships/image" Target="../media/image355.png"/><Relationship Id="rId14" Type="http://schemas.openxmlformats.org/officeDocument/2006/relationships/image" Target="../media/image35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png"/><Relationship Id="rId2" Type="http://schemas.openxmlformats.org/officeDocument/2006/relationships/image" Target="../media/image3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0.png"/><Relationship Id="rId4" Type="http://schemas.openxmlformats.org/officeDocument/2006/relationships/image" Target="../media/image36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png"/><Relationship Id="rId3" Type="http://schemas.openxmlformats.org/officeDocument/2006/relationships/image" Target="../media/image372.png"/><Relationship Id="rId7" Type="http://schemas.openxmlformats.org/officeDocument/2006/relationships/image" Target="../media/image2.PNG"/><Relationship Id="rId12" Type="http://schemas.openxmlformats.org/officeDocument/2006/relationships/image" Target="../media/image38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5.png"/><Relationship Id="rId11" Type="http://schemas.openxmlformats.org/officeDocument/2006/relationships/image" Target="../media/image379.png"/><Relationship Id="rId5" Type="http://schemas.openxmlformats.org/officeDocument/2006/relationships/image" Target="../media/image374.png"/><Relationship Id="rId10" Type="http://schemas.openxmlformats.org/officeDocument/2006/relationships/image" Target="../media/image378.png"/><Relationship Id="rId4" Type="http://schemas.openxmlformats.org/officeDocument/2006/relationships/image" Target="../media/image373.png"/><Relationship Id="rId9" Type="http://schemas.openxmlformats.org/officeDocument/2006/relationships/image" Target="../media/image37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7.png"/><Relationship Id="rId13" Type="http://schemas.openxmlformats.org/officeDocument/2006/relationships/image" Target="../media/image392.png"/><Relationship Id="rId3" Type="http://schemas.openxmlformats.org/officeDocument/2006/relationships/image" Target="../media/image382.png"/><Relationship Id="rId7" Type="http://schemas.openxmlformats.org/officeDocument/2006/relationships/image" Target="../media/image386.png"/><Relationship Id="rId12" Type="http://schemas.openxmlformats.org/officeDocument/2006/relationships/image" Target="../media/image391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5.png"/><Relationship Id="rId11" Type="http://schemas.openxmlformats.org/officeDocument/2006/relationships/image" Target="../media/image390.PNG"/><Relationship Id="rId5" Type="http://schemas.openxmlformats.org/officeDocument/2006/relationships/image" Target="../media/image384.png"/><Relationship Id="rId15" Type="http://schemas.openxmlformats.org/officeDocument/2006/relationships/image" Target="../media/image393.jpeg"/><Relationship Id="rId10" Type="http://schemas.openxmlformats.org/officeDocument/2006/relationships/image" Target="../media/image389.PNG"/><Relationship Id="rId4" Type="http://schemas.openxmlformats.org/officeDocument/2006/relationships/image" Target="../media/image383.png"/><Relationship Id="rId9" Type="http://schemas.openxmlformats.org/officeDocument/2006/relationships/image" Target="../media/image388.PNG"/><Relationship Id="rId14" Type="http://schemas.openxmlformats.org/officeDocument/2006/relationships/image" Target="../media/image317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png"/><Relationship Id="rId13" Type="http://schemas.openxmlformats.org/officeDocument/2006/relationships/image" Target="../media/image404.png"/><Relationship Id="rId3" Type="http://schemas.openxmlformats.org/officeDocument/2006/relationships/image" Target="../media/image2.PNG"/><Relationship Id="rId7" Type="http://schemas.openxmlformats.org/officeDocument/2006/relationships/image" Target="../media/image398.png"/><Relationship Id="rId12" Type="http://schemas.openxmlformats.org/officeDocument/2006/relationships/image" Target="../media/image403.png"/><Relationship Id="rId2" Type="http://schemas.openxmlformats.org/officeDocument/2006/relationships/image" Target="../media/image394.png"/><Relationship Id="rId16" Type="http://schemas.openxmlformats.org/officeDocument/2006/relationships/image" Target="../media/image4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7.png"/><Relationship Id="rId11" Type="http://schemas.openxmlformats.org/officeDocument/2006/relationships/image" Target="../media/image402.png"/><Relationship Id="rId5" Type="http://schemas.openxmlformats.org/officeDocument/2006/relationships/image" Target="../media/image396.png"/><Relationship Id="rId15" Type="http://schemas.openxmlformats.org/officeDocument/2006/relationships/image" Target="../media/image406.png"/><Relationship Id="rId10" Type="http://schemas.openxmlformats.org/officeDocument/2006/relationships/image" Target="../media/image401.png"/><Relationship Id="rId4" Type="http://schemas.openxmlformats.org/officeDocument/2006/relationships/image" Target="../media/image395.png"/><Relationship Id="rId9" Type="http://schemas.openxmlformats.org/officeDocument/2006/relationships/image" Target="../media/image400.png"/><Relationship Id="rId14" Type="http://schemas.openxmlformats.org/officeDocument/2006/relationships/image" Target="../media/image40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png"/><Relationship Id="rId3" Type="http://schemas.openxmlformats.org/officeDocument/2006/relationships/image" Target="../media/image408.png"/><Relationship Id="rId7" Type="http://schemas.openxmlformats.org/officeDocument/2006/relationships/image" Target="../media/image4080.png"/><Relationship Id="rId12" Type="http://schemas.openxmlformats.org/officeDocument/2006/relationships/image" Target="../media/image4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70.png"/><Relationship Id="rId11" Type="http://schemas.openxmlformats.org/officeDocument/2006/relationships/image" Target="../media/image412.png"/><Relationship Id="rId5" Type="http://schemas.openxmlformats.org/officeDocument/2006/relationships/image" Target="../media/image4060.png"/><Relationship Id="rId10" Type="http://schemas.openxmlformats.org/officeDocument/2006/relationships/image" Target="../media/image411.png"/><Relationship Id="rId4" Type="http://schemas.openxmlformats.org/officeDocument/2006/relationships/image" Target="../media/image4050.png"/><Relationship Id="rId9" Type="http://schemas.openxmlformats.org/officeDocument/2006/relationships/image" Target="../media/image41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9.png"/><Relationship Id="rId3" Type="http://schemas.openxmlformats.org/officeDocument/2006/relationships/image" Target="../media/image414.png"/><Relationship Id="rId7" Type="http://schemas.openxmlformats.org/officeDocument/2006/relationships/image" Target="../media/image4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7.png"/><Relationship Id="rId5" Type="http://schemas.openxmlformats.org/officeDocument/2006/relationships/image" Target="../media/image416.png"/><Relationship Id="rId4" Type="http://schemas.openxmlformats.org/officeDocument/2006/relationships/image" Target="../media/image4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7" Type="http://schemas.openxmlformats.org/officeDocument/2006/relationships/image" Target="../media/image4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3.png"/><Relationship Id="rId5" Type="http://schemas.openxmlformats.org/officeDocument/2006/relationships/image" Target="../media/image422.png"/><Relationship Id="rId4" Type="http://schemas.openxmlformats.org/officeDocument/2006/relationships/image" Target="../media/image42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3" Type="http://schemas.openxmlformats.org/officeDocument/2006/relationships/image" Target="../media/image426.png"/><Relationship Id="rId7" Type="http://schemas.openxmlformats.org/officeDocument/2006/relationships/image" Target="../media/image430.png"/><Relationship Id="rId2" Type="http://schemas.openxmlformats.org/officeDocument/2006/relationships/image" Target="../media/image4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9.png"/><Relationship Id="rId11" Type="http://schemas.openxmlformats.org/officeDocument/2006/relationships/image" Target="../media/image434.png"/><Relationship Id="rId5" Type="http://schemas.openxmlformats.org/officeDocument/2006/relationships/image" Target="../media/image428.png"/><Relationship Id="rId10" Type="http://schemas.openxmlformats.org/officeDocument/2006/relationships/image" Target="../media/image433.png"/><Relationship Id="rId4" Type="http://schemas.openxmlformats.org/officeDocument/2006/relationships/image" Target="../media/image427.png"/><Relationship Id="rId9" Type="http://schemas.openxmlformats.org/officeDocument/2006/relationships/image" Target="../media/image43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435.png"/><Relationship Id="rId7" Type="http://schemas.openxmlformats.org/officeDocument/2006/relationships/image" Target="../media/image439.png"/><Relationship Id="rId2" Type="http://schemas.openxmlformats.org/officeDocument/2006/relationships/image" Target="../media/image4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8.png"/><Relationship Id="rId5" Type="http://schemas.openxmlformats.org/officeDocument/2006/relationships/image" Target="../media/image437.png"/><Relationship Id="rId10" Type="http://schemas.openxmlformats.org/officeDocument/2006/relationships/image" Target="../media/image442.png"/><Relationship Id="rId4" Type="http://schemas.openxmlformats.org/officeDocument/2006/relationships/image" Target="../media/image436.png"/><Relationship Id="rId9" Type="http://schemas.openxmlformats.org/officeDocument/2006/relationships/image" Target="../media/image44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PNG"/><Relationship Id="rId13" Type="http://schemas.openxmlformats.org/officeDocument/2006/relationships/image" Target="../media/image452.PNG"/><Relationship Id="rId18" Type="http://schemas.openxmlformats.org/officeDocument/2006/relationships/image" Target="../media/image458.png"/><Relationship Id="rId3" Type="http://schemas.openxmlformats.org/officeDocument/2006/relationships/image" Target="../media/image443.png"/><Relationship Id="rId21" Type="http://schemas.openxmlformats.org/officeDocument/2006/relationships/image" Target="../media/image457.png"/><Relationship Id="rId7" Type="http://schemas.openxmlformats.org/officeDocument/2006/relationships/image" Target="../media/image446.PNG"/><Relationship Id="rId12" Type="http://schemas.openxmlformats.org/officeDocument/2006/relationships/image" Target="../media/image451.PNG"/><Relationship Id="rId25" Type="http://schemas.openxmlformats.org/officeDocument/2006/relationships/image" Target="../media/image463.png"/><Relationship Id="rId2" Type="http://schemas.openxmlformats.org/officeDocument/2006/relationships/image" Target="../media/image2.PNG"/><Relationship Id="rId16" Type="http://schemas.openxmlformats.org/officeDocument/2006/relationships/image" Target="../media/image456.png"/><Relationship Id="rId20" Type="http://schemas.openxmlformats.org/officeDocument/2006/relationships/image" Target="../media/image4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4.png"/><Relationship Id="rId11" Type="http://schemas.openxmlformats.org/officeDocument/2006/relationships/image" Target="../media/image450.PNG"/><Relationship Id="rId24" Type="http://schemas.openxmlformats.org/officeDocument/2006/relationships/image" Target="../media/image462.png"/><Relationship Id="rId5" Type="http://schemas.openxmlformats.org/officeDocument/2006/relationships/image" Target="../media/image445.png"/><Relationship Id="rId15" Type="http://schemas.openxmlformats.org/officeDocument/2006/relationships/image" Target="../media/image454.PNG"/><Relationship Id="rId23" Type="http://schemas.openxmlformats.org/officeDocument/2006/relationships/image" Target="../media/image461.png"/><Relationship Id="rId10" Type="http://schemas.openxmlformats.org/officeDocument/2006/relationships/image" Target="../media/image449.PNG"/><Relationship Id="rId19" Type="http://schemas.openxmlformats.org/officeDocument/2006/relationships/image" Target="../media/image455.png"/><Relationship Id="rId9" Type="http://schemas.openxmlformats.org/officeDocument/2006/relationships/image" Target="../media/image448.PNG"/><Relationship Id="rId14" Type="http://schemas.openxmlformats.org/officeDocument/2006/relationships/image" Target="../media/image453.PNG"/><Relationship Id="rId22" Type="http://schemas.openxmlformats.org/officeDocument/2006/relationships/image" Target="../media/image4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4.png"/><Relationship Id="rId2" Type="http://schemas.openxmlformats.org/officeDocument/2006/relationships/image" Target="../media/image461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40.png"/><Relationship Id="rId2" Type="http://schemas.openxmlformats.org/officeDocument/2006/relationships/image" Target="../media/image4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7.png"/><Relationship Id="rId5" Type="http://schemas.openxmlformats.org/officeDocument/2006/relationships/image" Target="../media/image466.png"/><Relationship Id="rId4" Type="http://schemas.openxmlformats.org/officeDocument/2006/relationships/image" Target="../media/image46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0.png"/><Relationship Id="rId4" Type="http://schemas.openxmlformats.org/officeDocument/2006/relationships/image" Target="../media/image46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2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4.png"/><Relationship Id="rId4" Type="http://schemas.openxmlformats.org/officeDocument/2006/relationships/image" Target="../media/image473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3" Type="http://schemas.openxmlformats.org/officeDocument/2006/relationships/image" Target="../media/image476.png"/><Relationship Id="rId7" Type="http://schemas.openxmlformats.org/officeDocument/2006/relationships/image" Target="../media/image480.png"/><Relationship Id="rId2" Type="http://schemas.openxmlformats.org/officeDocument/2006/relationships/image" Target="../media/image4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9.png"/><Relationship Id="rId5" Type="http://schemas.openxmlformats.org/officeDocument/2006/relationships/image" Target="../media/image478.png"/><Relationship Id="rId10" Type="http://schemas.openxmlformats.org/officeDocument/2006/relationships/image" Target="../media/image483.png"/><Relationship Id="rId4" Type="http://schemas.openxmlformats.org/officeDocument/2006/relationships/image" Target="../media/image477.png"/><Relationship Id="rId9" Type="http://schemas.openxmlformats.org/officeDocument/2006/relationships/image" Target="../media/image48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495.png"/><Relationship Id="rId3" Type="http://schemas.openxmlformats.org/officeDocument/2006/relationships/image" Target="../media/image485.png"/><Relationship Id="rId7" Type="http://schemas.openxmlformats.org/officeDocument/2006/relationships/image" Target="../media/image489.png"/><Relationship Id="rId12" Type="http://schemas.openxmlformats.org/officeDocument/2006/relationships/image" Target="../media/image494.png"/><Relationship Id="rId2" Type="http://schemas.openxmlformats.org/officeDocument/2006/relationships/image" Target="../media/image4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8.png"/><Relationship Id="rId11" Type="http://schemas.openxmlformats.org/officeDocument/2006/relationships/image" Target="../media/image493.png"/><Relationship Id="rId5" Type="http://schemas.openxmlformats.org/officeDocument/2006/relationships/image" Target="../media/image487.png"/><Relationship Id="rId10" Type="http://schemas.openxmlformats.org/officeDocument/2006/relationships/image" Target="../media/image492.png"/><Relationship Id="rId4" Type="http://schemas.openxmlformats.org/officeDocument/2006/relationships/image" Target="../media/image486.png"/><Relationship Id="rId9" Type="http://schemas.openxmlformats.org/officeDocument/2006/relationships/image" Target="../media/image491.png"/><Relationship Id="rId14" Type="http://schemas.openxmlformats.org/officeDocument/2006/relationships/image" Target="../media/image49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png"/><Relationship Id="rId3" Type="http://schemas.openxmlformats.org/officeDocument/2006/relationships/image" Target="../media/image497.png"/><Relationship Id="rId7" Type="http://schemas.openxmlformats.org/officeDocument/2006/relationships/image" Target="../media/image501.png"/><Relationship Id="rId2" Type="http://schemas.openxmlformats.org/officeDocument/2006/relationships/image" Target="../media/image49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0.png"/><Relationship Id="rId5" Type="http://schemas.openxmlformats.org/officeDocument/2006/relationships/image" Target="../media/image499.png"/><Relationship Id="rId10" Type="http://schemas.openxmlformats.org/officeDocument/2006/relationships/image" Target="../media/image504.png"/><Relationship Id="rId4" Type="http://schemas.openxmlformats.org/officeDocument/2006/relationships/image" Target="../media/image498.png"/><Relationship Id="rId9" Type="http://schemas.openxmlformats.org/officeDocument/2006/relationships/image" Target="../media/image50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9.png"/><Relationship Id="rId13" Type="http://schemas.openxmlformats.org/officeDocument/2006/relationships/image" Target="../media/image514.png"/><Relationship Id="rId3" Type="http://schemas.openxmlformats.org/officeDocument/2006/relationships/image" Target="../media/image506.png"/><Relationship Id="rId7" Type="http://schemas.openxmlformats.org/officeDocument/2006/relationships/image" Target="../media/image508.png"/><Relationship Id="rId12" Type="http://schemas.openxmlformats.org/officeDocument/2006/relationships/image" Target="../media/image513.png"/><Relationship Id="rId2" Type="http://schemas.openxmlformats.org/officeDocument/2006/relationships/image" Target="../media/image5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7.png"/><Relationship Id="rId11" Type="http://schemas.openxmlformats.org/officeDocument/2006/relationships/image" Target="../media/image512.png"/><Relationship Id="rId5" Type="http://schemas.openxmlformats.org/officeDocument/2006/relationships/image" Target="../media/image5060.png"/><Relationship Id="rId10" Type="http://schemas.openxmlformats.org/officeDocument/2006/relationships/image" Target="../media/image511.png"/><Relationship Id="rId4" Type="http://schemas.openxmlformats.org/officeDocument/2006/relationships/image" Target="../media/image388.PNG"/><Relationship Id="rId9" Type="http://schemas.openxmlformats.org/officeDocument/2006/relationships/image" Target="../media/image510.png"/><Relationship Id="rId14" Type="http://schemas.openxmlformats.org/officeDocument/2006/relationships/image" Target="../media/image515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png"/><Relationship Id="rId13" Type="http://schemas.openxmlformats.org/officeDocument/2006/relationships/image" Target="../media/image527.png"/><Relationship Id="rId3" Type="http://schemas.openxmlformats.org/officeDocument/2006/relationships/image" Target="../media/image517.png"/><Relationship Id="rId7" Type="http://schemas.openxmlformats.org/officeDocument/2006/relationships/image" Target="../media/image521.png"/><Relationship Id="rId12" Type="http://schemas.openxmlformats.org/officeDocument/2006/relationships/image" Target="../media/image526.png"/><Relationship Id="rId17" Type="http://schemas.openxmlformats.org/officeDocument/2006/relationships/image" Target="../media/image529.png"/><Relationship Id="rId2" Type="http://schemas.openxmlformats.org/officeDocument/2006/relationships/image" Target="../media/image516.png"/><Relationship Id="rId16" Type="http://schemas.openxmlformats.org/officeDocument/2006/relationships/image" Target="../media/image5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11" Type="http://schemas.openxmlformats.org/officeDocument/2006/relationships/image" Target="../media/image525.png"/><Relationship Id="rId5" Type="http://schemas.openxmlformats.org/officeDocument/2006/relationships/image" Target="../media/image519.png"/><Relationship Id="rId10" Type="http://schemas.openxmlformats.org/officeDocument/2006/relationships/image" Target="../media/image524.png"/><Relationship Id="rId4" Type="http://schemas.openxmlformats.org/officeDocument/2006/relationships/image" Target="../media/image518.png"/><Relationship Id="rId9" Type="http://schemas.openxmlformats.org/officeDocument/2006/relationships/image" Target="../media/image523.png"/><Relationship Id="rId14" Type="http://schemas.openxmlformats.org/officeDocument/2006/relationships/image" Target="../media/image528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32.png"/><Relationship Id="rId7" Type="http://schemas.openxmlformats.org/officeDocument/2006/relationships/image" Target="../media/image533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53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3.png"/><Relationship Id="rId13" Type="http://schemas.openxmlformats.org/officeDocument/2006/relationships/image" Target="../media/image548.png"/><Relationship Id="rId3" Type="http://schemas.openxmlformats.org/officeDocument/2006/relationships/image" Target="../media/image538.png"/><Relationship Id="rId7" Type="http://schemas.openxmlformats.org/officeDocument/2006/relationships/image" Target="../media/image535.png"/><Relationship Id="rId12" Type="http://schemas.openxmlformats.org/officeDocument/2006/relationships/image" Target="../media/image5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1.png"/><Relationship Id="rId11" Type="http://schemas.openxmlformats.org/officeDocument/2006/relationships/image" Target="../media/image546.png"/><Relationship Id="rId5" Type="http://schemas.openxmlformats.org/officeDocument/2006/relationships/image" Target="../media/image540.png"/><Relationship Id="rId10" Type="http://schemas.openxmlformats.org/officeDocument/2006/relationships/image" Target="../media/image545.png"/><Relationship Id="rId4" Type="http://schemas.openxmlformats.org/officeDocument/2006/relationships/image" Target="../media/image5390.png"/><Relationship Id="rId9" Type="http://schemas.openxmlformats.org/officeDocument/2006/relationships/image" Target="../media/image5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2920" y="2614451"/>
            <a:ext cx="3713517" cy="1609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300000"/>
              </a:lnSpc>
              <a:spcBef>
                <a:spcPts val="675"/>
              </a:spcBef>
              <a:spcAft>
                <a:spcPts val="675"/>
              </a:spcAft>
            </a:pPr>
            <a:r>
              <a:rPr lang="en-US" altLang="zh-TW" sz="4000" b="1" kern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Theory</a:t>
            </a:r>
            <a:endParaRPr lang="zh-TW" altLang="zh-TW" sz="4000" b="1" kern="26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7526" y="2497876"/>
            <a:ext cx="2384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97549" y="241712"/>
                <a:ext cx="14737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549" y="241712"/>
                <a:ext cx="1473737" cy="369332"/>
              </a:xfrm>
              <a:prstGeom prst="rect">
                <a:avLst/>
              </a:prstGeom>
              <a:blipFill>
                <a:blip r:embed="rId2"/>
                <a:stretch>
                  <a:fillRect l="-8264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97549" y="669810"/>
                <a:ext cx="3695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∵</m:t>
                    </m:r>
                    <m:sSub>
                      <m:sSub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by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induction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hypo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,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549" y="669810"/>
                <a:ext cx="3695884" cy="369332"/>
              </a:xfrm>
              <a:prstGeom prst="rect">
                <a:avLst/>
              </a:prstGeom>
              <a:blipFill>
                <a:blip r:embed="rId3"/>
                <a:stretch>
                  <a:fillRect t="-10000" r="-66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91832" y="1107200"/>
                <a:ext cx="36061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unique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factiorization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832" y="1107200"/>
                <a:ext cx="360611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06983" y="1544590"/>
                <a:ext cx="18933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zh-TW" sz="1400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983" y="1544590"/>
                <a:ext cx="1893339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06983" y="2098588"/>
                <a:ext cx="26991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983" y="2098588"/>
                <a:ext cx="2699136" cy="369332"/>
              </a:xfrm>
              <a:prstGeom prst="rect">
                <a:avLst/>
              </a:prstGeom>
              <a:blipFill>
                <a:blip r:embed="rId6"/>
                <a:stretch>
                  <a:fillRect l="-4515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597549" y="2632884"/>
                <a:ext cx="56506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by </a:t>
                </a: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induction hypo.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</m:e>
                    </m:box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,  ⋯,   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&amp;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TW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549" y="2632884"/>
                <a:ext cx="5650637" cy="369332"/>
              </a:xfrm>
              <a:prstGeom prst="rect">
                <a:avLst/>
              </a:prstGeom>
              <a:blipFill>
                <a:blip r:embed="rId7"/>
                <a:stretch>
                  <a:fillRect l="-863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052004" y="3264310"/>
            <a:ext cx="605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positive integer can be written uniquely in the form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96963" y="3746340"/>
                <a:ext cx="3496470" cy="794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each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963" y="3746340"/>
                <a:ext cx="3496470" cy="79496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052004" y="4541301"/>
            <a:ext cx="6670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(1) The RHS is a product over infinite many primes, but for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1560" y="4910633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any particular </a:t>
            </a:r>
            <a:r>
              <a:rPr lang="en-US" altLang="zh-TW" i="1" dirty="0">
                <a:solidFill>
                  <a:srgbClr val="00206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 all but a few exponents are 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0.</a:t>
            </a:r>
            <a:endParaRPr lang="zh-TW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617877" y="5279965"/>
                <a:ext cx="62211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We can think of the sequence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</m:t>
                        </m:r>
                      </m:e>
                    </m:d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TW" kern="100" smtClean="0">
                    <a:solidFill>
                      <a:srgbClr val="0F24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zh-TW" sz="1400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77" y="5279965"/>
                <a:ext cx="622110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784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901084" y="5649297"/>
            <a:ext cx="5774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203200">
              <a:spcAft>
                <a:spcPts val="0"/>
              </a:spcAft>
            </a:pPr>
            <a:r>
              <a:rPr lang="en-US" altLang="zh-TW" kern="100" smtClean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kern="10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positive integer </a:t>
            </a:r>
            <a:r>
              <a:rPr lang="en-US" altLang="zh-TW" i="1" kern="10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kern="10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145219" y="6018629"/>
                <a:ext cx="58725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the prime-exponent representation of 12 is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2,1,0,0,⋯</m:t>
                        </m:r>
                      </m:e>
                    </m:d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19" y="6018629"/>
                <a:ext cx="587257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935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979682" y="6388575"/>
                <a:ext cx="18301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is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1,2,0,0,⋯</m:t>
                        </m:r>
                      </m:e>
                    </m:d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82" y="6388575"/>
                <a:ext cx="1830181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3000"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7017798" y="27795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92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019" y="158449"/>
            <a:ext cx="6964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multiply 2 numbers, we simply add their representation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3865" y="52778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F243E"/>
                </a:solidFill>
                <a:latin typeface="Times New Roman" panose="02020603050405020304" pitchFamily="18" charset="0"/>
              </a:rPr>
              <a:t>i.e.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377393" y="749829"/>
                <a:ext cx="313226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mn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∀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93" y="749829"/>
                <a:ext cx="3132268" cy="390748"/>
              </a:xfrm>
              <a:prstGeom prst="rect">
                <a:avLst/>
              </a:prstGeom>
              <a:blipFill>
                <a:blip r:embed="rId2"/>
                <a:stretch>
                  <a:fillRect t="-43750" b="-76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83232" y="1382408"/>
                <a:ext cx="437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32" y="1382408"/>
                <a:ext cx="437427" cy="369332"/>
              </a:xfrm>
              <a:prstGeom prst="rect">
                <a:avLst/>
              </a:prstGeom>
              <a:blipFill>
                <a:blip r:embed="rId3"/>
                <a:stretch>
                  <a:fillRect l="-29577" t="-48333" r="-43662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77393" y="1751740"/>
                <a:ext cx="273677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∀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93" y="1751740"/>
                <a:ext cx="2736775" cy="390748"/>
              </a:xfrm>
              <a:prstGeom prst="rect">
                <a:avLst/>
              </a:prstGeom>
              <a:blipFill>
                <a:blip r:embed="rId4"/>
                <a:stretch>
                  <a:fillRect t="-43750" b="-76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77393" y="2237035"/>
                <a:ext cx="460068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func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𝑚𝑖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   ∀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93" y="2237035"/>
                <a:ext cx="4600682" cy="390748"/>
              </a:xfrm>
              <a:prstGeom prst="rect">
                <a:avLst/>
              </a:prstGeom>
              <a:blipFill>
                <a:blip r:embed="rId5"/>
                <a:stretch>
                  <a:fillRect t="-43750" b="-76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77393" y="2712627"/>
                <a:ext cx="459587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lcm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func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∀</m:t>
                      </m:r>
                      <m:r>
                        <m:rPr>
                          <m:sty m:val="p"/>
                        </m:rP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393" y="2712627"/>
                <a:ext cx="4595874" cy="390748"/>
              </a:xfrm>
              <a:prstGeom prst="rect">
                <a:avLst/>
              </a:prstGeom>
              <a:blipFill>
                <a:blip r:embed="rId6"/>
                <a:stretch>
                  <a:fillRect t="-43750" b="-76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440592" y="3335503"/>
                <a:ext cx="3226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mtClean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12=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∙3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,   18=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∙3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92" y="3335503"/>
                <a:ext cx="322665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509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440592" y="3811095"/>
                <a:ext cx="5757169" cy="387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func>
                        <m:func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12,18</m:t>
                              </m:r>
                            </m:e>
                          </m:d>
                        </m:e>
                      </m:func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fName>
                                <m:e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e>
                          </m:d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92" y="3811095"/>
                <a:ext cx="5757169" cy="387927"/>
              </a:xfrm>
              <a:prstGeom prst="rect">
                <a:avLst/>
              </a:prstGeom>
              <a:blipFill>
                <a:blip r:embed="rId8"/>
                <a:stretch>
                  <a:fillRect t="-85938" b="-10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493858" y="4339681"/>
                <a:ext cx="5853368" cy="387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func>
                        <m:func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lcm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12,18</m:t>
                              </m:r>
                            </m:e>
                          </m:d>
                        </m:e>
                      </m:func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fName>
                                <m:e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e>
                          </m:d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58" y="4339681"/>
                <a:ext cx="5853368" cy="387927"/>
              </a:xfrm>
              <a:prstGeom prst="rect">
                <a:avLst/>
              </a:prstGeom>
              <a:blipFill>
                <a:blip r:embed="rId9"/>
                <a:stretch>
                  <a:fillRect t="-85938" b="-10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93464" y="4910148"/>
                <a:ext cx="3712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F243E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mn</m:t>
                    </m:r>
                    <m: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, 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prime</m:t>
                    </m:r>
                    <m: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box>
                      <m:boxPr>
                        <m:ctrlPr>
                          <a:rPr lang="zh-TW" altLang="zh-TW" i="1" kern="100">
                            <a:solidFill>
                              <a:srgbClr val="0F243E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zh-TW" altLang="zh-TW" i="1" kern="100">
                                <a:solidFill>
                                  <a:srgbClr val="0F243E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kern="100" smtClean="0">
                                <a:solidFill>
                                  <a:srgbClr val="0F243E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</m:e>
                    </m:box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or</m:t>
                    </m:r>
                    <m: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F243E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64" y="4910148"/>
                <a:ext cx="3712363" cy="369332"/>
              </a:xfrm>
              <a:prstGeom prst="rect">
                <a:avLst/>
              </a:prstGeom>
              <a:blipFill>
                <a:blip r:embed="rId10"/>
                <a:stretch>
                  <a:fillRect l="-1314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6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339548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4.3 Prime examples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2013" y="712670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many primes are there?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7955" y="1082002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Infinite many!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239" y="1443145"/>
            <a:ext cx="5363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pf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Suppose there were only finitely many primes,</a:t>
            </a:r>
            <a:endParaRPr lang="zh-TW" altLang="zh-TW" sz="1400" kern="100" dirty="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43840" y="1812477"/>
                <a:ext cx="30629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say 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k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of them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2,3,5,⋯,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zh-TW" sz="1400" kern="100" dirty="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40" y="1812477"/>
                <a:ext cx="3062954" cy="369332"/>
              </a:xfrm>
              <a:prstGeom prst="rect">
                <a:avLst/>
              </a:prstGeom>
              <a:blipFill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043840" y="2173620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Consider the number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10690" y="2551141"/>
                <a:ext cx="2360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=2∙3∙5⋯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690" y="2551141"/>
                <a:ext cx="23608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06548" y="2904095"/>
                <a:ext cx="3754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none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primes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can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divide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48" y="2904095"/>
                <a:ext cx="3754041" cy="369332"/>
              </a:xfrm>
              <a:prstGeom prst="rect">
                <a:avLst/>
              </a:prstGeom>
              <a:blipFill>
                <a:blip r:embed="rId4"/>
                <a:stretch>
                  <a:fillRect l="-2922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05522" y="3414427"/>
                <a:ext cx="2580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∵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𝑒𝑎𝑐h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𝑑𝑖𝑣𝑖𝑑𝑒𝑠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22" y="3414427"/>
                <a:ext cx="25803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305522" y="4012091"/>
                <a:ext cx="69680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∃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some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other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prime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divides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perhaps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itself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prime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→←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522" y="4012091"/>
                <a:ext cx="6968061" cy="369332"/>
              </a:xfrm>
              <a:prstGeom prst="rect">
                <a:avLst/>
              </a:prstGeom>
              <a:blipFill>
                <a:blip r:embed="rId6"/>
                <a:stretch>
                  <a:fillRect l="-1312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7697144" y="432916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4784" y="134035"/>
            <a:ext cx="54336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Def: define Euclid number by the recurrence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28118" y="580266"/>
                <a:ext cx="33438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18" y="580266"/>
                <a:ext cx="33438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28118" y="1026497"/>
                <a:ext cx="5982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18" y="1026497"/>
                <a:ext cx="598241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弧 5"/>
          <p:cNvSpPr/>
          <p:nvPr/>
        </p:nvSpPr>
        <p:spPr>
          <a:xfrm>
            <a:off x="3778247" y="1404372"/>
            <a:ext cx="341630" cy="10572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95079" y="170479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i="1" kern="1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prime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99037" y="2672889"/>
                <a:ext cx="56007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=2∙3∙7∙43+1=1807=13∙139    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𝑝𝑟𝑖𝑚𝑒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37" y="2672889"/>
                <a:ext cx="56007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160582" y="3094975"/>
                <a:ext cx="2569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=3263443     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𝑝𝑟𝑖𝑚𝑒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82" y="3094975"/>
                <a:ext cx="25698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60582" y="3464307"/>
                <a:ext cx="2336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𝑝𝑟𝑖𝑚𝑒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82" y="3464307"/>
                <a:ext cx="233621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829611" y="394994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Note:</a:t>
            </a:r>
            <a:endParaRPr lang="zh-TW" altLang="en-US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22357" y="4288413"/>
                <a:ext cx="54160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(1) the Euclid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may be prime, may be not.</a:t>
                </a:r>
                <a:endParaRPr lang="zh-TW" altLang="zh-TW" sz="1400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57" y="4288413"/>
                <a:ext cx="5416062" cy="369332"/>
              </a:xfrm>
              <a:prstGeom prst="rect">
                <a:avLst/>
              </a:prstGeom>
              <a:blipFill>
                <a:blip r:embed="rId8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022357" y="4684205"/>
            <a:ext cx="6427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the Euclid numbers are all relatively prime to each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other.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39671" y="5106291"/>
                <a:ext cx="3936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 indent="304800"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i.e.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TW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TW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       ∀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lang="zh-TW" altLang="zh-TW" sz="1400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71" y="5106291"/>
                <a:ext cx="3936719" cy="369332"/>
              </a:xfrm>
              <a:prstGeom prst="rect">
                <a:avLst/>
              </a:prstGeom>
              <a:blipFill>
                <a:blip r:embed="rId9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200689" y="5528377"/>
                <a:ext cx="4592218" cy="6327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&amp;∵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   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𝑤h𝑒𝑛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89" y="5528377"/>
                <a:ext cx="4592218" cy="6327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185419" y="1279860"/>
                <a:ext cx="16970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1+1</m:t>
                      </m:r>
                      <m: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419" y="1279860"/>
                <a:ext cx="169700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179368" y="2293488"/>
                <a:ext cx="2423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=2∙3∙7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368" y="2293488"/>
                <a:ext cx="24236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177272" y="1926566"/>
                <a:ext cx="1998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=2∙3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72" y="1926566"/>
                <a:ext cx="199888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177272" y="1578085"/>
                <a:ext cx="1702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2+1</m:t>
                      </m:r>
                      <m: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72" y="1578085"/>
                <a:ext cx="17023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2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12045" y="91357"/>
                <a:ext cx="5811715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smallest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factor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∀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≥1,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5" y="91357"/>
                <a:ext cx="5811715" cy="391646"/>
              </a:xfrm>
              <a:prstGeom prst="rect">
                <a:avLst/>
              </a:prstGeom>
              <a:blipFill>
                <a:blip r:embed="rId2"/>
                <a:stretch>
                  <a:fillRect t="-43750" b="-76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72881" y="439587"/>
                <a:ext cx="3679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prime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different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881" y="439587"/>
                <a:ext cx="3679212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73160" y="759654"/>
                <a:ext cx="4893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sequence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infinitely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many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primes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160" y="759654"/>
                <a:ext cx="4893776" cy="369332"/>
              </a:xfrm>
              <a:prstGeom prst="rect">
                <a:avLst/>
              </a:prstGeom>
              <a:blipFill>
                <a:blip r:embed="rId4"/>
                <a:stretch>
                  <a:fillRect l="-2242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022357" y="1248506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F243E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</a:t>
            </a:r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40" y="1617838"/>
            <a:ext cx="6060712" cy="54579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22357" y="2171141"/>
                <a:ext cx="681277" cy="44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𝐸𝑥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37</m:t>
                          </m:r>
                        </m:e>
                      </m:groupCh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57" y="2171141"/>
                <a:ext cx="681277" cy="446148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80" y="2213385"/>
            <a:ext cx="1581524" cy="43909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076062" y="2264938"/>
                <a:ext cx="21066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≈1.264</m:t>
                    </m:r>
                  </m:oMath>
                </a14:m>
                <a:endParaRPr lang="zh-TW" altLang="zh-TW" sz="1400" kern="100" dirty="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062" y="2264938"/>
                <a:ext cx="2106667" cy="369332"/>
              </a:xfrm>
              <a:prstGeom prst="rect">
                <a:avLst/>
              </a:prstGeom>
              <a:blipFill>
                <a:blip r:embed="rId8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0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0361" y="163623"/>
            <a:ext cx="7105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Nobody knows any useful formula that gives arbitrarily large primes out only primes.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40361" y="999200"/>
                <a:ext cx="543512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the largest prime known in 1984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216091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1" y="999200"/>
                <a:ext cx="5435124" cy="369332"/>
              </a:xfrm>
              <a:prstGeom prst="rect">
                <a:avLst/>
              </a:prstGeom>
              <a:blipFill>
                <a:blip r:embed="rId2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434588" y="993925"/>
            <a:ext cx="2939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testing </a:t>
            </a:r>
            <a:r>
              <a:rPr lang="en-US" altLang="zh-TW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 a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new Cray X-MP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60810" y="1413011"/>
            <a:ext cx="6714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supercomputer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it is much </a:t>
            </a:r>
            <a:r>
              <a:rPr lang="en-US" altLang="zh-TW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harder </a:t>
            </a:r>
            <a:r>
              <a:rPr lang="en-US" altLang="zh-TW" kern="1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prove </a:t>
            </a:r>
            <a:r>
              <a:rPr lang="en-US" altLang="zh-TW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40361" y="1942827"/>
                <a:ext cx="749861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Def: Numbers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(p is prime) are 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called  </a:t>
                </a:r>
                <a:r>
                  <a:rPr lang="en-US" altLang="zh-TW" u="sng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Mersenne numbers.</a:t>
                </a:r>
                <a:endParaRPr lang="en-US" altLang="zh-TW" u="sng" kern="10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</a:t>
                </a:r>
                <a:endParaRPr lang="zh-TW" altLang="zh-TW" sz="1400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1" y="1942827"/>
                <a:ext cx="7498615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50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640361" y="2589158"/>
            <a:ext cx="6137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Note: (1) The Mersenne primes known to date occur for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07318" y="2978787"/>
                <a:ext cx="71745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7,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13,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17,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19,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31,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61,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89,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107,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127,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521,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607,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1279,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2203,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18" y="2978787"/>
                <a:ext cx="717452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29240" y="3404242"/>
                <a:ext cx="5941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2281,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3217,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4253,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4423,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9689,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9941,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11213,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19937,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21701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240" y="3404242"/>
                <a:ext cx="59410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628349" y="3805876"/>
                <a:ext cx="5758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23209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44497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86243,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110503,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132049,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216091,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756839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49" y="3805876"/>
                <a:ext cx="57583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44060" y="4424681"/>
                <a:ext cx="57958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1 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can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possibly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prime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if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composite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zh-TW" altLang="zh-TW" sz="1400" kern="100" dirty="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60" y="4424681"/>
                <a:ext cx="5795841" cy="369332"/>
              </a:xfrm>
              <a:prstGeom prst="rect">
                <a:avLst/>
              </a:prstGeom>
              <a:blipFill>
                <a:blip r:embed="rId7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03485" y="4836169"/>
                <a:ext cx="6172200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zh-TW">
                    <a:solidFill>
                      <a:srgbClr val="0F243E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∵ 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𝑘𝑚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−1=</m:t>
                        </m:r>
                        <m:d>
                          <m:dPr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zh-TW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TW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zh-TW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+⋯+1</m:t>
                            </m:r>
                          </m:e>
                        </m:d>
                      </m:e>
                    </m:d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85" y="4836169"/>
                <a:ext cx="6172200" cy="506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87284" y="5411623"/>
                <a:ext cx="60146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1 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isn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always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prime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when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prime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zh-TW" sz="1400" kern="100" dirty="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84" y="5411623"/>
                <a:ext cx="6014677" cy="369332"/>
              </a:xfrm>
              <a:prstGeom prst="rect">
                <a:avLst/>
              </a:prstGeom>
              <a:blipFill>
                <a:blip r:embed="rId9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628349" y="5878678"/>
                <a:ext cx="33199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  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−1=2047=23∙89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49" y="5878678"/>
                <a:ext cx="3319948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801" y="125243"/>
            <a:ext cx="7271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Factoring and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primality 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 of large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numbers 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 hot topics nowadays.</a:t>
            </a:r>
            <a:endParaRPr lang="zh-TW" altLang="zh-TW" sz="1400" kern="100" dirty="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6285" y="494575"/>
            <a:ext cx="6224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most of the last 200 years, the largest known prime has been a 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6285" y="863907"/>
            <a:ext cx="6761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Mersenne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prime, although only 32 </a:t>
            </a:r>
            <a:r>
              <a:rPr lang="en-US" altLang="zh-TW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Mersenne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primes are known.</a:t>
            </a:r>
            <a:endParaRPr lang="zh-TW" alt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46285" y="1327611"/>
                <a:ext cx="21303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prime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85" y="1327611"/>
                <a:ext cx="2130391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30127" y="1791315"/>
                <a:ext cx="1363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27" y="1791315"/>
                <a:ext cx="1363322" cy="369332"/>
              </a:xfrm>
              <a:prstGeom prst="rect">
                <a:avLst/>
              </a:prstGeom>
              <a:blipFill>
                <a:blip r:embed="rId3"/>
                <a:stretch>
                  <a:fillRect l="-8929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45124" y="2420175"/>
                <a:ext cx="589084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primes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exceeding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24" y="2420175"/>
                <a:ext cx="589084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50630" y="2910699"/>
                <a:ext cx="1462132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30" y="2910699"/>
                <a:ext cx="1462132" cy="56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756137" y="3700505"/>
            <a:ext cx="57853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(Proving these 2 facts is beyond the scope of this book)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9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03384" y="215342"/>
                <a:ext cx="72712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r>
                  <a:rPr lang="en-US" altLang="zh-TW" kern="100" dirty="0">
                    <a:solidFill>
                      <a:srgbClr val="0F243E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One simple way to calculate all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π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F243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F243E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kern="100" dirty="0">
                    <a:solidFill>
                      <a:srgbClr val="0F243E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primes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TW" i="1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kern="100" dirty="0">
                    <a:solidFill>
                      <a:srgbClr val="0F243E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is to form the so-called sieve of </a:t>
                </a:r>
                <a:r>
                  <a:rPr lang="en-US" altLang="zh-TW" kern="100" dirty="0" smtClean="0">
                    <a:solidFill>
                      <a:srgbClr val="0F243E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Eratosthenes</a:t>
                </a:r>
                <a:r>
                  <a:rPr lang="en-US" altLang="zh-TW" kern="100" dirty="0">
                    <a:solidFill>
                      <a:srgbClr val="0F243E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84" y="215342"/>
                <a:ext cx="7271238" cy="646331"/>
              </a:xfrm>
              <a:prstGeom prst="rect">
                <a:avLst/>
              </a:prstGeom>
              <a:blipFill>
                <a:blip r:embed="rId2"/>
                <a:stretch>
                  <a:fillRect l="-503" t="-4717" r="-168" b="-13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002323" y="958388"/>
            <a:ext cx="706022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>
                <a:solidFill>
                  <a:srgbClr val="0F24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write down all integer from 2 through </a:t>
            </a:r>
            <a:r>
              <a:rPr lang="en-US" altLang="zh-TW" i="1" kern="100" dirty="0" smtClean="0">
                <a:solidFill>
                  <a:srgbClr val="0F24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>
                <a:solidFill>
                  <a:srgbClr val="0F24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circle 2, marking it prime, &amp; cross out all other multiples of </a:t>
            </a:r>
            <a:r>
              <a:rPr lang="en-US" altLang="zh-TW" kern="100" dirty="0" smtClean="0">
                <a:solidFill>
                  <a:srgbClr val="0F24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>
                <a:solidFill>
                  <a:srgbClr val="0F24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repeatedly circle the smallest </a:t>
            </a:r>
            <a:r>
              <a:rPr lang="en-US" altLang="zh-TW" kern="100" dirty="0" err="1">
                <a:solidFill>
                  <a:srgbClr val="0F24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uncircled</a:t>
            </a:r>
            <a:r>
              <a:rPr lang="en-US" altLang="zh-TW" kern="100" dirty="0">
                <a:solidFill>
                  <a:srgbClr val="0F24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uncrossed number </a:t>
            </a:r>
            <a:r>
              <a:rPr lang="en-US" altLang="zh-TW" kern="100" dirty="0" smtClean="0">
                <a:solidFill>
                  <a:srgbClr val="0F24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 </a:t>
            </a:r>
            <a:r>
              <a:rPr lang="en-US" altLang="zh-TW" kern="100" dirty="0">
                <a:solidFill>
                  <a:srgbClr val="0F24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cross out its other </a:t>
            </a:r>
            <a:r>
              <a:rPr lang="en-US" altLang="zh-TW" kern="100" dirty="0" smtClean="0">
                <a:solidFill>
                  <a:srgbClr val="0F24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multiples.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 dirty="0">
                <a:solidFill>
                  <a:srgbClr val="0F24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when everything has been circled or crossed out, the circled numbers are the </a:t>
            </a:r>
            <a:r>
              <a:rPr lang="en-US" altLang="zh-TW" kern="100" dirty="0" smtClean="0">
                <a:solidFill>
                  <a:srgbClr val="0F243E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primes.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07989" y="3685575"/>
                <a:ext cx="1802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334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89" y="3685575"/>
                <a:ext cx="1802673" cy="369332"/>
              </a:xfrm>
              <a:prstGeom prst="rect">
                <a:avLst/>
              </a:prstGeom>
              <a:blipFill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1883263" y="4434963"/>
            <a:ext cx="188595" cy="196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080650" y="4434963"/>
            <a:ext cx="188595" cy="196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495305" y="4438406"/>
            <a:ext cx="188595" cy="196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68929" y="4434963"/>
            <a:ext cx="188595" cy="1968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2299725" y="4427343"/>
            <a:ext cx="165100" cy="2044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689273" y="4431544"/>
            <a:ext cx="165100" cy="2044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060699" y="4439701"/>
            <a:ext cx="165100" cy="2044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306688" y="4439701"/>
            <a:ext cx="165100" cy="2044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520048" y="4487375"/>
            <a:ext cx="152693" cy="15679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7585" y="452803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		2  3  4  5  6  7  8  9  10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748786" y="4858266"/>
                <a:ext cx="1454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786" y="4858266"/>
                <a:ext cx="1454565" cy="369332"/>
              </a:xfrm>
              <a:prstGeom prst="rect">
                <a:avLst/>
              </a:prstGeom>
              <a:blipFill>
                <a:blip r:embed="rId4"/>
                <a:stretch>
                  <a:fillRect l="-8824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5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61" y="578098"/>
            <a:ext cx="5029902" cy="76210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49920" y="-487659"/>
            <a:ext cx="3494867" cy="1154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4.4 Factorial factors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2" y="874601"/>
            <a:ext cx="257211" cy="219106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1218369" y="1199002"/>
            <a:ext cx="39370" cy="1651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292029" y="1201542"/>
            <a:ext cx="39370" cy="1651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140069" y="1334208"/>
            <a:ext cx="38879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number of ways to arrange </a:t>
            </a:r>
            <a:r>
              <a:rPr kumimoji="0" lang="en-US" altLang="zh-TW" sz="1600" b="0" i="1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kumimoji="0" lang="en-US" altLang="zh-TW" sz="16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things in a row.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圖片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61" y="1874688"/>
            <a:ext cx="5172399" cy="53126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20962" y="2497017"/>
                <a:ext cx="6646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Note: number of digits in n! exceeds n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≥25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62" y="2497017"/>
                <a:ext cx="6646985" cy="369332"/>
              </a:xfrm>
              <a:prstGeom prst="rect">
                <a:avLst/>
              </a:prstGeom>
              <a:blipFill>
                <a:blip r:embed="rId5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32" y="3178592"/>
            <a:ext cx="257211" cy="219106"/>
          </a:xfrm>
          <a:prstGeom prst="rect">
            <a:avLst/>
          </a:prstGeom>
        </p:spPr>
      </p:pic>
      <p:pic>
        <p:nvPicPr>
          <p:cNvPr id="18" name="圖片 1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69" y="2958310"/>
            <a:ext cx="4663685" cy="65967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116436" y="3700738"/>
                <a:ext cx="4299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∵</m:t>
                      </m:r>
                    </m:oMath>
                  </m:oMathPara>
                </a14:m>
                <a:endParaRPr lang="zh-TW" altLang="en-US" sz="240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36" y="3700738"/>
                <a:ext cx="4299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08" y="3709942"/>
            <a:ext cx="2964092" cy="419180"/>
          </a:xfrm>
          <a:prstGeom prst="rect">
            <a:avLst/>
          </a:prstGeom>
        </p:spPr>
      </p:pic>
      <p:pic>
        <p:nvPicPr>
          <p:cNvPr id="24" name="圖片 23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08" y="4330153"/>
            <a:ext cx="2498100" cy="73316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116436" y="4503717"/>
                <a:ext cx="437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36" y="4503717"/>
                <a:ext cx="437427" cy="369332"/>
              </a:xfrm>
              <a:prstGeom prst="rect">
                <a:avLst/>
              </a:prstGeom>
              <a:blipFill>
                <a:blip r:embed="rId10"/>
                <a:stretch>
                  <a:fillRect l="-27778" t="-48333" r="-43056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820962" y="5113251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i.e.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044435" y="6211272"/>
                <a:ext cx="4667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factorial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grows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exponentially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35" y="6211272"/>
                <a:ext cx="4667752" cy="369332"/>
              </a:xfrm>
              <a:prstGeom prst="rect">
                <a:avLst/>
              </a:prstGeom>
              <a:blipFill>
                <a:blip r:embed="rId11"/>
                <a:stretch>
                  <a:fillRect l="-2219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圖片 27"/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62" y="5554912"/>
            <a:ext cx="1979353" cy="5384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4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3136" y="158234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Note: 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48" y="527566"/>
            <a:ext cx="1622208" cy="5350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3757471" y="527566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(ch 9)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26477" y="1062602"/>
            <a:ext cx="7271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any given prime, determine the largest power of p that divides n!.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78169" y="1431934"/>
                <a:ext cx="6567854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i.e. the exponent of p in </a:t>
                </a:r>
                <a:r>
                  <a:rPr lang="en-US" altLang="zh-TW" kern="1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n!’s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unique 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factorization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(≡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!</m:t>
                        </m:r>
                      </m:e>
                    </m:d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69" y="1431934"/>
                <a:ext cx="6567854" cy="390748"/>
              </a:xfrm>
              <a:prstGeom prst="rect">
                <a:avLst/>
              </a:prstGeom>
              <a:blipFill>
                <a:blip r:embed="rId3"/>
                <a:stretch>
                  <a:fillRect l="-742" t="-9375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26477" y="1822682"/>
                <a:ext cx="2041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10!</m:t>
                        </m:r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=8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77" y="1822682"/>
                <a:ext cx="2041713" cy="369332"/>
              </a:xfrm>
              <a:prstGeom prst="rect">
                <a:avLst/>
              </a:prstGeom>
              <a:blipFill>
                <a:blip r:embed="rId4"/>
                <a:stretch>
                  <a:fillRect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33" y="2411614"/>
            <a:ext cx="4023115" cy="162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圖片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33" y="4255270"/>
            <a:ext cx="3785371" cy="68600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171181" y="5160877"/>
                <a:ext cx="3307893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TW" alt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zh-TW" altLang="en-US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3.11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181" y="5160877"/>
                <a:ext cx="3307893" cy="9840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6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9920" y="-487659"/>
            <a:ext cx="2629246" cy="1154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Divisibility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85347" y="965443"/>
                <a:ext cx="45114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|"/>
                          <m:endChr m:val="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&gt;0 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𝑚𝑘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𝑠𝑜𝑚𝑒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𝑖𝑛𝑡𝑒𝑔𝑒𝑟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47" y="965443"/>
                <a:ext cx="4511491" cy="369332"/>
              </a:xfrm>
              <a:prstGeom prst="rect">
                <a:avLst/>
              </a:prstGeom>
              <a:blipFill>
                <a:blip r:embed="rId2"/>
                <a:stretch>
                  <a:fillRect l="-2162" t="-119672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2" y="1055916"/>
            <a:ext cx="252497" cy="241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47149" y="3122319"/>
                <a:ext cx="3241208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zh-TW" altLang="en-US" i="0">
                          <a:latin typeface="Cambria Math" panose="02040503050406030204" pitchFamily="18" charset="0"/>
                        </a:rPr>
                        <m:t>cd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TW" altLang="en-US" i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TW" altLang="en-US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)≡</m:t>
                      </m:r>
                      <m:r>
                        <m:rPr>
                          <m:sty m:val="p"/>
                        </m:rPr>
                        <a:rPr lang="zh-TW" altLang="en-US" i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49" y="3122319"/>
                <a:ext cx="3241208" cy="404983"/>
              </a:xfrm>
              <a:prstGeom prst="rect">
                <a:avLst/>
              </a:prstGeom>
              <a:blipFill rotWithShape="0">
                <a:blip r:embed="rId4"/>
                <a:stretch>
                  <a:fillRect t="-153731" r="-2256" b="-228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788461" y="1370717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divides </a:t>
            </a:r>
            <a:r>
              <a:rPr lang="en-US" altLang="zh-TW" i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88461" y="1787972"/>
                <a:ext cx="3647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F24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m does not divide n, we write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zh-TW" altLang="zh-TW" i="1" kern="100">
                            <a:solidFill>
                              <a:srgbClr val="0F243E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F243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altLang="zh-TW" i="1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61" y="1787972"/>
                <a:ext cx="3647986" cy="369332"/>
              </a:xfrm>
              <a:prstGeom prst="rect">
                <a:avLst/>
              </a:prstGeom>
              <a:blipFill>
                <a:blip r:embed="rId5"/>
                <a:stretch>
                  <a:fillRect l="-1336" t="-119672" r="-3506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788460" y="2251393"/>
            <a:ext cx="7506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TW" kern="100" dirty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There’s a similar relation, ”n is a multiple of m”, which </a:t>
            </a:r>
            <a:r>
              <a:rPr lang="en-US" altLang="zh-TW" kern="100" dirty="0" smtClean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almost </a:t>
            </a:r>
          </a:p>
          <a:p>
            <a:pPr algn="just">
              <a:spcAft>
                <a:spcPts val="0"/>
              </a:spcAft>
            </a:pPr>
            <a:r>
              <a:rPr lang="en-US" altLang="zh-TW" kern="100" dirty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 smtClean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</a:t>
            </a:r>
            <a:r>
              <a:rPr lang="en-US" altLang="zh-TW" kern="100" dirty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thing except m doesn’t have to be positive.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2" y="3250630"/>
            <a:ext cx="252497" cy="24102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33384" y="3751897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greatest common divisor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489935" y="3515677"/>
            <a:ext cx="23495" cy="2362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33384" y="4256628"/>
                <a:ext cx="64116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F24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if</m:t>
                    </m:r>
                    <m:r>
                      <a:rPr lang="en-US" altLang="zh-TW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TW" kern="100" dirty="0">
                    <a:solidFill>
                      <a:srgbClr val="0F24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 altLang="zh-TW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 altLang="zh-TW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(0,0)</m:t>
                    </m:r>
                  </m:oMath>
                </a14:m>
                <a:r>
                  <a:rPr lang="en-US" altLang="zh-TW" kern="100" dirty="0">
                    <a:solidFill>
                      <a:srgbClr val="0F24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undefined.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84" y="4256628"/>
                <a:ext cx="6411686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163597" y="4886206"/>
                <a:ext cx="24994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0F243E"/>
                    </a:solidFill>
                    <a:latin typeface="Times New Roman" panose="02020603050405020304" pitchFamily="18" charset="0"/>
                  </a:rPr>
                  <a:t>(m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solidFill>
                      <a:srgbClr val="0F243E"/>
                    </a:solidFill>
                    <a:latin typeface="Times New Roman" panose="02020603050405020304" pitchFamily="18" charset="0"/>
                  </a:rPr>
                  <a:t>0 or n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solidFill>
                      <a:srgbClr val="0F243E"/>
                    </a:solidFill>
                    <a:latin typeface="Times New Roman" panose="02020603050405020304" pitchFamily="18" charset="0"/>
                  </a:rPr>
                  <a:t>0 undefined)</a:t>
                </a:r>
                <a:endParaRPr lang="zh-TW" altLang="en-US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597" y="4886206"/>
                <a:ext cx="249940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951" t="-11667" r="-170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223288" y="4886206"/>
                <a:ext cx="40685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cm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)≡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mi</m:t>
                          </m:r>
                          <m:func>
                            <m:func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fName>
                            <m:e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k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88" y="4886206"/>
                <a:ext cx="4068550" cy="369332"/>
              </a:xfrm>
              <a:prstGeom prst="rect">
                <a:avLst/>
              </a:prstGeom>
              <a:blipFill>
                <a:blip r:embed="rId8"/>
                <a:stretch>
                  <a:fillRect t="-128333" r="-12594" b="-19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016740" y="5480133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common multiple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1513430" y="5256256"/>
            <a:ext cx="23495" cy="2362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28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33" y="171938"/>
            <a:ext cx="3586313" cy="29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682" y="562609"/>
            <a:ext cx="2505046" cy="20223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55894" y="2672730"/>
                <a:ext cx="2241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zh-TW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)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94" y="2672730"/>
                <a:ext cx="2241576" cy="369332"/>
              </a:xfrm>
              <a:prstGeom prst="rect">
                <a:avLst/>
              </a:prstGeom>
              <a:blipFill>
                <a:blip r:embed="rId4"/>
                <a:stretch>
                  <a:fillRect l="-6793" t="-47541" r="-1630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75939" y="3111940"/>
                <a:ext cx="67085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is the number of 1’s in the binary representation of n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39" y="3111940"/>
                <a:ext cx="6708531" cy="369332"/>
              </a:xfrm>
              <a:prstGeom prst="rect">
                <a:avLst/>
              </a:prstGeom>
              <a:blipFill>
                <a:blip r:embed="rId5"/>
                <a:stretch>
                  <a:fillRect l="-727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70" y="3694231"/>
            <a:ext cx="3697630" cy="55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470" y="4334506"/>
            <a:ext cx="2615126" cy="203991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06402" y="6462242"/>
                <a:ext cx="45295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=2, 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=100,    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100!</m:t>
                        </m:r>
                      </m:e>
                    </m:d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=97&lt;100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402" y="6462242"/>
                <a:ext cx="4529573" cy="369332"/>
              </a:xfrm>
              <a:prstGeom prst="rect">
                <a:avLst/>
              </a:prstGeom>
              <a:blipFill>
                <a:blip r:embed="rId8"/>
                <a:stretch>
                  <a:fillRect l="-1211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85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412971" y="64916"/>
                <a:ext cx="2431114" cy="503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71" y="64916"/>
                <a:ext cx="2431114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01685" y="1189568"/>
                <a:ext cx="85900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zh-TW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we</m:t>
                      </m:r>
                      <m: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can</m:t>
                      </m:r>
                      <m: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use</m:t>
                      </m:r>
                      <m: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this</m:t>
                      </m:r>
                      <m: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observation</m:t>
                      </m:r>
                      <m: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to</m:t>
                      </m:r>
                      <m: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get</m:t>
                      </m:r>
                      <m: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another</m:t>
                      </m:r>
                      <m: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proof</m:t>
                      </m:r>
                      <m: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that</m:t>
                      </m:r>
                      <m: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there</m:t>
                      </m:r>
                    </m:oMath>
                  </m:oMathPara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5" y="1189568"/>
                <a:ext cx="8590085" cy="369332"/>
              </a:xfrm>
              <a:prstGeom prst="rect">
                <a:avLst/>
              </a:prstGeom>
              <a:blipFill>
                <a:blip r:embed="rId3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74388" y="1616512"/>
                <a:ext cx="28921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are</m:t>
                      </m:r>
                      <m:r>
                        <a:rPr lang="en-US" altLang="zh-TW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infinitely</m:t>
                      </m:r>
                      <m: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many</m:t>
                      </m:r>
                      <m: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primes</m:t>
                      </m:r>
                      <m:r>
                        <a:rPr lang="en-US" altLang="zh-TW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388" y="1616512"/>
                <a:ext cx="289213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07086" y="2098022"/>
                <a:ext cx="58468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pf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Suppose that there are only the k primes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2,3,⋯,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86" y="2098022"/>
                <a:ext cx="5846885" cy="369332"/>
              </a:xfrm>
              <a:prstGeom prst="rect">
                <a:avLst/>
              </a:prstGeom>
              <a:blipFill>
                <a:blip r:embed="rId5"/>
                <a:stretch>
                  <a:fillRect l="-834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133770" y="2503261"/>
                <a:ext cx="6858000" cy="387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zh-TW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!&lt;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zh-TW" alt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p>
                    </m:sSup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∀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&gt;1 </m:t>
                    </m:r>
                    <m:r>
                      <a:rPr lang="zh-TW" altLang="en-US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(∵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sSub>
                          <m:sSubPr>
                            <m:ctrlPr>
                              <a:rPr lang="zh-TW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zh-TW" altLang="en-US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TW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sup>
                    </m:sSup>
                    <m:r>
                      <a:rPr lang="zh-TW" altLang="en-US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TW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)</a:t>
                </a:r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770" y="2503261"/>
                <a:ext cx="6858000" cy="387927"/>
              </a:xfrm>
              <a:prstGeom prst="rect">
                <a:avLst/>
              </a:prstGeom>
              <a:blipFill>
                <a:blip r:embed="rId6"/>
                <a:stretch>
                  <a:fillRect l="-2222" t="-41270" b="-825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396355" y="3105060"/>
                <a:ext cx="1245919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355" y="3105060"/>
                <a:ext cx="1245919" cy="374270"/>
              </a:xfrm>
              <a:prstGeom prst="rect">
                <a:avLst/>
              </a:prstGeom>
              <a:blipFill rotWithShape="0">
                <a:blip r:embed="rId7"/>
                <a:stretch>
                  <a:fillRect l="-3922" t="-8065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133770" y="3572528"/>
                <a:ext cx="5635869" cy="4584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zh-TW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!&lt;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p>
                    </m:sSup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"/>
                            <m:ctrlP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TW" alt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zh-TW" altLang="en-US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TW" alt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TW" altLang="en-US" i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sup>
                    </m:sSup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zh-TW" altLang="en-US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zh-TW" altLang="en-US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(∵</m:t>
                    </m:r>
                    <m:r>
                      <m:rPr>
                        <m:sty m:val="p"/>
                      </m:rPr>
                      <a:rPr lang="zh-TW" altLang="en-US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zh-TW" altLang="en-US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!≥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zh-TW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zh-TW" altLang="en-US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TW" altLang="en-US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)</a:t>
                </a:r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770" y="3572528"/>
                <a:ext cx="5635869" cy="458459"/>
              </a:xfrm>
              <a:prstGeom prst="rect">
                <a:avLst/>
              </a:prstGeom>
              <a:blipFill>
                <a:blip r:embed="rId8"/>
                <a:stretch>
                  <a:fillRect l="-2703" t="-89333" b="-129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600652" y="4447831"/>
                <a:ext cx="1354089" cy="387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!&lt;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652" y="4447831"/>
                <a:ext cx="1354089" cy="38792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875298" y="4447831"/>
                <a:ext cx="3642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𝑝𝑟𝑖𝑚𝑒𝑠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98" y="4447831"/>
                <a:ext cx="3642857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600652" y="5160398"/>
                <a:ext cx="2460482" cy="598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πn</m:t>
                          </m:r>
                        </m:e>
                      </m:rad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652" y="5160398"/>
                <a:ext cx="2460482" cy="5988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094436" y="5160398"/>
                <a:ext cx="3926588" cy="604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∵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!~</m:t>
                          </m:r>
                          <m:rad>
                            <m:radPr>
                              <m:degHide m:val="on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πn</m:t>
                              </m:r>
                            </m:e>
                          </m:rad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36" y="5160398"/>
                <a:ext cx="3926588" cy="60471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stCxn id="17" idx="1"/>
          </p:cNvCxnSpPr>
          <p:nvPr/>
        </p:nvCxnSpPr>
        <p:spPr>
          <a:xfrm flipH="1" flipV="1">
            <a:off x="6057730" y="5514760"/>
            <a:ext cx="360483" cy="15388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418213" y="5514760"/>
                <a:ext cx="12363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𝑙𝑜𝑤𝑒𝑟</m:t>
                      </m:r>
                      <m:r>
                        <a:rPr lang="zh-TW" altLang="en-US" sz="1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𝑏𝑜𝑢𝑛𝑑</m:t>
                      </m:r>
                    </m:oMath>
                  </m:oMathPara>
                </a14:m>
                <a:endParaRPr lang="zh-TW" altLang="en-US" sz="140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213" y="5514760"/>
                <a:ext cx="1236300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534453" y="5916181"/>
                <a:ext cx="4215641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𝑡𝑎𝑙𝑘𝑒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πn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53" y="5916181"/>
                <a:ext cx="4215641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/>
          <p:cNvCxnSpPr/>
          <p:nvPr/>
        </p:nvCxnSpPr>
        <p:spPr>
          <a:xfrm flipH="1" flipV="1">
            <a:off x="3329126" y="528141"/>
            <a:ext cx="144471" cy="17401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401361" y="648619"/>
                <a:ext cx="13324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361" y="648619"/>
                <a:ext cx="1332416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469557" y="37548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33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374876" y="257040"/>
                <a:ext cx="1906869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76" y="257040"/>
                <a:ext cx="1906869" cy="566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20176" y="850792"/>
                <a:ext cx="4929683" cy="849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𝑇h𝑖𝑠</m:t>
                              </m:r>
                              <m:r>
                                <a:rPr lang="zh-TW" alt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𝑙𝑜𝑤𝑒𝑟</m:t>
                              </m:r>
                              <m:r>
                                <a:rPr lang="zh-TW" alt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𝑏𝑜𝑢𝑛𝑑</m:t>
                              </m:r>
                              <m:r>
                                <a:rPr lang="zh-TW" alt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zh-TW" alt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𝑞𝑢𝑖𝑡𝑒</m:t>
                              </m:r>
                              <m:r>
                                <a:rPr lang="zh-TW" alt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𝑤𝑒𝑎𝑘</m:t>
                              </m:r>
                              <m:r>
                                <a:rPr lang="zh-TW" alt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𝑐𝑜𝑚𝑝𝑎𝑟𝑒𝑑</m:t>
                              </m:r>
                              <m:r>
                                <a:rPr lang="zh-TW" alt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zh-TW" alt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zh-TW" alt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zh-TW" alt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 ,   ∵</m:t>
                              </m:r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zh-TW" altLang="en-US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≪ 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176" y="850792"/>
                <a:ext cx="4929683" cy="849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10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3735318" cy="1154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4.5 Relative primality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66104" y="820600"/>
                <a:ext cx="54512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Def:</a:t>
                </a:r>
                <a14:m>
                  <m:oMath xmlns:m="http://schemas.openxmlformats.org/officeDocument/2006/math">
                    <m:r>
                      <a:rPr lang="zh-TW" altLang="en-US" i="1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box>
                      <m:box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⇔"/>
                            <m:vertJc m:val="bot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kern="10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x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are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integers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&amp;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)=1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4" y="820600"/>
                <a:ext cx="5451231" cy="369332"/>
              </a:xfrm>
              <a:prstGeom prst="rect">
                <a:avLst/>
              </a:prstGeom>
              <a:blipFill>
                <a:blip r:embed="rId2"/>
                <a:stretch>
                  <a:fillRect l="-895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239683" y="1254164"/>
            <a:ext cx="1653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relatively prime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796649" y="1155483"/>
                <a:ext cx="3454279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lowest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terms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iff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649" y="1155483"/>
                <a:ext cx="3454279" cy="566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>
            <a:off x="3818743" y="1623496"/>
            <a:ext cx="115559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73953" y="1903092"/>
                <a:ext cx="2508123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gc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fName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gc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fName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53" y="1903092"/>
                <a:ext cx="2508123" cy="615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7" y="2101476"/>
            <a:ext cx="257211" cy="21910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6" y="2871623"/>
            <a:ext cx="257211" cy="219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55996" y="2744922"/>
                <a:ext cx="3161314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func>
                        <m:func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  ∀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6" y="2744922"/>
                <a:ext cx="3161314" cy="410497"/>
              </a:xfrm>
              <a:prstGeom prst="rect">
                <a:avLst/>
              </a:prstGeom>
              <a:blipFill>
                <a:blip r:embed="rId6"/>
                <a:stretch>
                  <a:fillRect t="-36765" b="-705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88364" y="3236333"/>
                <a:ext cx="221656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      ∀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364" y="3236333"/>
                <a:ext cx="2216569" cy="390748"/>
              </a:xfrm>
              <a:prstGeom prst="rect">
                <a:avLst/>
              </a:prstGeom>
              <a:blipFill>
                <a:blip r:embed="rId7"/>
                <a:stretch>
                  <a:fillRect l="-5495" t="-43750" b="-76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28567" y="3831325"/>
                <a:ext cx="26886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mn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67" y="3831325"/>
                <a:ext cx="2688685" cy="369332"/>
              </a:xfrm>
              <a:prstGeom prst="rect">
                <a:avLst/>
              </a:prstGeom>
              <a:blipFill>
                <a:blip r:embed="rId8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2" y="3900479"/>
            <a:ext cx="257211" cy="219106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22</a:t>
            </a:fld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600200" y="1132829"/>
            <a:ext cx="68928" cy="2113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122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50628" y="127552"/>
                <a:ext cx="7280033" cy="739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way to construct the set of all nonnegative fractions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TW" b="0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(called the Stern-</a:t>
                </a:r>
                <a:r>
                  <a:rPr lang="en-US" altLang="zh-TW" kern="1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Brocot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tree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28" y="127552"/>
                <a:ext cx="7280033" cy="739946"/>
              </a:xfrm>
              <a:prstGeom prst="rect">
                <a:avLst/>
              </a:prstGeom>
              <a:blipFill>
                <a:blip r:embed="rId2"/>
                <a:stretch>
                  <a:fillRect l="-586" t="-826" b="-123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03614" y="885540"/>
                <a:ext cx="7973332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Start with the 2 fractions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and then to repeat the </a:t>
                </a:r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following</a:t>
                </a:r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operation</a:t>
                </a:r>
                <a:r>
                  <a:rPr lang="zh-TW" altLang="en-US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</a:t>
                </a:r>
                <a:endParaRPr lang="zh-TW" altLang="en-US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14" y="885540"/>
                <a:ext cx="7973332" cy="506870"/>
              </a:xfrm>
              <a:prstGeom prst="rect">
                <a:avLst/>
              </a:prstGeom>
              <a:blipFill>
                <a:blip r:embed="rId3"/>
                <a:stretch>
                  <a:fillRect l="-688" b="-4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03614" y="1392410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as 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many times as desired: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14065" y="1756230"/>
                <a:ext cx="961995" cy="689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65" y="1756230"/>
                <a:ext cx="961995" cy="689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003614" y="1931008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Insert</a:t>
            </a:r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608083" y="1940896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between 2 adjacent fractions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384155" y="1817465"/>
                <a:ext cx="937949" cy="628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155" y="1817465"/>
                <a:ext cx="937949" cy="628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2627329" y="2575942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</a:rPr>
              <a:t>the mediant of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042951" y="2446227"/>
                <a:ext cx="937949" cy="628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951" y="2446227"/>
                <a:ext cx="937949" cy="628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 flipV="1">
            <a:off x="1836084" y="2479430"/>
            <a:ext cx="775232" cy="609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224074" y="2518730"/>
            <a:ext cx="334488" cy="23326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50628" y="294527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/>
          <p:cNvPicPr/>
          <p:nvPr/>
        </p:nvPicPr>
        <p:blipFill>
          <a:blip r:embed="rId7"/>
          <a:stretch>
            <a:fillRect/>
          </a:stretch>
        </p:blipFill>
        <p:spPr>
          <a:xfrm>
            <a:off x="1534203" y="3396925"/>
            <a:ext cx="892474" cy="536207"/>
          </a:xfrm>
          <a:prstGeom prst="rect">
            <a:avLst/>
          </a:prstGeom>
        </p:spPr>
      </p:pic>
      <p:pic>
        <p:nvPicPr>
          <p:cNvPr id="19" name="圖片 18"/>
          <p:cNvPicPr/>
          <p:nvPr/>
        </p:nvPicPr>
        <p:blipFill>
          <a:blip r:embed="rId8"/>
          <a:stretch>
            <a:fillRect/>
          </a:stretch>
        </p:blipFill>
        <p:spPr>
          <a:xfrm>
            <a:off x="1534203" y="3994027"/>
            <a:ext cx="1543105" cy="584037"/>
          </a:xfrm>
          <a:prstGeom prst="rect">
            <a:avLst/>
          </a:prstGeom>
        </p:spPr>
      </p:pic>
      <p:pic>
        <p:nvPicPr>
          <p:cNvPr id="20" name="圖片 19"/>
          <p:cNvPicPr/>
          <p:nvPr/>
        </p:nvPicPr>
        <p:blipFill>
          <a:blip r:embed="rId9"/>
          <a:stretch>
            <a:fillRect/>
          </a:stretch>
        </p:blipFill>
        <p:spPr>
          <a:xfrm>
            <a:off x="1534203" y="4638959"/>
            <a:ext cx="2651659" cy="497062"/>
          </a:xfrm>
          <a:prstGeom prst="rect">
            <a:avLst/>
          </a:prstGeom>
        </p:spPr>
      </p:pic>
      <p:sp>
        <p:nvSpPr>
          <p:cNvPr id="21" name="橢圓 20"/>
          <p:cNvSpPr/>
          <p:nvPr/>
        </p:nvSpPr>
        <p:spPr>
          <a:xfrm>
            <a:off x="1851277" y="3336030"/>
            <a:ext cx="258326" cy="52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848262" y="4012516"/>
            <a:ext cx="258326" cy="52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498166" y="3997832"/>
            <a:ext cx="258326" cy="52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1780645" y="4638959"/>
            <a:ext cx="258326" cy="52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2399331" y="4613845"/>
            <a:ext cx="258326" cy="52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3621462" y="4638958"/>
            <a:ext cx="258326" cy="52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3000850" y="4613845"/>
            <a:ext cx="258326" cy="52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470945" y="5225173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945" y="5225173"/>
                <a:ext cx="3097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470945" y="5413798"/>
                <a:ext cx="309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945" y="5413798"/>
                <a:ext cx="3097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485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7795" y="154467"/>
            <a:ext cx="7488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array can be regarded as an infinite binary tree structure whose top levels look like this: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37153" y="1026498"/>
            <a:ext cx="4992247" cy="323040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1289" y="4853326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Why does this construction work?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360021" y="4775997"/>
                <a:ext cx="2654829" cy="523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e.g.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in lowest terms?</a:t>
                </a:r>
                <a:endParaRPr lang="zh-TW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021" y="4775997"/>
                <a:ext cx="2654829" cy="523990"/>
              </a:xfrm>
              <a:prstGeom prst="rect">
                <a:avLst/>
              </a:prstGeom>
              <a:blipFill>
                <a:blip r:embed="rId3"/>
                <a:stretch>
                  <a:fillRect l="-1835" r="-1376"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3322" y="5448358"/>
                <a:ext cx="3710952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possible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occur exactly once?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22" y="5448358"/>
                <a:ext cx="3710952" cy="462947"/>
              </a:xfrm>
              <a:prstGeom prst="rect">
                <a:avLst/>
              </a:prstGeom>
              <a:blipFill>
                <a:blip r:embed="rId4"/>
                <a:stretch>
                  <a:fillRect t="-1316" r="-164" b="-6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279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0794" y="20219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 indent="2032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fact1: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37756" y="72481"/>
                <a:ext cx="5541773" cy="628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consecutive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fractions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stage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56" y="72481"/>
                <a:ext cx="5541773" cy="628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37756" y="696968"/>
                <a:ext cx="3284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construction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56" y="696968"/>
                <a:ext cx="3284874" cy="369332"/>
              </a:xfrm>
              <a:prstGeom prst="rect">
                <a:avLst/>
              </a:prstGeom>
              <a:blipFill>
                <a:blip r:embed="rId3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19907" y="1215294"/>
                <a:ext cx="32506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30480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</a:t>
                </a:r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initially, 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1∙1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0∙0=1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07" y="1215294"/>
                <a:ext cx="3250633" cy="369332"/>
              </a:xfrm>
              <a:prstGeom prst="rect">
                <a:avLst/>
              </a:prstGeom>
              <a:blipFill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49620" y="1654240"/>
                <a:ext cx="6180992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check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20" y="1654240"/>
                <a:ext cx="6180992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356893" y="1824671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</a:rPr>
              <a:t>insert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110479" y="2364434"/>
                <a:ext cx="3371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𝑐𝑙𝑒𝑎𝑟𝑙𝑦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79" y="2364434"/>
                <a:ext cx="337194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90305" y="2834901"/>
                <a:ext cx="3550267" cy="523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fact2:</a:t>
                </a:r>
                <a:r>
                  <a:rPr lang="zh-TW" altLang="en-US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box>
                      <m:box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groupChr>
                          <m:groupChrPr>
                            <m:chr m:val="⇒"/>
                            <m:vertJc m:val="bot"/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x>
                    <m:f>
                      <m:f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05" y="2834901"/>
                <a:ext cx="3550267" cy="523990"/>
              </a:xfrm>
              <a:prstGeom prst="rect">
                <a:avLst/>
              </a:prstGeom>
              <a:blipFill>
                <a:blip r:embed="rId7"/>
                <a:stretch>
                  <a:fillRect l="-1546"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4270540" y="2969425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>
                <a:solidFill>
                  <a:srgbClr val="002060"/>
                </a:solidFill>
                <a:ea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</a:rPr>
              <a:t>(by fact1)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98617" y="3491188"/>
                <a:ext cx="59730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construction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preserves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order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couldn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possibly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617" y="3491188"/>
                <a:ext cx="597304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437756" y="3776989"/>
            <a:ext cx="4066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get the same fraction in 2 different places.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528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41837" y="96019"/>
                <a:ext cx="6611815" cy="462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fact3: </a:t>
                </a:r>
                <a:r>
                  <a:rPr lang="zh-TW" altLang="en-US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fraction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occurs in this 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construction.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37" y="96019"/>
                <a:ext cx="6611815" cy="462947"/>
              </a:xfrm>
              <a:prstGeom prst="rect">
                <a:avLst/>
              </a:prstGeom>
              <a:blipFill rotWithShape="0">
                <a:blip r:embed="rId2"/>
                <a:stretch>
                  <a:fillRect l="-737" t="-1316" b="-6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61909" y="558966"/>
                <a:ext cx="3419782" cy="524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pf: Initially,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&lt;(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)&lt;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909" y="558966"/>
                <a:ext cx="3419782" cy="524246"/>
              </a:xfrm>
              <a:prstGeom prst="rect">
                <a:avLst/>
              </a:prstGeom>
              <a:blipFill>
                <a:blip r:embed="rId3"/>
                <a:stretch>
                  <a:fillRect l="-1426"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37176" y="1015308"/>
                <a:ext cx="2926955" cy="530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at some stage,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176" y="1015308"/>
                <a:ext cx="2926955" cy="530851"/>
              </a:xfrm>
              <a:prstGeom prst="rect">
                <a:avLst/>
              </a:prstGeom>
              <a:blipFill>
                <a:blip r:embed="rId4"/>
                <a:stretch>
                  <a:fillRect l="-1667" b="-45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37176" y="1628352"/>
                <a:ext cx="2305246" cy="523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u="sng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case1</a:t>
                </a:r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𝑂𝐾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176" y="1628352"/>
                <a:ext cx="2305246" cy="523990"/>
              </a:xfrm>
              <a:prstGeom prst="rect">
                <a:avLst/>
              </a:prstGeom>
              <a:blipFill>
                <a:blip r:embed="rId5"/>
                <a:stretch>
                  <a:fillRect l="-2116"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37176" y="2234535"/>
                <a:ext cx="4104970" cy="523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u="sng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case2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box>
                      <m:box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←"/>
                            <m:vertJc m:val="bot"/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</m:e>
                    </m:box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box>
                      <m:box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←"/>
                            <m:vertJc m:val="bot"/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</m:e>
                    </m:box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176" y="2234535"/>
                <a:ext cx="4104970" cy="523990"/>
              </a:xfrm>
              <a:prstGeom prst="rect">
                <a:avLst/>
              </a:prstGeom>
              <a:blipFill>
                <a:blip r:embed="rId6"/>
                <a:stretch>
                  <a:fillRect l="-1187"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37176" y="2871880"/>
                <a:ext cx="4242700" cy="523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u="sng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case3</a:t>
                </a:r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f>
                      <m:f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box>
                      <m:box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←"/>
                            <m:vertJc m:val="bot"/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</m:e>
                    </m:box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box>
                      <m:box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←"/>
                            <m:vertJc m:val="bot"/>
                            <m:ctrlPr>
                              <a:rPr lang="zh-TW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</m:e>
                    </m:box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176" y="2871880"/>
                <a:ext cx="4242700" cy="523990"/>
              </a:xfrm>
              <a:prstGeom prst="rect">
                <a:avLst/>
              </a:prstGeom>
              <a:blipFill>
                <a:blip r:embed="rId7"/>
                <a:stretch>
                  <a:fillRect l="-1149" b="-5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537176" y="3604605"/>
            <a:ext cx="3760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cannot go on indefinitely,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532976" y="3993331"/>
                <a:ext cx="2877646" cy="628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976" y="3993331"/>
                <a:ext cx="2877646" cy="6287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15494" y="4766776"/>
                <a:ext cx="3402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bm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494" y="4766776"/>
                <a:ext cx="3402022" cy="369332"/>
              </a:xfrm>
              <a:prstGeom prst="rect">
                <a:avLst/>
              </a:prstGeom>
              <a:blipFill>
                <a:blip r:embed="rId9"/>
                <a:stretch>
                  <a:fillRect l="-3405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31113" y="5236859"/>
                <a:ext cx="77458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an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bm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13" y="5236859"/>
                <a:ext cx="7745840" cy="369332"/>
              </a:xfrm>
              <a:prstGeom prst="rect">
                <a:avLst/>
              </a:prstGeom>
              <a:blipFill>
                <a:blip r:embed="rId10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355574" y="5944614"/>
                <a:ext cx="3132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zh-TW" altLang="en-US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74" y="5944614"/>
                <a:ext cx="31324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 flipV="1">
            <a:off x="1968036" y="5685173"/>
            <a:ext cx="4081072" cy="63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378246" y="5760131"/>
            <a:ext cx="153670" cy="170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2427776" y="5741716"/>
            <a:ext cx="153670" cy="170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26</a:t>
            </a:fld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3310128" y="6305989"/>
            <a:ext cx="1154003" cy="79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4037467" y="6322149"/>
            <a:ext cx="153670" cy="170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960632" y="6348725"/>
            <a:ext cx="153670" cy="1708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114302" y="6463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157371" y="6274414"/>
            <a:ext cx="54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fact1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82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32976" y="297499"/>
                <a:ext cx="2913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kumimoji="0" lang="zh-TW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0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e>
                      </m:groupChr>
                      <m:r>
                        <a:rPr kumimoji="0" lang="zh-TW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TW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≥</m:t>
                      </m:r>
                      <m:sSup>
                        <m:sSupPr>
                          <m:ctrlP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e>
                        <m:sup>
                          <m:r>
                            <a:rPr kumimoji="0" lang="zh-TW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  <m:sup>
                          <m:r>
                            <a:rPr kumimoji="0" lang="zh-TW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TW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TW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976" y="297499"/>
                <a:ext cx="2913297" cy="369332"/>
              </a:xfrm>
              <a:prstGeom prst="rect">
                <a:avLst/>
              </a:prstGeom>
              <a:blipFill>
                <a:blip r:embed="rId2"/>
                <a:stretch>
                  <a:fillRect l="-3975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32976" y="640080"/>
                <a:ext cx="59523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TW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∵</m:t>
                      </m:r>
                      <m:r>
                        <a:rPr kumimoji="0" lang="zh-TW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or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zh-TW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or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e>
                        <m:sup>
                          <m:r>
                            <a:rPr kumimoji="0" lang="zh-TW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or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TW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  <m:sup>
                          <m:r>
                            <a:rPr kumimoji="0" lang="zh-TW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increases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at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each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step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we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must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stop</m:t>
                      </m:r>
                    </m:oMath>
                  </m:oMathPara>
                </a14:m>
                <a:endParaRPr kumimoji="0" lang="zh-TW" altLang="en-US" sz="1800" b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976" y="640080"/>
                <a:ext cx="5952335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81071" y="1009412"/>
                <a:ext cx="26276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a</m:t>
                      </m:r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fter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at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most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a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b</m:t>
                      </m:r>
                      <m: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zh-TW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steps</m:t>
                      </m:r>
                    </m:oMath>
                  </m:oMathPara>
                </a14:m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071" y="1009412"/>
                <a:ext cx="2627642" cy="369332"/>
              </a:xfrm>
              <a:prstGeom prst="rect">
                <a:avLst/>
              </a:prstGeom>
              <a:blipFill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1FEED-83D3-4300-84DA-3665D3D8382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328292" y="101192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#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33045" y="1715687"/>
                <a:ext cx="79570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+mn-cs"/>
                  </a:rPr>
                  <a:t>Def: The </a:t>
                </a:r>
                <a:r>
                  <a:rPr kumimoji="0" lang="en-US" altLang="zh-TW" sz="1800" b="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+mn-cs"/>
                  </a:rPr>
                  <a:t>Farey series of order N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+mn-cs"/>
                  </a:rPr>
                  <a:t>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TW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kumimoji="0" lang="en-US" altLang="zh-TW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kumimoji="0" lang="en-US" altLang="zh-TW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kumimoji="0" lang="en-US" altLang="zh-TW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1</a:t>
                </a: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+mn-cs"/>
                  </a:rPr>
                  <a:t>is the set of all reduced </a:t>
                </a:r>
                <a:r>
                  <a:rPr kumimoji="0" lang="en-US" altLang="zh-TW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+mn-cs"/>
                  </a:rPr>
                  <a:t>fractions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5" y="1715687"/>
                <a:ext cx="7957039" cy="369332"/>
              </a:xfrm>
              <a:prstGeom prst="rect">
                <a:avLst/>
              </a:prstGeom>
              <a:blipFill>
                <a:blip r:embed="rId5"/>
                <a:stretch>
                  <a:fillRect l="-690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29182" y="2008669"/>
                <a:ext cx="6646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between 0 &amp; 1 whose denominators </a:t>
                </a:r>
                <a14:m>
                  <m:oMath xmlns:m="http://schemas.openxmlformats.org/officeDocument/2006/math">
                    <m:r>
                      <a:rPr kumimoji="0" lang="en-US" altLang="zh-TW" sz="18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kumimoji="0" lang="en-US" altLang="zh-TW" sz="18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kumimoji="0" lang="en-US" altLang="zh-TW" sz="18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kumimoji="0" lang="en-US" altLang="zh-TW" sz="1800" b="0" i="0" u="none" strike="noStrike" kern="10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zh-TW" sz="1800" b="0" i="0" u="none" strike="noStrike" kern="1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arranged in increasing order.</a:t>
                </a:r>
                <a:endParaRPr kumimoji="0" lang="zh-TW" altLang="zh-TW" sz="1400" b="0" i="0" u="none" strike="noStrike" kern="1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82" y="2008669"/>
                <a:ext cx="6646985" cy="369332"/>
              </a:xfrm>
              <a:prstGeom prst="rect">
                <a:avLst/>
              </a:prstGeom>
              <a:blipFill>
                <a:blip r:embed="rId6"/>
                <a:stretch>
                  <a:fillRect l="-733" t="-11667" r="-1558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143652" y="244458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e.g.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1" name="圖片 10"/>
          <p:cNvPicPr/>
          <p:nvPr/>
        </p:nvPicPr>
        <p:blipFill>
          <a:blip r:embed="rId7"/>
          <a:stretch>
            <a:fillRect/>
          </a:stretch>
        </p:blipFill>
        <p:spPr>
          <a:xfrm>
            <a:off x="1781071" y="2801794"/>
            <a:ext cx="4496637" cy="512905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2924307" y="2849674"/>
            <a:ext cx="169105" cy="4431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5751049" y="2849673"/>
            <a:ext cx="169105" cy="4431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222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28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96528" y="114272"/>
                <a:ext cx="16476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TW" altLang="en-US" smtClean="0"/>
                  <a:t>：</a:t>
                </a:r>
                <a:endParaRPr lang="zh-TW" altLang="en-US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28" y="114272"/>
                <a:ext cx="1647631" cy="369332"/>
              </a:xfrm>
              <a:prstGeom prst="rect">
                <a:avLst/>
              </a:prstGeom>
              <a:blipFill>
                <a:blip r:embed="rId2"/>
                <a:stretch>
                  <a:fillRect l="-2593" t="-1166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96528" y="483604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u="sng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1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3291" y="852936"/>
            <a:ext cx="6471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start with                     &amp; then inserting mediants whenever</a:t>
            </a:r>
            <a:r>
              <a:rPr lang="zh-TW" altLang="en-US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it’s</a:t>
            </a:r>
          </a:p>
          <a:p>
            <a:endParaRPr lang="en-US" altLang="zh-TW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r>
              <a:rPr lang="zh-TW" altLang="en-US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90245" y="1789166"/>
                <a:ext cx="660302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 indent="30480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  <a:r>
                  <a:rPr lang="en-US" altLang="zh-TW" u="sng" kern="1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u="sng" kern="1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TW" i="1" u="sng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defines a subtree of the </a:t>
                </a:r>
                <a:r>
                  <a:rPr lang="en-US" altLang="zh-TW" kern="1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stern-</a:t>
                </a:r>
                <a:r>
                  <a:rPr lang="en-US" altLang="zh-TW" kern="10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Brocot</a:t>
                </a:r>
                <a:r>
                  <a:rPr lang="en-US" altLang="zh-TW" kern="1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tree, obtained </a:t>
                </a:r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04800" indent="30480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TW" kern="1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pruning </a:t>
                </a:r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 unwanted branches.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45" y="1789166"/>
                <a:ext cx="6603023" cy="646331"/>
              </a:xfrm>
              <a:prstGeom prst="rect">
                <a:avLst/>
              </a:prstGeom>
              <a:blipFill>
                <a:blip r:embed="rId3"/>
                <a:stretch>
                  <a:fillRect t="-5607" b="-121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66345" y="26106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u="sng">
                <a:solidFill>
                  <a:srgbClr val="002060"/>
                </a:solidFill>
                <a:latin typeface="Times New Roman" panose="02020603050405020304" pitchFamily="18" charset="0"/>
              </a:rPr>
              <a:t>method 2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23292" y="3005513"/>
                <a:ext cx="63392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insert </a:t>
                </a:r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             between </a:t>
                </a:r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consecutive fractions </a:t>
                </a:r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             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292" y="3005513"/>
                <a:ext cx="6339254" cy="369332"/>
              </a:xfrm>
              <a:prstGeom prst="rect">
                <a:avLst/>
              </a:prstGeom>
              <a:blipFill>
                <a:blip r:embed="rId4"/>
                <a:stretch>
                  <a:fillRect l="-865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341070" y="2857999"/>
                <a:ext cx="978025" cy="626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070" y="2857999"/>
                <a:ext cx="978025" cy="626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669912" y="710115"/>
                <a:ext cx="122802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912" y="710115"/>
                <a:ext cx="1228028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723291" y="1282894"/>
            <a:ext cx="61809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possible 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so without getting a denominator that is too large.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066260" y="2875798"/>
                <a:ext cx="994055" cy="628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f>
                        <m:fPr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260" y="2875798"/>
                <a:ext cx="994055" cy="6287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743823" y="3430015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whose denominators sum to N</a:t>
            </a:r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715295" y="3812412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</a:rPr>
              <a:t>e.g.</a:t>
            </a:r>
            <a:endParaRPr lang="zh-TW" altLang="en-US"/>
          </a:p>
        </p:txBody>
      </p:sp>
      <p:pic>
        <p:nvPicPr>
          <p:cNvPr id="19" name="圖片 18"/>
          <p:cNvPicPr/>
          <p:nvPr/>
        </p:nvPicPr>
        <p:blipFill>
          <a:blip r:embed="rId8"/>
          <a:stretch>
            <a:fillRect/>
          </a:stretch>
        </p:blipFill>
        <p:spPr>
          <a:xfrm>
            <a:off x="2012300" y="4208626"/>
            <a:ext cx="5707346" cy="561829"/>
          </a:xfrm>
          <a:prstGeom prst="rect">
            <a:avLst/>
          </a:prstGeom>
        </p:spPr>
      </p:pic>
      <p:sp>
        <p:nvSpPr>
          <p:cNvPr id="20" name="橢圓 19"/>
          <p:cNvSpPr/>
          <p:nvPr/>
        </p:nvSpPr>
        <p:spPr>
          <a:xfrm>
            <a:off x="3012230" y="4238859"/>
            <a:ext cx="169105" cy="4431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4096712" y="4240610"/>
            <a:ext cx="169105" cy="4431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4887922" y="4250582"/>
            <a:ext cx="169105" cy="4431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415461" y="4268167"/>
            <a:ext cx="169105" cy="4431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194733" y="4267961"/>
            <a:ext cx="169105" cy="4431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7261846" y="4259375"/>
            <a:ext cx="169105" cy="4431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66345" y="4960741"/>
            <a:ext cx="6761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Note: when N is prime, N-1 new fractions will 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appear,otherwise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514009" y="5331127"/>
                <a:ext cx="70763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600" indent="30480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we’ll have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because this process generates only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09" y="5331127"/>
                <a:ext cx="7076358" cy="369332"/>
              </a:xfrm>
              <a:prstGeom prst="rect">
                <a:avLst/>
              </a:prstGeom>
              <a:blipFill>
                <a:blip r:embed="rId9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514009" y="5700459"/>
            <a:ext cx="628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30480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numerators that are relatively prime to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56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3641" y="320215"/>
            <a:ext cx="7611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 smtClean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nicest properties of the </a:t>
            </a:r>
            <a:r>
              <a:rPr lang="en-US" altLang="zh-TW" kern="100" dirty="0" err="1" smtClean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TW" kern="100" dirty="0" smtClean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that it is easy to compute,</a:t>
            </a:r>
          </a:p>
          <a:p>
            <a:pPr lvl="0">
              <a:spcAft>
                <a:spcPts val="0"/>
              </a:spcAft>
            </a:pPr>
            <a:r>
              <a:rPr lang="en-US" altLang="zh-TW" kern="100" dirty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 smtClean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using a 2300-year-old method called Euclid’s algorithm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13641" y="1067191"/>
                <a:ext cx="3621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F24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Euclid’s algorithm: </a:t>
                </a:r>
                <a14:m>
                  <m:oMath xmlns:m="http://schemas.openxmlformats.org/officeDocument/2006/math">
                    <m: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(0≤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41" y="1067191"/>
                <a:ext cx="362156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20812" y="1537168"/>
                <a:ext cx="4097917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;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𝑚𝑜𝑑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12" y="1537168"/>
                <a:ext cx="4097917" cy="710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13641" y="2348007"/>
                <a:ext cx="622662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12,18</m:t>
                        </m:r>
                      </m:e>
                    </m:d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zh-TW" altLang="zh-TW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6,12</m:t>
                            </m:r>
                          </m:e>
                        </m:d>
                      </m:e>
                    </m:func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zh-TW" altLang="zh-TW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0,6</m:t>
                            </m:r>
                          </m:e>
                        </m:d>
                      </m:e>
                    </m:func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41" y="2348007"/>
                <a:ext cx="6226629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13641" y="2974180"/>
            <a:ext cx="3615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correctness of Euclid’s algorithm: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20812" y="3729468"/>
                <a:ext cx="7439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𝑐𝑜𝑚𝑚𝑜𝑛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𝑑𝑖𝑣𝑖𝑠𝑜𝑟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𝑐𝑜𝑚𝑚𝑜𝑛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𝑑𝑖𝑣𝑖𝑠𝑜𝑟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12" y="3729468"/>
                <a:ext cx="743921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040270" y="4375739"/>
                <a:ext cx="124450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70" y="4375739"/>
                <a:ext cx="1244508" cy="5666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7296129" y="4098800"/>
            <a:ext cx="8246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652657" y="4169006"/>
            <a:ext cx="21772" cy="2288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7750629" y="4157242"/>
            <a:ext cx="21771" cy="21881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065110" y="5110929"/>
                <a:ext cx="62619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There doesn’t seem to be any recurrence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lcm</m:t>
                    </m:r>
                    <m:d>
                      <m:dPr>
                        <m:ctrlP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altLang="zh-TW" kern="10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that’s 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anywhere near as simple as this (see Ex 2)</a:t>
                </a:r>
                <a:endParaRPr lang="zh-TW" altLang="zh-TW" sz="1400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10" y="5110929"/>
                <a:ext cx="626198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876" t="-4717" b="-13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1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29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83577" y="177996"/>
                <a:ext cx="62293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We can use Farey series to prove that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integers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&amp;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77" y="177996"/>
                <a:ext cx="6229350" cy="369332"/>
              </a:xfrm>
              <a:prstGeom prst="rect">
                <a:avLst/>
              </a:prstGeom>
              <a:blipFill>
                <a:blip r:embed="rId2"/>
                <a:stretch>
                  <a:fillRect l="-783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91367" y="547328"/>
                <a:ext cx="4305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nb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zh-TW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&amp; 0&lt;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367" y="547328"/>
                <a:ext cx="4305987" cy="369332"/>
              </a:xfrm>
              <a:prstGeom prst="rect">
                <a:avLst/>
              </a:prstGeom>
              <a:blipFill>
                <a:blip r:embed="rId3"/>
                <a:stretch>
                  <a:fillRect l="-1133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91367" y="1028673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</a:rPr>
              <a:t>Pf 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6443" y="1200862"/>
                <a:ext cx="4531946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zh-TW" altLang="en-US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fraction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precedes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443" y="1200862"/>
                <a:ext cx="4531946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42164" y="1866873"/>
                <a:ext cx="1753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am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bn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164" y="1866873"/>
                <a:ext cx="1753492" cy="369332"/>
              </a:xfrm>
              <a:prstGeom prst="rect">
                <a:avLst/>
              </a:prstGeom>
              <a:blipFill>
                <a:blip r:embed="rId5"/>
                <a:stretch>
                  <a:fillRect l="-6944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47206" y="2283905"/>
                <a:ext cx="6330462" cy="566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endChr m:val="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0≤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1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letting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be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fraction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that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follow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206" y="2283905"/>
                <a:ext cx="6330462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433669" y="2283905"/>
                <a:ext cx="1147622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669" y="2283905"/>
                <a:ext cx="1147622" cy="5666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483577" y="3683748"/>
            <a:ext cx="829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Regard the Stern-Brocot tree as a number system for representing rational numbers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29549" y="4053080"/>
                <a:ext cx="55571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∵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each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reduced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fraction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occurs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exactly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once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9" y="4053080"/>
                <a:ext cx="555716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89234" y="4509691"/>
            <a:ext cx="8092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use L &amp; R to stand for going down to the left or right branch as we proceed from the root of the tree to a particular fraction, then a string of L’s &amp; R’s uniquely identifies a place in the tree.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56769" y="18709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#</a:t>
            </a:r>
            <a:endParaRPr lang="zh-TW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295656" y="1775918"/>
                <a:ext cx="67204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140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sz="1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56" y="1775918"/>
                <a:ext cx="672043" cy="215444"/>
              </a:xfrm>
              <a:prstGeom prst="rect">
                <a:avLst/>
              </a:prstGeom>
              <a:blipFill>
                <a:blip r:embed="rId9"/>
                <a:stretch>
                  <a:fillRect l="-9091" r="-8182" b="-30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847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63160" y="300922"/>
            <a:ext cx="3452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LRRL </a:t>
            </a: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</a:t>
            </a: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650543" y="150537"/>
                <a:ext cx="365806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543" y="150537"/>
                <a:ext cx="365806" cy="617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/>
          <p:cNvCxnSpPr/>
          <p:nvPr/>
        </p:nvCxnSpPr>
        <p:spPr>
          <a:xfrm flipH="1">
            <a:off x="4197595" y="9604863"/>
            <a:ext cx="127635" cy="1790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4197595" y="10091908"/>
            <a:ext cx="127635" cy="2476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469375" y="10491958"/>
            <a:ext cx="127635" cy="2476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4454135" y="10980908"/>
            <a:ext cx="179070" cy="2559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206870" y="25849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206870" y="3042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206870" y="330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206870" y="330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6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kumimoji="0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2206870" y="3613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2206870" y="3899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206870" y="416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			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569787" y="848981"/>
                <a:ext cx="36580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787" y="848981"/>
                <a:ext cx="365805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989466" y="1665819"/>
                <a:ext cx="36580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66" y="1665819"/>
                <a:ext cx="365805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569786" y="2318239"/>
                <a:ext cx="36580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786" y="2318239"/>
                <a:ext cx="365805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115604" y="2788013"/>
                <a:ext cx="36580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04" y="2788013"/>
                <a:ext cx="365805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2494957" y="3477948"/>
                <a:ext cx="365805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957" y="3477948"/>
                <a:ext cx="365805" cy="617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 flipH="1">
            <a:off x="2355271" y="1459917"/>
            <a:ext cx="214515" cy="2897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2901089" y="3418034"/>
            <a:ext cx="214515" cy="2897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 flipV="1">
            <a:off x="2313743" y="2271233"/>
            <a:ext cx="192065" cy="2257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2940789" y="2800990"/>
            <a:ext cx="192065" cy="22578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426958" y="151974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008346" y="35711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2394235" y="20578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2959952" y="256857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1858" y="4754960"/>
            <a:ext cx="8123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The fraction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corresponds 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empty string, use the notation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for 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494956" y="4634158"/>
                <a:ext cx="36580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956" y="4634158"/>
                <a:ext cx="365806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2394235" y="3477948"/>
            <a:ext cx="466527" cy="6173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783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31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15462" y="221958"/>
                <a:ext cx="734157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r>
                  <a:rPr lang="en-US" altLang="zh-TW" sz="2000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(1) Given positive integer m &amp; 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zh-TW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what is 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string 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L’s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62" y="221958"/>
                <a:ext cx="7341576" cy="400110"/>
              </a:xfrm>
              <a:prstGeom prst="rect">
                <a:avLst/>
              </a:prstGeom>
              <a:blipFill>
                <a:blip r:embed="rId2"/>
                <a:stretch>
                  <a:fillRect l="-748" t="-7576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644701" y="674135"/>
            <a:ext cx="3262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and R’s that corresponds to 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      ?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213570" y="575454"/>
                <a:ext cx="435504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570" y="575454"/>
                <a:ext cx="435504" cy="566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266092" y="1101188"/>
            <a:ext cx="64359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Given a string of L’s and R’s, what fraction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 to 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?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70439" y="1844105"/>
                <a:ext cx="34828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fraction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corrsponding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39" y="1844105"/>
                <a:ext cx="348287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38882" y="2265504"/>
            <a:ext cx="3074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where S is a string of L’s &amp; R’s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38882" y="2823388"/>
                <a:ext cx="1607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LRRL</m:t>
                        </m:r>
                      </m:e>
                    </m:d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82" y="2823388"/>
                <a:ext cx="1607363" cy="369332"/>
              </a:xfrm>
              <a:prstGeom prst="rect">
                <a:avLst/>
              </a:prstGeom>
              <a:blipFill>
                <a:blip r:embed="rId5"/>
                <a:stretch>
                  <a:fillRect l="-3422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676226" y="2682609"/>
                <a:ext cx="365806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226" y="2682609"/>
                <a:ext cx="365806" cy="617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26053" y="4545588"/>
                <a:ext cx="6633519" cy="633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closest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fractions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preceding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53" y="4545588"/>
                <a:ext cx="6633519" cy="6333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626006" y="5178967"/>
                <a:ext cx="46842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following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upper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levels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tree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006" y="5178967"/>
                <a:ext cx="468429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042032" y="2823388"/>
                <a:ext cx="18421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LR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mtClean="0">
                    <a:solidFill>
                      <a:schemeClr val="bg1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LRR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032" y="2823388"/>
                <a:ext cx="1842171" cy="369332"/>
              </a:xfrm>
              <a:prstGeom prst="rect">
                <a:avLst/>
              </a:prstGeom>
              <a:blipFill>
                <a:blip r:embed="rId9"/>
                <a:stretch>
                  <a:fillRect t="-8197" r="-33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918206" y="3368241"/>
                <a:ext cx="880690" cy="573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TW" alt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6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zh-TW" altLang="en-US" sz="16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6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zh-TW" altLang="en-US" sz="16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160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206" y="3368241"/>
                <a:ext cx="880690" cy="5733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961714" y="3309114"/>
                <a:ext cx="402674" cy="512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zh-TW" altLang="en-US" sz="160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14" y="3309114"/>
                <a:ext cx="402674" cy="5123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771012" y="3219818"/>
                <a:ext cx="464101" cy="567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6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zh-TW" altLang="en-US" sz="16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6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zh-TW" altLang="en-US" sz="16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160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012" y="3219818"/>
                <a:ext cx="464101" cy="5676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/>
          <p:cNvCxnSpPr/>
          <p:nvPr/>
        </p:nvCxnSpPr>
        <p:spPr>
          <a:xfrm>
            <a:off x="3846451" y="3171394"/>
            <a:ext cx="114300" cy="1678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928513" y="3139156"/>
            <a:ext cx="114300" cy="1678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4606888" y="3182057"/>
            <a:ext cx="114300" cy="1678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688950" y="3149819"/>
            <a:ext cx="114300" cy="1678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2930198" y="3234567"/>
            <a:ext cx="114300" cy="1678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012260" y="3202329"/>
            <a:ext cx="114300" cy="1678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8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91270" y="298911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Let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83713" y="198435"/>
                <a:ext cx="1953804" cy="570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zh-TW" altLang="en-US" i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713" y="198435"/>
                <a:ext cx="1953804" cy="5702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339872" y="126235"/>
                <a:ext cx="197188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TW" altLang="en-US" i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TW" altLang="en-US" i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TW" altLang="en-US" i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TW" altLang="en-US" i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872" y="126235"/>
                <a:ext cx="1971886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791270" y="779485"/>
            <a:ext cx="5838092" cy="766641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788798" y="1556892"/>
            <a:ext cx="3912615" cy="654906"/>
          </a:xfrm>
          <a:prstGeom prst="rect">
            <a:avLst/>
          </a:prstGeom>
        </p:spPr>
      </p:pic>
      <p:pic>
        <p:nvPicPr>
          <p:cNvPr id="9" name="圖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1140510" y="2342917"/>
            <a:ext cx="3015762" cy="553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94555" y="2419834"/>
                <a:ext cx="4459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00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5" y="2419834"/>
                <a:ext cx="44595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94555" y="3004555"/>
                <a:ext cx="1345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5" y="3004555"/>
                <a:ext cx="1345561" cy="369332"/>
              </a:xfrm>
              <a:prstGeom prst="rect">
                <a:avLst/>
              </a:prstGeom>
              <a:blipFill>
                <a:blip r:embed="rId8"/>
                <a:stretch>
                  <a:fillRect l="-9502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707914" y="3373887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/>
          <p:nvPr/>
        </p:nvPicPr>
        <p:blipFill>
          <a:blip r:embed="rId9"/>
          <a:stretch>
            <a:fillRect/>
          </a:stretch>
        </p:blipFill>
        <p:spPr>
          <a:xfrm>
            <a:off x="835962" y="3862739"/>
            <a:ext cx="4803110" cy="483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94555" y="4592978"/>
                <a:ext cx="1876668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2+3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3+4</m:t>
                          </m:r>
                        </m:den>
                      </m:f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5" y="4592978"/>
                <a:ext cx="1876668" cy="6229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556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41793" y="228573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the answer to Q(2)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52976" y="597905"/>
            <a:ext cx="3246462" cy="768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76568" y="1271096"/>
                <a:ext cx="2522870" cy="570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d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TW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568" y="1271096"/>
                <a:ext cx="2522870" cy="570284"/>
              </a:xfrm>
              <a:prstGeom prst="rect">
                <a:avLst/>
              </a:prstGeom>
              <a:blipFill>
                <a:blip r:embed="rId3"/>
                <a:stretch>
                  <a:fillRect l="-19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41793" y="2039666"/>
            <a:ext cx="6031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answer to Q(1) is the outputs in the following algorithms: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1793" y="260728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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943708" y="2643187"/>
            <a:ext cx="4428392" cy="131335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41793" y="407960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299438" y="14720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#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13126" y="3710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#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20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02592" y="16116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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592" y="562710"/>
                <a:ext cx="37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92" y="562710"/>
                <a:ext cx="3706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42" y="459431"/>
            <a:ext cx="1621668" cy="60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830" y="462483"/>
            <a:ext cx="2685471" cy="60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04844" y="1098310"/>
                <a:ext cx="2643736" cy="570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LS</m:t>
                      </m:r>
                      <m: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TW" alt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zh-TW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zh-TW" altLang="en-US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zh-TW" alt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TW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zh-TW" alt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TW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zh-TW" alt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44" y="1098310"/>
                <a:ext cx="2643736" cy="5702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8600" y="1695904"/>
                <a:ext cx="6229350" cy="634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RS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95904"/>
                <a:ext cx="6229350" cy="6344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69098" y="2330373"/>
                <a:ext cx="5758963" cy="678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</m:e>
                          </m:d>
                        </m:den>
                      </m:f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98" y="2330373"/>
                <a:ext cx="5758963" cy="678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69098" y="3311113"/>
                <a:ext cx="437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98" y="3311113"/>
                <a:ext cx="437427" cy="369332"/>
              </a:xfrm>
              <a:prstGeom prst="rect">
                <a:avLst/>
              </a:prstGeom>
              <a:blipFill>
                <a:blip r:embed="rId8"/>
                <a:stretch>
                  <a:fillRect l="-27778" t="-47541" r="-43056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/>
          <p:nvPr/>
        </p:nvPicPr>
        <p:blipFill>
          <a:blip r:embed="rId9"/>
          <a:stretch>
            <a:fillRect/>
          </a:stretch>
        </p:blipFill>
        <p:spPr>
          <a:xfrm>
            <a:off x="1006524" y="3214857"/>
            <a:ext cx="5789929" cy="1207673"/>
          </a:xfrm>
          <a:prstGeom prst="rect">
            <a:avLst/>
          </a:prstGeom>
        </p:spPr>
      </p:pic>
      <p:pic>
        <p:nvPicPr>
          <p:cNvPr id="12" name="圖片 11"/>
          <p:cNvPicPr/>
          <p:nvPr/>
        </p:nvPicPr>
        <p:blipFill>
          <a:blip r:embed="rId10"/>
          <a:stretch>
            <a:fillRect/>
          </a:stretch>
        </p:blipFill>
        <p:spPr>
          <a:xfrm>
            <a:off x="569097" y="4724814"/>
            <a:ext cx="4275465" cy="10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29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742591" y="159732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68921" y="344398"/>
                <a:ext cx="865109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zh-TW" altLang="en-US" i="1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21" y="344398"/>
                <a:ext cx="865109" cy="618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95151" y="962709"/>
            <a:ext cx="2330418" cy="795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68921" y="1822747"/>
            <a:ext cx="227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 L  </a:t>
            </a:r>
            <a:r>
              <a:rPr lang="en-US" altLang="zh-TW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    </a:t>
            </a:r>
            <a:r>
              <a:rPr lang="en-US" altLang="zh-TW" kern="1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8357" y="2518927"/>
            <a:ext cx="7553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Irrational 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 don’t appear in the Stern-</a:t>
            </a:r>
            <a:r>
              <a:rPr lang="en-US" altLang="zh-TW" kern="1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Brocot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tree, but all the rational numbers that are “close” to them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2591" y="3165258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79230" y="3492106"/>
                <a:ext cx="57062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=2.718281828459⋯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has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regular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pattern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30" y="3492106"/>
                <a:ext cx="570620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192866" y="3492106"/>
                <a:ext cx="25875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tern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Brocot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system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66" y="3492106"/>
                <a:ext cx="2587567" cy="369332"/>
              </a:xfrm>
              <a:prstGeom prst="rect">
                <a:avLst/>
              </a:prstGeom>
              <a:blipFill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/>
          <p:nvPr/>
        </p:nvPicPr>
        <p:blipFill>
          <a:blip r:embed="rId6"/>
          <a:stretch>
            <a:fillRect/>
          </a:stretch>
        </p:blipFill>
        <p:spPr>
          <a:xfrm>
            <a:off x="1168921" y="4011662"/>
            <a:ext cx="4484533" cy="33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76437" y="4500404"/>
                <a:ext cx="437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37" y="4500404"/>
                <a:ext cx="437427" cy="369332"/>
              </a:xfrm>
              <a:prstGeom prst="rect">
                <a:avLst/>
              </a:prstGeom>
              <a:blipFill>
                <a:blip r:embed="rId7"/>
                <a:stretch>
                  <a:fillRect l="-29577" t="-47541" r="-43662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/>
          <p:nvPr/>
        </p:nvPicPr>
        <p:blipFill>
          <a:blip r:embed="rId8"/>
          <a:stretch>
            <a:fillRect/>
          </a:stretch>
        </p:blipFill>
        <p:spPr>
          <a:xfrm>
            <a:off x="1318390" y="4500404"/>
            <a:ext cx="7002971" cy="110029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95150" y="5793859"/>
            <a:ext cx="60353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simplest rational upper and lower approximations to </a:t>
            </a: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橢圓 14"/>
          <p:cNvSpPr/>
          <p:nvPr/>
        </p:nvSpPr>
        <p:spPr>
          <a:xfrm>
            <a:off x="1826745" y="962709"/>
            <a:ext cx="250950" cy="86003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961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36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95654" y="188965"/>
                <a:ext cx="6559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infinite representation of an irrational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a simple modification of the matrix-free binary search procedure: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54" y="188965"/>
                <a:ext cx="6559062" cy="646331"/>
              </a:xfrm>
              <a:prstGeom prst="rect">
                <a:avLst/>
              </a:prstGeom>
              <a:blipFill>
                <a:blip r:embed="rId2"/>
                <a:stretch>
                  <a:fillRect l="-651" t="-5660" b="-13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868680" y="996696"/>
            <a:ext cx="3811993" cy="6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43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5967211" cy="1154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4.6 ‘</a:t>
            </a: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Mod’ : the congruence relation  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08115" y="1247816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</a:rPr>
              <a:t>e.g.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09960" y="1292204"/>
                <a:ext cx="62987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≡−16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∵9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5=4=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5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60" y="1292204"/>
                <a:ext cx="629870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805742" y="171878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1.</a:t>
            </a: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08115" y="171878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Note: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054796" y="1705924"/>
                <a:ext cx="53136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zh-TW" dirty="0" smtClean="0">
                    <a:solidFill>
                      <a:srgbClr val="002060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‛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mod</m:t>
                            </m:r>
                            <m:r>
                              <a:rPr lang="en-US" altLang="zh-TW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e>
                        </m:d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’</m:t>
                        </m:r>
                      </m:e>
                      <m:sup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can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be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read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“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congruent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to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796" y="1705924"/>
                <a:ext cx="5313670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163532" y="2088118"/>
                <a:ext cx="1493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modulo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TW" smtClean="0">
                    <a:solidFill>
                      <a:srgbClr val="002060"/>
                    </a:solidFill>
                  </a:rPr>
                  <a:t>”.</a:t>
                </a:r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532" y="2088118"/>
                <a:ext cx="149316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244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>
            <a:off x="5057244" y="2124949"/>
            <a:ext cx="1636164" cy="11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2235032" y="2405849"/>
            <a:ext cx="1307158" cy="171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344581" y="2704143"/>
            <a:ext cx="6719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9625">
              <a:spcAft>
                <a:spcPts val="0"/>
              </a:spcAft>
            </a:pP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makes sense when a, b &amp; m are arbitrary real numbers, but we almost always use it with integers only.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76888" y="27065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4" y="3777883"/>
            <a:ext cx="270770" cy="258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53763" y="890283"/>
                <a:ext cx="437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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zh-TW" alt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zh-TW" alt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TW" alt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zh-TW" alt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TW" alt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⇔"/>
                        <m:vertJc m:val="bot"/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TW" alt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TW" alt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TW" alt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3" y="890283"/>
                <a:ext cx="4372287" cy="369332"/>
              </a:xfrm>
              <a:prstGeom prst="rect">
                <a:avLst/>
              </a:prstGeom>
              <a:blipFill>
                <a:blip r:embed="rId6"/>
                <a:stretch>
                  <a:fillRect l="-976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072604" y="3716191"/>
                <a:ext cx="44512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multiple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04" y="3716191"/>
                <a:ext cx="4451219" cy="369332"/>
              </a:xfrm>
              <a:prstGeom prst="rect">
                <a:avLst/>
              </a:prstGeom>
              <a:blipFill>
                <a:blip r:embed="rId7"/>
                <a:stretch>
                  <a:fillRect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108115" y="4210209"/>
                <a:ext cx="7249502" cy="669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The congruence sign</a:t>
                </a:r>
                <a:r>
                  <a:rPr lang="zh-TW" altLang="en-US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‛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zh-TW" altLang="en-US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looks </a:t>
                </a:r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conveniently </a:t>
                </a: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like</a:t>
                </a:r>
                <a:r>
                  <a:rPr lang="zh-TW" altLang="en-US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‛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’</m:t>
                        </m:r>
                      </m:e>
                      <m:sup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because </a:t>
                </a:r>
                <a:r>
                  <a:rPr lang="zh-TW" altLang="en-US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TW" altLang="en-US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congruences </a:t>
                </a: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are almost like equation.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115" y="4210209"/>
                <a:ext cx="7249502" cy="669992"/>
              </a:xfrm>
              <a:prstGeom prst="rect">
                <a:avLst/>
              </a:prstGeom>
              <a:blipFill>
                <a:blip r:embed="rId8"/>
                <a:stretch>
                  <a:fillRect l="-757" t="-5455"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4" y="4274911"/>
            <a:ext cx="270770" cy="258463"/>
          </a:xfrm>
          <a:prstGeom prst="rect">
            <a:avLst/>
          </a:prstGeom>
        </p:spPr>
      </p:pic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913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2572" y="89231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2753" y="495755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Congruence is an equivalence 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relation;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458783" y="4957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4025" y="495755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66395" y="865087"/>
                <a:ext cx="42883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7620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satisfies the reflexive law 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’.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395" y="865087"/>
                <a:ext cx="4288353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1667" r="-426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66015" y="1296881"/>
                <a:ext cx="35675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the symmetric law 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box>
                      <m:box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zh-TW" alt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</m:e>
                    </m:box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’.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15" y="1296881"/>
                <a:ext cx="3567580" cy="369332"/>
              </a:xfrm>
              <a:prstGeom prst="rect">
                <a:avLst/>
              </a:prstGeom>
              <a:blipFill>
                <a:blip r:embed="rId3"/>
                <a:stretch>
                  <a:fillRect l="-1538" t="-48333" r="-684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966015" y="1674773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TW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transtive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law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52130" y="1674773"/>
                <a:ext cx="2959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7620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mtClean="0">
                        <a:solidFill>
                          <a:srgbClr val="002060"/>
                        </a:solidFill>
                        <a:latin typeface="Times New Roman" panose="02020603050405020304" pitchFamily="18" charset="0"/>
                      </a:rPr>
                      <m:t>‘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box>
                      <m:box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zh-TW" altLang="en-US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</m:e>
                    </m:box>
                    <m:r>
                      <a:rPr lang="en-US" altLang="zh-TW" b="0" i="1" kern="10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’.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130" y="1674773"/>
                <a:ext cx="2959080" cy="369332"/>
              </a:xfrm>
              <a:prstGeom prst="rect">
                <a:avLst/>
              </a:prstGeom>
              <a:blipFill>
                <a:blip r:embed="rId4"/>
                <a:stretch>
                  <a:fillRect t="-48333" r="-1031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458783" y="241871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912753" y="2248280"/>
                <a:ext cx="428194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≡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≡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753" y="2248280"/>
                <a:ext cx="4281941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753340" y="2944239"/>
                <a:ext cx="51268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both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multiples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so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40" y="2944239"/>
                <a:ext cx="512685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149177" y="3313571"/>
                <a:ext cx="4204484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zh-TW" altLang="en-US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zh-TW" altLang="en-US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zh-TW" altLang="en-US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TW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lit/>
                              </m:rPr>
                              <a:rPr lang="zh-TW" altLang="en-US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&amp;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zh-TW" altLang="en-US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zh-TW" altLang="en-US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zh-TW" altLang="en-US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zh-TW" altLang="en-US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mr>
                      </m:m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177" y="3313571"/>
                <a:ext cx="4204484" cy="6274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520663" y="4101588"/>
                <a:ext cx="59080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𝑖𝑛𝑡𝑒𝑔𝑒𝑟𝑠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63" y="4101588"/>
                <a:ext cx="5908089" cy="369332"/>
              </a:xfrm>
              <a:prstGeom prst="rect">
                <a:avLst/>
              </a:prstGeom>
              <a:blipFill>
                <a:blip r:embed="rId8"/>
                <a:stretch>
                  <a:fillRect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939386" y="4526585"/>
                <a:ext cx="3386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∵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ac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bd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386" y="4526585"/>
                <a:ext cx="3386312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21667" r="-14568" b="-18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1458783" y="41259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496533" y="5132958"/>
                <a:ext cx="70188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𝑖𝑛𝑡𝑒𝑔𝑒𝑟𝑠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533" y="5132958"/>
                <a:ext cx="7018817" cy="369332"/>
              </a:xfrm>
              <a:prstGeom prst="rect">
                <a:avLst/>
              </a:prstGeom>
              <a:blipFill>
                <a:blip r:embed="rId10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010618" y="5500971"/>
                <a:ext cx="754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∵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(3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618" y="5500971"/>
                <a:ext cx="754950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19672" r="-66935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1458783" y="510258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10618" y="5870303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</a:rPr>
              <a:t>e.g.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555040" y="5877008"/>
                <a:ext cx="39497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TW" altLang="en-US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≡−1</m:t>
                    </m:r>
                    <m:d>
                      <m:dPr>
                        <m:ctrlPr>
                          <a:rPr lang="zh-TW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TW" altLang="en-US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zh-TW" altLang="en-US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3</m:t>
                        </m:r>
                      </m:e>
                    </m:d>
                    <m:groupChr>
                      <m:groupChrPr>
                        <m:chr m:val="⇒"/>
                        <m:vertJc m:val="bot"/>
                        <m:ctrlPr>
                          <a:rPr lang="zh-TW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p>
                      <m:sSupPr>
                        <m:ctrlPr>
                          <a:rPr lang="zh-TW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TW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TW" altLang="en-US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zh-TW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TW" altLang="en-US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zh-TW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TW" altLang="en-US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en-US" altLang="zh-TW" dirty="0" smtClean="0">
                    <a:solidFill>
                      <a:srgbClr val="C00000"/>
                    </a:solidFill>
                  </a:rPr>
                  <a:t>)</a:t>
                </a:r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040" y="5877008"/>
                <a:ext cx="3949799" cy="369332"/>
              </a:xfrm>
              <a:prstGeom prst="rect">
                <a:avLst/>
              </a:prstGeom>
              <a:blipFill>
                <a:blip r:embed="rId12"/>
                <a:stretch>
                  <a:fillRect t="-47541" r="-463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540227" y="6352144"/>
                <a:ext cx="3989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𝑒𝑣𝑒𝑛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227" y="6352144"/>
                <a:ext cx="3989554" cy="369332"/>
              </a:xfrm>
              <a:prstGeom prst="rect">
                <a:avLst/>
              </a:prstGeom>
              <a:blipFill>
                <a:blip r:embed="rId13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2036266" y="636454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</a:t>
            </a:r>
            <a:endParaRPr lang="zh-TW" altLang="zh-TW" sz="1400" kern="10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934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3641" y="320215"/>
            <a:ext cx="3679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Euclid’s algorithm, we have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13641" y="768580"/>
                <a:ext cx="55299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integers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′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′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gc</m:t>
                          </m:r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fNam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41" y="768580"/>
                <a:ext cx="5529943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19672" r="-3965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148843" y="1306677"/>
                <a:ext cx="3627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pf: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if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 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take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&amp;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′</m:t>
                        </m:r>
                      </m:sup>
                    </m:sSup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43" y="1306677"/>
                <a:ext cx="3627724" cy="369332"/>
              </a:xfrm>
              <a:prstGeom prst="rect">
                <a:avLst/>
              </a:prstGeom>
              <a:blipFill>
                <a:blip r:embed="rId3"/>
                <a:stretch>
                  <a:fillRect l="-1342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39532" y="1768574"/>
                <a:ext cx="43262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o.w. 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&amp;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by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induction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hypo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32" y="1768574"/>
                <a:ext cx="4326249" cy="369332"/>
              </a:xfrm>
              <a:prstGeom prst="rect">
                <a:avLst/>
              </a:prstGeom>
              <a:blipFill>
                <a:blip r:embed="rId4"/>
                <a:stretch>
                  <a:fillRect l="-1127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32258" y="2137906"/>
                <a:ext cx="2449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gc</m:t>
                          </m:r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fNam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258" y="2137906"/>
                <a:ext cx="244919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21667" r="-20398" b="-18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40914" y="2593223"/>
                <a:ext cx="4462504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∵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𝑔𝑐𝑑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𝑔𝑐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fNam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14" y="2593223"/>
                <a:ext cx="4462504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40914" y="3173863"/>
                <a:ext cx="3955955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∴</m:t>
                          </m:r>
                          <m:acc>
                            <m:accPr>
                              <m:chr m:val="̅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acc>
                            <m:accPr>
                              <m:chr m:val="̅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𝑔𝑐</m:t>
                          </m:r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fNam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14" y="3173863"/>
                <a:ext cx="3955955" cy="5666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40914" y="3754503"/>
                <a:ext cx="3739229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groupChr>
                            <m:groupChrPr>
                              <m:chr m:val="⇒"/>
                              <m:vertJc m:val="bot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  <m:acc>
                                <m:accPr>
                                  <m:chr m:val="̅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𝑔𝑐𝑑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14" y="3754503"/>
                <a:ext cx="3739229" cy="5666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740914" y="4382046"/>
                <a:ext cx="2969146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acc>
                        <m:accPr>
                          <m:chr m:val="̅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14" y="4382046"/>
                <a:ext cx="2969146" cy="5666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20240" y="5132870"/>
                <a:ext cx="2274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=12, 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=18,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40" y="5132870"/>
                <a:ext cx="2274982" cy="369332"/>
              </a:xfrm>
              <a:prstGeom prst="rect">
                <a:avLst/>
              </a:prstGeom>
              <a:blipFill>
                <a:blip r:embed="rId10"/>
                <a:stretch>
                  <a:fillRect l="-2413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13641" y="5636205"/>
                <a:ext cx="76091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=0∙0+1∙6=1∙6+0∙12=(−1)12+1∙18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41" y="5636205"/>
                <a:ext cx="760911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17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5472" y="82092"/>
            <a:ext cx="7035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Most of the algebraic operations that we customarily 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do with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equations 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can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also be done 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with congruences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endParaRPr lang="en-US" altLang="zh-TW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most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, but not </a:t>
            </a:r>
            <a:r>
              <a:rPr lang="en-US" altLang="zh-TW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all.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1" y="146795"/>
            <a:ext cx="270770" cy="2584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23948" y="604862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</a:rPr>
              <a:t>e.g.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05817" y="995448"/>
                <a:ext cx="3532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17" y="995448"/>
                <a:ext cx="3532442" cy="369332"/>
              </a:xfrm>
              <a:prstGeom prst="rect">
                <a:avLst/>
              </a:prstGeom>
              <a:blipFill>
                <a:blip r:embed="rId3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 flipH="1">
            <a:off x="2844575" y="1063194"/>
            <a:ext cx="76835" cy="23050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31222" y="1332153"/>
                <a:ext cx="3846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∙2≡5∙2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4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3≡5 (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22" y="1332153"/>
                <a:ext cx="384605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 flipH="1">
            <a:off x="3459384" y="1426000"/>
            <a:ext cx="76835" cy="230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30518" y="1710347"/>
                <a:ext cx="28918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bd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18" y="1710347"/>
                <a:ext cx="2891817" cy="369332"/>
              </a:xfrm>
              <a:prstGeom prst="rect">
                <a:avLst/>
              </a:prstGeom>
              <a:blipFill>
                <a:blip r:embed="rId5"/>
                <a:stretch>
                  <a:fillRect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1" y="1787801"/>
            <a:ext cx="270770" cy="258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545247" y="2144872"/>
                <a:ext cx="2775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ntegers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47" y="2144872"/>
                <a:ext cx="277511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74701" y="2679932"/>
                <a:ext cx="16701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 :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"</m:t>
                        </m:r>
                        <m:groupChr>
                          <m:groupChrPr>
                            <m:chr m:val="⇐"/>
                            <m:vertJc m:val="bot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kern="100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"</m:t>
                        </m:r>
                      </m:e>
                    </m:box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OK!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1" y="2679932"/>
                <a:ext cx="1670137" cy="369332"/>
              </a:xfrm>
              <a:prstGeom prst="rect">
                <a:avLst/>
              </a:prstGeom>
              <a:blipFill>
                <a:blip r:embed="rId7"/>
                <a:stretch>
                  <a:fillRect l="-3285" t="-48333" r="-5109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298621" y="3233982"/>
                <a:ext cx="6105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“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21" y="3233982"/>
                <a:ext cx="610552" cy="369332"/>
              </a:xfrm>
              <a:prstGeom prst="rect">
                <a:avLst/>
              </a:prstGeom>
              <a:blipFill>
                <a:blip r:embed="rId8"/>
                <a:stretch>
                  <a:fillRect l="-6000" t="-48333" r="-45000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822108" y="3617786"/>
                <a:ext cx="37952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&amp; 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𝑠𝑢𝑐h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𝑡h𝑎𝑡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108" y="3617786"/>
                <a:ext cx="379527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447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814954" y="4077244"/>
                <a:ext cx="2695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bd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954" y="4077244"/>
                <a:ext cx="2695803" cy="369332"/>
              </a:xfrm>
              <a:prstGeom prst="rect">
                <a:avLst/>
              </a:prstGeom>
              <a:blipFill>
                <a:blip r:embed="rId10"/>
                <a:stretch>
                  <a:fillRect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822108" y="4536702"/>
                <a:ext cx="37616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≡1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108" y="4536702"/>
                <a:ext cx="3761671" cy="369332"/>
              </a:xfrm>
              <a:prstGeom prst="rect">
                <a:avLst/>
              </a:prstGeom>
              <a:blipFill>
                <a:blip r:embed="rId11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822934" y="4906034"/>
                <a:ext cx="1572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ence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1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34" y="4906034"/>
                <a:ext cx="157286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1298621" y="541048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Note: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986116" y="5403567"/>
                <a:ext cx="55865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“inverse of d modulo 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m.”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116" y="5403567"/>
                <a:ext cx="5586535" cy="369332"/>
              </a:xfrm>
              <a:prstGeom prst="rect">
                <a:avLst/>
              </a:prstGeom>
              <a:blipFill>
                <a:blip r:embed="rId13"/>
                <a:stretch>
                  <a:fillRect l="-983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3395800" y="49272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#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87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94703" y="105850"/>
                <a:ext cx="53487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bd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𝑚𝑑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3" y="105850"/>
                <a:ext cx="5348796" cy="369332"/>
              </a:xfrm>
              <a:prstGeom prst="rect">
                <a:avLst/>
              </a:prstGeom>
              <a:blipFill>
                <a:blip r:embed="rId2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7" y="186001"/>
            <a:ext cx="270770" cy="258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16368" y="496249"/>
                <a:ext cx="33421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pf</a:t>
                </a: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mod</m:t>
                        </m:r>
                        <m: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𝑎𝑑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𝑚𝑑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368" y="496249"/>
                <a:ext cx="3342197" cy="369332"/>
              </a:xfrm>
              <a:prstGeom prst="rect">
                <a:avLst/>
              </a:prstGeom>
              <a:blipFill>
                <a:blip r:embed="rId4"/>
                <a:stretch>
                  <a:fillRect l="-1460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094763" y="567508"/>
            <a:ext cx="1614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distributive law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55652" y="875944"/>
                <a:ext cx="5419817" cy="600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groupChr>
                        </m:e>
                        <m:lim>
                          <m:d>
                            <m:dPr>
                              <m:begChr m:val="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lim>
                      </m:limLow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52" y="875944"/>
                <a:ext cx="5419817" cy="600934"/>
              </a:xfrm>
              <a:prstGeom prst="rect">
                <a:avLst/>
              </a:prstGeom>
              <a:blipFill>
                <a:blip r:embed="rId5"/>
                <a:stretch>
                  <a:fillRect t="-28571" b="-846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961710" y="1538094"/>
                <a:ext cx="3101234" cy="600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limLow>
                        <m:limLow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𝑚𝑑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𝑏𝑑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𝑚𝑑</m:t>
                              </m:r>
                            </m:e>
                          </m:groupChr>
                        </m:e>
                        <m:lim>
                          <m:d>
                            <m:dPr>
                              <m:begChr m:val="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𝑏𝑑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𝑚𝑑</m:t>
                              </m:r>
                            </m:e>
                          </m:d>
                        </m:lim>
                      </m:limLow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710" y="1538094"/>
                <a:ext cx="3101234" cy="600934"/>
              </a:xfrm>
              <a:prstGeom prst="rect">
                <a:avLst/>
              </a:prstGeom>
              <a:blipFill>
                <a:blip r:embed="rId6"/>
                <a:stretch>
                  <a:fillRect l="-3733" t="-28283" b="-828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7062944" y="188106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2060"/>
                </a:solidFill>
              </a:rPr>
              <a:t>#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56696" y="2543217"/>
                <a:ext cx="7293006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bd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𝑖𝑛𝑡𝑒𝑔𝑒𝑟𝑠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96" y="2543217"/>
                <a:ext cx="7293006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7" y="2771326"/>
            <a:ext cx="270770" cy="258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40945" y="3329289"/>
                <a:ext cx="3469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altLang="zh-TW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e>
                        </m:d>
                      </m:e>
                    </m:func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45" y="3329289"/>
                <a:ext cx="3469924" cy="369332"/>
              </a:xfrm>
              <a:prstGeom prst="rect">
                <a:avLst/>
              </a:prstGeom>
              <a:blipFill>
                <a:blip r:embed="rId8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92814" y="3771722"/>
                <a:ext cx="2695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bd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14" y="3771722"/>
                <a:ext cx="2695803" cy="369332"/>
              </a:xfrm>
              <a:prstGeom prst="rect">
                <a:avLst/>
              </a:prstGeom>
              <a:blipFill>
                <a:blip r:embed="rId9"/>
                <a:stretch>
                  <a:fillRect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692814" y="4236700"/>
                <a:ext cx="2277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∵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gcd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14" y="4236700"/>
                <a:ext cx="227735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428508" y="4650537"/>
                <a:ext cx="538874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𝑔𝑐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fName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508" y="4650537"/>
                <a:ext cx="5388744" cy="369332"/>
              </a:xfrm>
              <a:prstGeom prst="rect">
                <a:avLst/>
              </a:prstGeom>
              <a:blipFill>
                <a:blip r:embed="rId11"/>
                <a:stretch>
                  <a:fillRect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692814" y="5222744"/>
                <a:ext cx="35148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func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14" y="5222744"/>
                <a:ext cx="3514873" cy="369332"/>
              </a:xfrm>
              <a:prstGeom prst="rect">
                <a:avLst/>
              </a:prstGeom>
              <a:blipFill>
                <a:blip r:embed="rId12"/>
                <a:stretch>
                  <a:fillRect l="-3299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692814" y="5602465"/>
                <a:ext cx="288117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814" y="5602465"/>
                <a:ext cx="2881173" cy="7146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4465560" y="601239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2060"/>
                </a:solidFill>
              </a:rPr>
              <a:t>#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40</a:t>
            </a:fld>
            <a:endParaRPr lang="zh-TW" altLang="en-US"/>
          </a:p>
        </p:txBody>
      </p:sp>
      <p:cxnSp>
        <p:nvCxnSpPr>
          <p:cNvPr id="20" name="直線接點 19"/>
          <p:cNvCxnSpPr/>
          <p:nvPr/>
        </p:nvCxnSpPr>
        <p:spPr>
          <a:xfrm>
            <a:off x="2831491" y="5019869"/>
            <a:ext cx="66151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840289" y="4955163"/>
                <a:ext cx="65271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sz="12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89" y="4955163"/>
                <a:ext cx="652719" cy="276999"/>
              </a:xfrm>
              <a:prstGeom prst="rect">
                <a:avLst/>
              </a:prstGeom>
              <a:blipFill>
                <a:blip r:embed="rId14"/>
                <a:stretch>
                  <a:fillRect r="-3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128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47817" y="91981"/>
                <a:ext cx="54997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𝑚𝑑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17" y="91981"/>
                <a:ext cx="5499717" cy="369332"/>
              </a:xfrm>
              <a:prstGeom prst="rect">
                <a:avLst/>
              </a:prstGeom>
              <a:blipFill>
                <a:blip r:embed="rId2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7" y="186001"/>
            <a:ext cx="270770" cy="258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47567" y="490187"/>
                <a:ext cx="4081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multiple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md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multiple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67" y="490187"/>
                <a:ext cx="408156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47567" y="1042671"/>
                <a:ext cx="3425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67" y="1042671"/>
                <a:ext cx="34250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7" y="1118609"/>
            <a:ext cx="270770" cy="258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76797" y="1454969"/>
                <a:ext cx="5481961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𝑙𝑐𝑚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𝑖𝑛𝑡𝑒𝑔𝑒𝑟𝑠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97" y="1454969"/>
                <a:ext cx="5481961" cy="404983"/>
              </a:xfrm>
              <a:prstGeom prst="rect">
                <a:avLst/>
              </a:prstGeom>
              <a:blipFill>
                <a:blip r:embed="rId6"/>
                <a:stretch>
                  <a:fillRect t="-37879" b="-7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47567" y="1933095"/>
                <a:ext cx="18641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67" y="1933095"/>
                <a:ext cx="186416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7" y="2006829"/>
            <a:ext cx="270770" cy="258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12182" y="2355890"/>
                <a:ext cx="50380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82" y="2355890"/>
                <a:ext cx="5038078" cy="369332"/>
              </a:xfrm>
              <a:prstGeom prst="rect">
                <a:avLst/>
              </a:prstGeom>
              <a:blipFill>
                <a:blip r:embed="rId8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76797" y="3023594"/>
                <a:ext cx="437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97" y="3023594"/>
                <a:ext cx="437427" cy="369332"/>
              </a:xfrm>
              <a:prstGeom prst="rect">
                <a:avLst/>
              </a:prstGeom>
              <a:blipFill>
                <a:blip r:embed="rId9"/>
                <a:stretch>
                  <a:fillRect l="-27778" t="-47541" r="-43056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47567" y="3456536"/>
                <a:ext cx="17311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67" y="3456536"/>
                <a:ext cx="173111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67069" y="3966562"/>
                <a:ext cx="67514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𝑓𝑎𝑐𝑡𝑜𝑟𝑖𝑧𝑎𝑡𝑖𝑜𝑛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69" y="3966562"/>
                <a:ext cx="6751469" cy="369332"/>
              </a:xfrm>
              <a:prstGeom prst="rect">
                <a:avLst/>
              </a:prstGeom>
              <a:blipFill>
                <a:blip r:embed="rId11"/>
                <a:stretch>
                  <a:fillRect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748562" y="4409936"/>
                <a:ext cx="1332481" cy="634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562" y="4409936"/>
                <a:ext cx="1332481" cy="6348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756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4230582" cy="1154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4.7 Independent residues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5339" y="666631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</a:rPr>
              <a:t>residue number system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92710" y="1035963"/>
                <a:ext cx="7124330" cy="3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es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∀1≤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" y="1035963"/>
                <a:ext cx="7124330" cy="391646"/>
              </a:xfrm>
              <a:prstGeom prst="rect">
                <a:avLst/>
              </a:prstGeom>
              <a:blipFill rotWithShape="0"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25339" y="1451589"/>
                <a:ext cx="79215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Note: 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Knowing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,⋯, 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does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tell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us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everything</m:t>
                    </m:r>
                  </m:oMath>
                </a14:m>
                <a:endParaRPr lang="en-US" altLang="zh-TW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39" y="1451589"/>
                <a:ext cx="7921511" cy="369332"/>
              </a:xfrm>
              <a:prstGeom prst="rect">
                <a:avLst/>
              </a:prstGeom>
              <a:blipFill>
                <a:blip r:embed="rId3"/>
                <a:stretch>
                  <a:fillRect l="-693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525896" y="1796941"/>
                <a:ext cx="1078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about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TW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896" y="1796941"/>
                <a:ext cx="10789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72430" y="1808931"/>
                <a:ext cx="587257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it allow us to 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TW" i="1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430" y="1808931"/>
                <a:ext cx="5872579" cy="369332"/>
              </a:xfrm>
              <a:prstGeom prst="rect">
                <a:avLst/>
              </a:prstGeom>
              <a:blipFill>
                <a:blip r:embed="rId5"/>
                <a:stretch>
                  <a:fillRect l="-935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302077" y="2196140"/>
            <a:ext cx="6705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2. 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 In 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applications we’ll often know that </a:t>
            </a:r>
            <a:r>
              <a:rPr lang="en-US" altLang="zh-TW" i="1">
                <a:solidFill>
                  <a:srgbClr val="00206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 lies in a 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certain range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;  </a:t>
            </a:r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5339" y="2511625"/>
            <a:ext cx="7166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we’ll know everything about </a:t>
            </a:r>
            <a:r>
              <a:rPr lang="en-US" altLang="zh-TW" i="1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we know </a:t>
            </a:r>
            <a:r>
              <a:rPr lang="en-US" altLang="zh-TW" i="1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altLang="zh-TW" i="1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if </a:t>
            </a:r>
            <a:r>
              <a:rPr lang="en-US" altLang="zh-TW" i="1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large enough.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66850" y="310410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</a:rPr>
              <a:t>e.g.</a:t>
            </a:r>
            <a:endParaRPr lang="zh-TW" altLang="en-US"/>
          </a:p>
        </p:txBody>
      </p:sp>
      <p:pic>
        <p:nvPicPr>
          <p:cNvPr id="11" name="圖片 10"/>
          <p:cNvPicPr/>
          <p:nvPr/>
        </p:nvPicPr>
        <p:blipFill>
          <a:blip r:embed="rId6"/>
          <a:stretch>
            <a:fillRect/>
          </a:stretch>
        </p:blipFill>
        <p:spPr>
          <a:xfrm>
            <a:off x="1784941" y="3157956"/>
            <a:ext cx="2634908" cy="3632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556957" y="4037990"/>
                <a:ext cx="36988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ordered pair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3,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5)</m:t>
                    </m:r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different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57" y="4037990"/>
                <a:ext cx="3698864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485" t="-4717" r="-660" b="-13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556957" y="4684321"/>
                <a:ext cx="44006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3=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5=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5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57" y="4684321"/>
                <a:ext cx="440061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556957" y="5130599"/>
                <a:ext cx="2628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15=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15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957" y="5130599"/>
                <a:ext cx="2628347" cy="369332"/>
              </a:xfrm>
              <a:prstGeom prst="rect">
                <a:avLst/>
              </a:prstGeom>
              <a:blipFill>
                <a:blip r:embed="rId9"/>
                <a:stretch>
                  <a:fillRect l="-4640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113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4753" y="112269"/>
            <a:ext cx="7719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perform addition, subtraction, and multiplication on the components independently, because of the rules of congruences.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7220" y="758600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In above example,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06933" y="1127932"/>
                <a:ext cx="1163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933" y="1127932"/>
                <a:ext cx="116333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06933" y="1497264"/>
                <a:ext cx="1291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=(1,3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933" y="1497264"/>
                <a:ext cx="1291957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21667" r="-39151" b="-18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98738" y="1998222"/>
                <a:ext cx="60678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∙13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15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1∙1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3, 12∙3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38" y="1998222"/>
                <a:ext cx="60678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06933" y="2392869"/>
                <a:ext cx="3392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∵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7≡1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7≡2(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933" y="2392869"/>
                <a:ext cx="3392724" cy="369332"/>
              </a:xfrm>
              <a:prstGeom prst="rect">
                <a:avLst/>
              </a:prstGeom>
              <a:blipFill>
                <a:blip r:embed="rId5"/>
                <a:stretch>
                  <a:fillRect t="-121667" r="-14748" b="-18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579920" y="2746382"/>
                <a:ext cx="3452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≡1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13≡3(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920" y="2746382"/>
                <a:ext cx="3452035" cy="369332"/>
              </a:xfrm>
              <a:prstGeom prst="rect">
                <a:avLst/>
              </a:prstGeom>
              <a:blipFill>
                <a:blip r:embed="rId6"/>
                <a:stretch>
                  <a:fillRect t="-121667" r="-14488" b="-18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77732" y="3186962"/>
                <a:ext cx="69023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groupChr>
                            <m:groupChrPr>
                              <m:chr m:val="⇒"/>
                              <m:vertJc m:val="bot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7∙13≡1∙1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3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7∙13≡2∙3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5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5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32" y="3186962"/>
                <a:ext cx="6902388" cy="369332"/>
              </a:xfrm>
              <a:prstGeom prst="rect">
                <a:avLst/>
              </a:prstGeom>
              <a:blipFill>
                <a:blip r:embed="rId7"/>
                <a:stretch>
                  <a:fillRect t="-121667" r="-1059" b="-18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97220" y="3835656"/>
            <a:ext cx="7914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independence principle is useful in computer applications, because different components can be worked on separately.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7104" y="4481987"/>
            <a:ext cx="3046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 by different computer)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96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02396" y="129434"/>
                <a:ext cx="578824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?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96" y="129434"/>
                <a:ext cx="5788242" cy="369332"/>
              </a:xfrm>
              <a:prstGeom prst="rect">
                <a:avLst/>
              </a:prstGeom>
              <a:blipFill>
                <a:blip r:embed="rId2"/>
                <a:stretch>
                  <a:fillRect t="-18033" b="-442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08" y="178372"/>
            <a:ext cx="270770" cy="258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32408" y="488852"/>
                <a:ext cx="52866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Illustrate it in the situation (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3,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5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08" y="488852"/>
                <a:ext cx="5286652" cy="369332"/>
              </a:xfrm>
              <a:prstGeom prst="rect">
                <a:avLst/>
              </a:prstGeom>
              <a:blipFill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732408" y="858184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idea : solve the 2 cases (1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&amp; (0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73031" y="1227516"/>
                <a:ext cx="27928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031" y="1227516"/>
                <a:ext cx="2792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61485" y="1664124"/>
                <a:ext cx="3082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𝑏𝑦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15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485" y="1664124"/>
                <a:ext cx="3082832" cy="369332"/>
              </a:xfrm>
              <a:prstGeom prst="rect">
                <a:avLst/>
              </a:prstGeom>
              <a:blipFill>
                <a:blip r:embed="rId6"/>
                <a:stretch>
                  <a:fillRect l="-3755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273031" y="2085700"/>
                <a:ext cx="3204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our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case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 ,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031" y="2085700"/>
                <a:ext cx="320472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25428" y="2455032"/>
                <a:ext cx="16335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428" y="2455032"/>
                <a:ext cx="163352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683259" y="2824364"/>
                <a:ext cx="3984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‧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10+3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‧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15=8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259" y="2824364"/>
                <a:ext cx="3984937" cy="369332"/>
              </a:xfrm>
              <a:prstGeom prst="rect">
                <a:avLst/>
              </a:prstGeom>
              <a:blipFill>
                <a:blip r:embed="rId9"/>
                <a:stretch>
                  <a:fillRect l="-2752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596657" y="3313216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how to find a &amp; b such that 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306898" y="3313216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TW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898" y="3313216"/>
                <a:ext cx="45720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00386" y="3682548"/>
                <a:ext cx="60927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86" y="3682548"/>
                <a:ext cx="60927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732685" y="4171400"/>
                <a:ext cx="3377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 ∃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integers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85" y="4171400"/>
                <a:ext cx="3377591" cy="369332"/>
              </a:xfrm>
              <a:prstGeom prst="rect">
                <a:avLst/>
              </a:prstGeom>
              <a:blipFill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954733" y="4540732"/>
                <a:ext cx="2755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uch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733" y="4540732"/>
                <a:ext cx="27556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954733" y="4910064"/>
                <a:ext cx="26357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ake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733" y="4910064"/>
                <a:ext cx="26357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901278" y="5236234"/>
                <a:ext cx="42619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educing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them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both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𝑚𝑛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desired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78" y="5236234"/>
                <a:ext cx="4261936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1100832" y="5790232"/>
            <a:ext cx="61832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Further tricks can be found in references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174(p.274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371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8019" y="122938"/>
            <a:ext cx="6218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solutions are there to the congruence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84900" y="492270"/>
                <a:ext cx="1788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≡1(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900" y="492270"/>
                <a:ext cx="178863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21667" r="-28328" b="-18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52004" y="861602"/>
                <a:ext cx="58548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if we consider 2 solutions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&amp; 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to be the same when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?</a:t>
                </a:r>
                <a:endParaRPr lang="zh-TW" altLang="en-US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4" y="861602"/>
                <a:ext cx="585482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38" t="-9836" r="-250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52004" y="1254505"/>
                <a:ext cx="2014334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zh-TW" altLang="en-US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4" y="1254505"/>
                <a:ext cx="2014334" cy="374270"/>
              </a:xfrm>
              <a:prstGeom prst="rect">
                <a:avLst/>
              </a:prstGeom>
              <a:blipFill rotWithShape="0">
                <a:blip r:embed="rId4"/>
                <a:stretch>
                  <a:fillRect l="-2727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41823" y="1600266"/>
                <a:ext cx="322819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zh-TW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d>
                      <m:d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≡0 (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)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823" y="1600266"/>
                <a:ext cx="3228191" cy="374270"/>
              </a:xfrm>
              <a:prstGeom prst="rect">
                <a:avLst/>
              </a:prstGeom>
              <a:blipFill>
                <a:blip r:embed="rId5"/>
                <a:stretch>
                  <a:fillRect l="-4915" t="-45902" r="-756" b="-85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96139" y="2089118"/>
                <a:ext cx="536655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|"/>
                          <m:endChr m:val="|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+1   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but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both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unless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139" y="2089118"/>
                <a:ext cx="5366551" cy="369332"/>
              </a:xfrm>
              <a:prstGeom prst="rect">
                <a:avLst/>
              </a:prstGeom>
              <a:blipFill>
                <a:blip r:embed="rId6"/>
                <a:stretch>
                  <a:fillRect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548057" y="2464413"/>
                <a:ext cx="3142912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  <m:groupChr>
                                  <m:groupChrPr>
                                    <m:chr m:val="⇒"/>
                                    <m:vertJc m:val="bot"/>
                                    <m:ctrlPr>
                                      <a:rPr lang="zh-TW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groupCh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𝑘𝑝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groupChr>
                                  <m:groupChrPr>
                                    <m:chr m:val="⇒"/>
                                    <m:vertJc m:val="bot"/>
                                    <m:ctrlPr>
                                      <a:rPr lang="zh-TW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groupCh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+1=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𝑘𝑝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∴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𝑢𝑛𝑙𝑒𝑠𝑠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057" y="2464413"/>
                <a:ext cx="3142912" cy="9840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88019" y="3864538"/>
                <a:ext cx="19030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762000" algn="just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kern="100" dirty="0" err="1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&gt;2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19" y="3864538"/>
                <a:ext cx="1903085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817437" y="4281427"/>
                <a:ext cx="4461478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⇔"/>
                              <m:vertJc m:val="bot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−1  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437" y="4281427"/>
                <a:ext cx="4461478" cy="404983"/>
              </a:xfrm>
              <a:prstGeom prst="rect">
                <a:avLst/>
              </a:prstGeom>
              <a:blipFill>
                <a:blip r:embed="rId9"/>
                <a:stretch>
                  <a:fillRect t="-102985" b="-164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17437" y="4756617"/>
                <a:ext cx="53954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there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exactly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solutions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≡+1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≡−1 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437" y="4756617"/>
                <a:ext cx="5395404" cy="369332"/>
              </a:xfrm>
              <a:prstGeom prst="rect">
                <a:avLst/>
              </a:prstGeom>
              <a:blipFill>
                <a:blip r:embed="rId10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45</a:t>
            </a:fld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 flipH="1">
            <a:off x="4306824" y="3172968"/>
            <a:ext cx="100584" cy="15544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55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82807" y="161551"/>
                <a:ext cx="19672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762000" algn="just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7" y="161551"/>
                <a:ext cx="1967205" cy="369332"/>
              </a:xfrm>
              <a:prstGeom prst="rect">
                <a:avLst/>
              </a:prstGeom>
              <a:blipFill>
                <a:blip r:embed="rId2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83961" y="570117"/>
                <a:ext cx="417300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groupChr>
                            <m:groupChrPr>
                              <m:chr m:val="⇒"/>
                              <m:vertJc m:val="bot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2</m:t>
                          </m:r>
                        </m:e>
                      </m:d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−1  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  <m:d>
                        <m:dPr>
                          <m:begChr m:val="|"/>
                          <m:endChr m:val="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61" y="570117"/>
                <a:ext cx="4173001" cy="374270"/>
              </a:xfrm>
              <a:prstGeom prst="rect">
                <a:avLst/>
              </a:prstGeom>
              <a:blipFill>
                <a:blip r:embed="rId3"/>
                <a:stretch>
                  <a:fillRect t="-118033" b="-185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39561" y="1017917"/>
                <a:ext cx="60945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ut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  <m:d>
                        <m:dPr>
                          <m:begChr m:val="|"/>
                          <m:endChr m:val="|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=4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+1=4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4 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561" y="1017917"/>
                <a:ext cx="6094520" cy="369332"/>
              </a:xfrm>
              <a:prstGeom prst="rect">
                <a:avLst/>
              </a:prstGeom>
              <a:blipFill>
                <a:blip r:embed="rId4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 flipH="1">
            <a:off x="6707293" y="1131756"/>
            <a:ext cx="150495" cy="17907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857113" y="1465717"/>
                <a:ext cx="302210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+1   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13" y="1465717"/>
                <a:ext cx="3022109" cy="4049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857113" y="1983680"/>
                <a:ext cx="3670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there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4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solutions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113" y="1983680"/>
                <a:ext cx="3670684" cy="369332"/>
              </a:xfrm>
              <a:prstGeom prst="rect">
                <a:avLst/>
              </a:prstGeom>
              <a:blipFill>
                <a:blip r:embed="rId6"/>
                <a:stretch>
                  <a:fillRect l="-3156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386179" y="2359552"/>
                <a:ext cx="2826928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≡±1 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±1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179" y="2359552"/>
                <a:ext cx="2826928" cy="3742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926202" y="2800812"/>
                <a:ext cx="3635098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=8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⇒"/>
                              <m:vertJc m:val="bot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≡1,3,5,7 (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02" y="2800812"/>
                <a:ext cx="3635098" cy="404983"/>
              </a:xfrm>
              <a:prstGeom prst="rect">
                <a:avLst/>
              </a:prstGeom>
              <a:blipFill>
                <a:blip r:embed="rId8"/>
                <a:stretch>
                  <a:fillRect t="-153731" r="-16946" b="-228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1058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5930" y="182310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  <a:endParaRPr lang="zh-TW" altLang="en-US">
              <a:solidFill>
                <a:srgbClr val="00206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09" y="152309"/>
            <a:ext cx="2413550" cy="429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14653" y="541692"/>
                <a:ext cx="757709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62000" algn="just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exactly 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different prime divisors, the total number of solutions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≡1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except for a correction when 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even.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53" y="541692"/>
                <a:ext cx="7577091" cy="646331"/>
              </a:xfrm>
              <a:prstGeom prst="rect">
                <a:avLst/>
              </a:prstGeom>
              <a:blipFill>
                <a:blip r:embed="rId3"/>
                <a:stretch>
                  <a:fillRect t="-5660" r="-724" b="-13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24723" y="1188023"/>
            <a:ext cx="38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0" algn="just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exact number in general is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2393120" y="1557355"/>
            <a:ext cx="2645893" cy="413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72008" y="2155509"/>
                <a:ext cx="2549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e.g. 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=12=</m:t>
                    </m:r>
                    <m:sSup>
                      <m:sSup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‧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008" y="2155509"/>
                <a:ext cx="254903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14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06367" y="2565599"/>
                <a:ext cx="52067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solutions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4=±1 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3=±1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367" y="2565599"/>
                <a:ext cx="5206753" cy="369332"/>
              </a:xfrm>
              <a:prstGeom prst="rect">
                <a:avLst/>
              </a:prstGeom>
              <a:blipFill>
                <a:blip r:embed="rId6"/>
                <a:stretch>
                  <a:fillRect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503198" y="2970362"/>
                <a:ext cx="1454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=1,5,7,11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98" y="2970362"/>
                <a:ext cx="145482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072163" y="3492908"/>
                <a:ext cx="2034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=15=3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‧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163" y="3492908"/>
                <a:ext cx="2034531" cy="369332"/>
              </a:xfrm>
              <a:prstGeom prst="rect">
                <a:avLst/>
              </a:prstGeom>
              <a:blipFill>
                <a:blip r:embed="rId8"/>
                <a:stretch>
                  <a:fillRect l="-2695"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313432" y="4040314"/>
                <a:ext cx="52866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solutions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3=±1,  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5=±1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432" y="4040314"/>
                <a:ext cx="5286652" cy="369332"/>
              </a:xfrm>
              <a:prstGeom prst="rect">
                <a:avLst/>
              </a:prstGeom>
              <a:blipFill>
                <a:blip r:embed="rId9"/>
                <a:stretch>
                  <a:fillRect l="-346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547609" y="4460975"/>
            <a:ext cx="5473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30480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(1,1)=1 </a:t>
            </a:r>
            <a:r>
              <a:rPr lang="zh-TW" altLang="en-US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1,4)=4   </a:t>
            </a:r>
            <a:r>
              <a:rPr lang="zh-TW" altLang="en-US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2,1)=11   </a:t>
            </a:r>
            <a:r>
              <a:rPr lang="zh-TW" altLang="en-US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2,4)=14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82540" y="46900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mtClean="0">
                <a:solidFill>
                  <a:srgbClr val="C00000"/>
                </a:solidFill>
              </a:rPr>
              <a:t>#</a:t>
            </a:r>
            <a:endParaRPr lang="zh-TW" altLang="en-US" sz="2000">
              <a:solidFill>
                <a:srgbClr val="C00000"/>
              </a:solidFill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42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4518609" cy="1154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4.8 Additional applications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4497" y="666631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 numbers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81486" y="1027085"/>
                <a:ext cx="60323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, ⋯,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6" y="1027085"/>
                <a:ext cx="603237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59041" y="1378662"/>
                <a:ext cx="5295530" cy="462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 of precisely 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copies of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numbers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41" y="1378662"/>
                <a:ext cx="5295530" cy="462947"/>
              </a:xfrm>
              <a:prstGeom prst="rect">
                <a:avLst/>
              </a:prstGeom>
              <a:blipFill>
                <a:blip r:embed="rId3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6998" y="1792954"/>
                <a:ext cx="649401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, 2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, ⋯,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some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order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where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gc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fNam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98" y="1792954"/>
                <a:ext cx="6494016" cy="369332"/>
              </a:xfrm>
              <a:prstGeom prst="rect">
                <a:avLst/>
              </a:prstGeom>
              <a:blipFill>
                <a:blip r:embed="rId4"/>
                <a:stretch>
                  <a:fillRect t="-119672" r="-1782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81486" y="2327053"/>
                <a:ext cx="57127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=12,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𝑛𝑢𝑚𝑏𝑒𝑟𝑠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86" y="2327053"/>
                <a:ext cx="5712781" cy="369332"/>
              </a:xfrm>
              <a:prstGeom prst="rect">
                <a:avLst/>
              </a:prstGeom>
              <a:blipFill>
                <a:blip r:embed="rId5"/>
                <a:stretch>
                  <a:fillRect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460053" y="2743489"/>
                <a:ext cx="2776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4, 0,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8,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4, 0,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8,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4, 0,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8,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053" y="2743489"/>
                <a:ext cx="277672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07615" y="3289847"/>
                <a:ext cx="5153488" cy="462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+mj-lt"/>
                  <a:buAutoNum type="arabicParenBoth"/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we get 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copies of the first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15" y="3289847"/>
                <a:ext cx="5153488" cy="462947"/>
              </a:xfrm>
              <a:prstGeom prst="rect">
                <a:avLst/>
              </a:prstGeom>
              <a:blipFill>
                <a:blip r:embed="rId7"/>
                <a:stretch>
                  <a:fillRect l="-709" t="-1316" b="-6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/>
          <p:nvPr/>
        </p:nvPicPr>
        <p:blipFill>
          <a:blip r:embed="rId8"/>
          <a:stretch>
            <a:fillRect/>
          </a:stretch>
        </p:blipFill>
        <p:spPr>
          <a:xfrm>
            <a:off x="3887431" y="3800353"/>
            <a:ext cx="2664289" cy="397229"/>
          </a:xfrm>
          <a:prstGeom prst="rect">
            <a:avLst/>
          </a:prstGeom>
        </p:spPr>
      </p:pic>
      <p:pic>
        <p:nvPicPr>
          <p:cNvPr id="12" name="圖片 11"/>
          <p:cNvPicPr/>
          <p:nvPr/>
        </p:nvPicPr>
        <p:blipFill>
          <a:blip r:embed="rId9"/>
          <a:stretch>
            <a:fillRect/>
          </a:stretch>
        </p:blipFill>
        <p:spPr>
          <a:xfrm>
            <a:off x="1704511" y="3751530"/>
            <a:ext cx="1518637" cy="400110"/>
          </a:xfrm>
          <a:prstGeom prst="rect">
            <a:avLst/>
          </a:prstGeom>
        </p:spPr>
      </p:pic>
      <p:pic>
        <p:nvPicPr>
          <p:cNvPr id="1026" name="圖片 9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29" y="3846297"/>
            <a:ext cx="464121" cy="30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372369" y="3751530"/>
            <a:ext cx="3321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ambria Math" panose="020405030504060302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∵</a:t>
            </a:r>
            <a:endParaRPr kumimoji="0" lang="en-US" altLang="zh-TW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15410" y="144317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36594" y="4151640"/>
                <a:ext cx="6742590" cy="566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copies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values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occur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0≤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94" y="4151640"/>
                <a:ext cx="6742590" cy="5666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70717" y="4833833"/>
                <a:ext cx="6140297" cy="566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how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those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numbers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 2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7" y="4833833"/>
                <a:ext cx="6140297" cy="5666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026761" y="4883964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(2) </a:t>
            </a:r>
            <a:endParaRPr lang="zh-TW" altLang="en-US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416989" y="5327784"/>
                <a:ext cx="610339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et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&amp;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kn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kn</m:t>
                        </m:r>
                      </m:e>
                      <m:sup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)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9" y="5327784"/>
                <a:ext cx="6103399" cy="369332"/>
              </a:xfrm>
              <a:prstGeom prst="rect">
                <a:avLst/>
              </a:prstGeom>
              <a:blipFill>
                <a:blip r:embed="rId13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372369" y="5815517"/>
                <a:ext cx="44068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values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occur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69" y="5815517"/>
                <a:ext cx="4406847" cy="369332"/>
              </a:xfrm>
              <a:prstGeom prst="rect">
                <a:avLst/>
              </a:prstGeom>
              <a:blipFill>
                <a:blip r:embed="rId14"/>
                <a:stretch>
                  <a:fillRect l="-830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5531231" y="5804257"/>
                <a:ext cx="25907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times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number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231" y="5804257"/>
                <a:ext cx="25907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圖片 24"/>
          <p:cNvPicPr/>
          <p:nvPr/>
        </p:nvPicPr>
        <p:blipFill>
          <a:blip r:embed="rId16"/>
          <a:stretch>
            <a:fillRect/>
          </a:stretch>
        </p:blipFill>
        <p:spPr>
          <a:xfrm>
            <a:off x="1704511" y="6321045"/>
            <a:ext cx="6702641" cy="280422"/>
          </a:xfrm>
          <a:prstGeom prst="rect">
            <a:avLst/>
          </a:prstGeom>
        </p:spPr>
      </p:pic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1538440" y="2816352"/>
            <a:ext cx="670944" cy="2194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48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94632" y="195986"/>
                <a:ext cx="2688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groupChr>
                            <m:groupChrPr>
                              <m:chr m:val="⇔"/>
                              <m:vertJc m:val="bot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gc</m:t>
                          </m:r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fNam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32" y="195986"/>
                <a:ext cx="2688749" cy="369332"/>
              </a:xfrm>
              <a:prstGeom prst="rect">
                <a:avLst/>
              </a:prstGeom>
              <a:blipFill>
                <a:blip r:embed="rId3"/>
                <a:stretch>
                  <a:fillRect t="-119672" r="-18594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4" y="283558"/>
            <a:ext cx="252497" cy="241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34355" y="720859"/>
                <a:ext cx="5298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groupChr>
                            <m:groupChrPr>
                              <m:chr m:val="⇒"/>
                              <m:vertJc m:val="bot"/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𝑎𝑛𝑦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𝑐𝑜𝑚𝑚𝑜𝑛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𝑑𝑖𝑣𝑖𝑠𝑜𝑟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𝑑𝑖𝑣𝑖𝑠𝑜𝑟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𝑡h𝑒𝑖𝑟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𝑔𝑐𝑑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55" y="720859"/>
                <a:ext cx="5298052" cy="369332"/>
              </a:xfrm>
              <a:prstGeom prst="rect">
                <a:avLst/>
              </a:prstGeom>
              <a:blipFill>
                <a:blip r:embed="rId5"/>
                <a:stretch>
                  <a:fillRect l="-115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94994" y="1360223"/>
                <a:ext cx="1202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Pf: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box>
                      <m:box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kern="100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</m:e>
                    </m:box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</m:oMath>
                </a14:m>
                <a:endParaRPr lang="zh-TW" altLang="zh-TW" sz="1400" kern="100" dirty="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94" y="1360223"/>
                <a:ext cx="1202060" cy="369332"/>
              </a:xfrm>
              <a:prstGeom prst="rect">
                <a:avLst/>
              </a:prstGeom>
              <a:blipFill>
                <a:blip r:embed="rId6"/>
                <a:stretch>
                  <a:fillRect t="-47541" r="-4670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07654" y="1867041"/>
                <a:ext cx="46022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d>
                      <m:dPr>
                        <m:begChr m:val="|"/>
                        <m:endChr m:val="|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&amp;</m:t>
                        </m:r>
                        <m: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b="0" i="0" kern="1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b="0" i="1" kern="100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groupChr>
                    <m:r>
                      <a:rPr lang="en-US" altLang="zh-TW" b="0" i="1" kern="10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′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zh-TW" sz="1400" kern="100" dirty="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54" y="1867041"/>
                <a:ext cx="4602222" cy="369332"/>
              </a:xfrm>
              <a:prstGeom prst="rect">
                <a:avLst/>
              </a:prstGeom>
              <a:blipFill>
                <a:blip r:embed="rId7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76884" y="2390643"/>
                <a:ext cx="6201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groupChr>
                        <m:groupChrPr>
                          <m:chr m:val="⇐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884" y="2390643"/>
                <a:ext cx="620170" cy="369332"/>
              </a:xfrm>
              <a:prstGeom prst="rect">
                <a:avLst/>
              </a:prstGeom>
              <a:blipFill>
                <a:blip r:embed="rId8"/>
                <a:stretch>
                  <a:fillRect l="-4902" t="-47541" r="-45098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66750" y="2801200"/>
                <a:ext cx="59080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kern="1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a:rPr lang="en-US" altLang="zh-TW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func>
                        <m:funcPr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zh-TW" altLang="zh-TW" i="1" kern="10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  <m:r>
                                <a:rPr lang="en-US" altLang="zh-TW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func>
                      <m:groupChr>
                        <m:groupChrPr>
                          <m:chr m:val="⇒"/>
                          <m:vertJc m:val="bot"/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kern="100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𝑑𝑖𝑣𝑖𝑑𝑒𝑠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𝑑𝑖𝑣𝑖𝑠𝑜𝑟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&amp; 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𝑑𝑖𝑣𝑖𝑠𝑜𝑟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zh-TW" altLang="zh-TW" sz="1400" kern="100" dirty="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50" y="2801200"/>
                <a:ext cx="5908089" cy="369332"/>
              </a:xfrm>
              <a:prstGeom prst="rect">
                <a:avLst/>
              </a:prstGeom>
              <a:blipFill>
                <a:blip r:embed="rId9"/>
                <a:stretch>
                  <a:fillRect t="-48333" r="-826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496024" y="2794725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endParaRPr lang="zh-TW" altLang="en-US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976309" y="3363777"/>
                <a:ext cx="1413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zh-TW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begChr m:val="|"/>
                        <m:endChr m:val="|"/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lit/>
                          </m:rP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m:rPr>
                        <m:sty m:val="p"/>
                      </m:rP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.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09" y="3363777"/>
                <a:ext cx="1413849" cy="369332"/>
              </a:xfrm>
              <a:prstGeom prst="rect">
                <a:avLst/>
              </a:prstGeom>
              <a:blipFill>
                <a:blip r:embed="rId10"/>
                <a:stretch>
                  <a:fillRect l="-10776" t="-48333" r="-3017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23726" y="4083256"/>
                <a:ext cx="5274738" cy="798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altLang="zh-TW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TW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, 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𝑖𝑛𝑡𝑒𝑔𝑒𝑟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&gt;0 ⋯⋯(∗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26" y="4083256"/>
                <a:ext cx="5274738" cy="7984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257200" y="4856670"/>
                <a:ext cx="5151860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∵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runs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through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divisors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when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does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200" y="4856670"/>
                <a:ext cx="5151860" cy="56669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4" y="4315346"/>
            <a:ext cx="252497" cy="241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094632" y="5423364"/>
                <a:ext cx="1569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32" y="5423364"/>
                <a:ext cx="1569660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837921" y="5827446"/>
                <a:ext cx="38140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921" y="5827446"/>
                <a:ext cx="38140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817884" y="6231528"/>
                <a:ext cx="37307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HS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884" y="6231528"/>
                <a:ext cx="3730700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390158" y="33637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2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04511" y="119393"/>
                <a:ext cx="1173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511" y="119393"/>
                <a:ext cx="117359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圖片 1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65" y="615644"/>
            <a:ext cx="1764976" cy="36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圖片 10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99" y="615644"/>
            <a:ext cx="460695" cy="31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圖片 10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352" y="641191"/>
            <a:ext cx="1458800" cy="32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09709" y="19264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04511" y="491554"/>
                <a:ext cx="437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511" y="491554"/>
                <a:ext cx="437427" cy="369332"/>
              </a:xfrm>
              <a:prstGeom prst="rect">
                <a:avLst/>
              </a:prstGeom>
              <a:blipFill>
                <a:blip r:embed="rId6"/>
                <a:stretch>
                  <a:fillRect l="-29577" t="-48333" r="-43662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493223" y="971982"/>
                <a:ext cx="61389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there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numbers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just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altLang="zh-TW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23" y="971982"/>
                <a:ext cx="6138909" cy="369332"/>
              </a:xfrm>
              <a:prstGeom prst="rect">
                <a:avLst/>
              </a:prstGeom>
              <a:blipFill>
                <a:blip r:embed="rId7"/>
                <a:stretch>
                  <a:fillRect l="-2284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7429772" y="98657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002060"/>
                </a:solidFill>
              </a:rPr>
              <a:t>#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497" y="1765050"/>
            <a:ext cx="2604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Fermats’s Last Theorem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31064" y="2134382"/>
                <a:ext cx="4550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∀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&gt;2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64" y="2134382"/>
                <a:ext cx="45505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31064" y="2503714"/>
                <a:ext cx="62987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(This conjecture has been verified for all n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≤150000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1987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64" y="2503714"/>
                <a:ext cx="6298708" cy="369332"/>
              </a:xfrm>
              <a:prstGeom prst="rect">
                <a:avLst/>
              </a:prstGeom>
              <a:blipFill>
                <a:blip r:embed="rId9"/>
                <a:stretch>
                  <a:fillRect l="-871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2348603" y="2839564"/>
            <a:ext cx="2030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Andrew Wiles 1993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4497" y="3208896"/>
            <a:ext cx="3386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Fermat’s (Little) Theorem : (1640)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/>
          <p:cNvPicPr/>
          <p:nvPr/>
        </p:nvPicPr>
        <p:blipFill>
          <a:blip r:embed="rId10"/>
          <a:stretch>
            <a:fillRect/>
          </a:stretch>
        </p:blipFill>
        <p:spPr>
          <a:xfrm>
            <a:off x="1366319" y="3646587"/>
            <a:ext cx="2273525" cy="410508"/>
          </a:xfrm>
          <a:prstGeom prst="rect">
            <a:avLst/>
          </a:prstGeom>
        </p:spPr>
      </p:pic>
      <p:pic>
        <p:nvPicPr>
          <p:cNvPr id="18" name="圖片 17"/>
          <p:cNvPicPr/>
          <p:nvPr/>
        </p:nvPicPr>
        <p:blipFill>
          <a:blip r:embed="rId11"/>
          <a:stretch>
            <a:fillRect/>
          </a:stretch>
        </p:blipFill>
        <p:spPr>
          <a:xfrm>
            <a:off x="3683702" y="3718491"/>
            <a:ext cx="954041" cy="33860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681601" y="3720519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……(*)</a:t>
            </a:r>
            <a:endParaRPr lang="zh-TW" altLang="zh-TW" sz="1400" kern="10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255858" y="4181888"/>
                <a:ext cx="2383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prime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858" y="4181888"/>
                <a:ext cx="2383986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714497" y="4869988"/>
                <a:ext cx="68645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… ,</m:t>
                      </m:r>
                      <m:r>
                        <a:rPr lang="en-US" altLang="zh-TW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97" y="4869988"/>
                <a:ext cx="6864525" cy="369332"/>
              </a:xfrm>
              <a:prstGeom prst="rect">
                <a:avLst/>
              </a:prstGeom>
              <a:blipFill>
                <a:blip r:embed="rId13"/>
                <a:stretch>
                  <a:fillRect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944528" y="5447559"/>
            <a:ext cx="4495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TW">
                <a:solidFill>
                  <a:schemeClr val="bg1"/>
                </a:solidFill>
              </a:rPr>
              <a:t>1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altLang="zh-TW" kern="1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,</a:t>
            </a:r>
            <a:r>
              <a:rPr lang="en-US" altLang="zh-TW" kern="1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p-1  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some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98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71223" y="234888"/>
                <a:ext cx="437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23" y="234888"/>
                <a:ext cx="437427" cy="369332"/>
              </a:xfrm>
              <a:prstGeom prst="rect">
                <a:avLst/>
              </a:prstGeom>
              <a:blipFill>
                <a:blip r:embed="rId2"/>
                <a:stretch>
                  <a:fillRect l="-29577" t="-48333" r="-43662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02674" y="234888"/>
            <a:ext cx="5611190" cy="110563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81056" y="1162975"/>
            <a:ext cx="133165" cy="177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43021" y="106708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(mod p)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65246" y="1714302"/>
                <a:ext cx="437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46" y="1714302"/>
                <a:ext cx="437427" cy="369332"/>
              </a:xfrm>
              <a:prstGeom prst="rect">
                <a:avLst/>
              </a:prstGeom>
              <a:blipFill>
                <a:blip r:embed="rId4"/>
                <a:stretch>
                  <a:fillRect l="-29577" t="-47541" r="-43662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1002674" y="1713033"/>
            <a:ext cx="3448050" cy="390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65246" y="2503038"/>
                <a:ext cx="437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46" y="2503038"/>
                <a:ext cx="437427" cy="369332"/>
              </a:xfrm>
              <a:prstGeom prst="rect">
                <a:avLst/>
              </a:prstGeom>
              <a:blipFill>
                <a:blip r:embed="rId6"/>
                <a:stretch>
                  <a:fillRect l="-29577" t="-48333" r="-43662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26142" y="2476064"/>
                <a:ext cx="36011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≡1 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(∵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|  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42" y="2476064"/>
                <a:ext cx="3601114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19672" r="-13706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接點 10"/>
          <p:cNvCxnSpPr/>
          <p:nvPr/>
        </p:nvCxnSpPr>
        <p:spPr>
          <a:xfrm>
            <a:off x="3320249" y="2660730"/>
            <a:ext cx="118659" cy="654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4486568" y="26334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5246" y="3661106"/>
            <a:ext cx="4557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An alternative form of Fermat’s theorem: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090524" y="4143581"/>
                <a:ext cx="28861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24" y="4143581"/>
                <a:ext cx="28861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090524" y="4667464"/>
                <a:ext cx="3708950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groupChr>
                                  <m:groupChrPr>
                                    <m:chr m:val="⇒"/>
                                    <m:vertJc m:val="bot"/>
                                    <m:ctrlPr>
                                      <a:rPr lang="zh-TW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groupCh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𝑚𝑢𝑙𝑡𝑖𝑝𝑙𝑦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zh-TW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d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by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en-US" altLang="zh-TW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groupChr>
                                  <m:groupChrPr>
                                    <m:chr m:val="⇒"/>
                                    <m:vertJc m:val="bot"/>
                                    <m:ctrlPr>
                                      <a:rPr lang="zh-TW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groupCh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groupChr>
                                  <m:groupChrPr>
                                    <m:chr m:val="⇒"/>
                                    <m:vertJc m:val="bot"/>
                                    <m:ctrlPr>
                                      <a:rPr lang="zh-TW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groupChr>
                                <m:sSup>
                                  <m:sSupPr>
                                    <m:ctrlPr>
                                      <a:rPr lang="zh-TW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zh-TW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zh-TW" alt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zh-TW" altLang="en-US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≡0≡</m:t>
                                </m:r>
                                <m:r>
                                  <a:rPr lang="zh-TW" alt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24" y="4667464"/>
                <a:ext cx="3708950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1919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4440" y="119394"/>
            <a:ext cx="370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Fermat suspected that the number 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89866" y="488726"/>
                <a:ext cx="1486240" cy="3945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66" y="488726"/>
                <a:ext cx="1486240" cy="394595"/>
              </a:xfrm>
              <a:prstGeom prst="rect">
                <a:avLst/>
              </a:prstGeom>
              <a:blipFill rotWithShape="0">
                <a:blip r:embed="rId2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00875" y="488726"/>
                <a:ext cx="29322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09600" indent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was prime.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875" y="488726"/>
                <a:ext cx="293221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624440" y="1042724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knew that the first 5 cases gave primes: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289866" y="1781388"/>
                <a:ext cx="1354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+1=5,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66" y="1781388"/>
                <a:ext cx="135479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89866" y="1437319"/>
                <a:ext cx="14011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+1=3, 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66" y="1437319"/>
                <a:ext cx="140115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289866" y="2150720"/>
                <a:ext cx="14830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+1=17,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66" y="2150720"/>
                <a:ext cx="148303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289866" y="2494789"/>
                <a:ext cx="1611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+1=257,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66" y="2494789"/>
                <a:ext cx="161127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89866" y="2838858"/>
                <a:ext cx="1912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+1=65537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66" y="2838858"/>
                <a:ext cx="191251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24440" y="3157664"/>
            <a:ext cx="5419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he couldn’t see how to prove that the next case,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04582" y="3597258"/>
                <a:ext cx="2558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+1=4294967297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82" y="3597258"/>
                <a:ext cx="255864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080241" y="3597258"/>
            <a:ext cx="1999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be prime.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904582" y="4225993"/>
                <a:ext cx="3140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is not prime.</a:t>
                </a:r>
                <a:endParaRPr lang="zh-TW" altLang="en-US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82" y="4225993"/>
                <a:ext cx="3140540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550" t="-9836" r="-1163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973497" y="4609252"/>
                <a:ext cx="711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TW" altLang="en-US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497" y="4609252"/>
                <a:ext cx="71160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4242764" y="4609252"/>
            <a:ext cx="2321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B05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≡ 1 (mod </a:t>
            </a:r>
            <a:r>
              <a:rPr lang="en-US" altLang="zh-TW" i="1" kern="100">
                <a:solidFill>
                  <a:srgbClr val="00B05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p)</a:t>
            </a:r>
            <a:r>
              <a:rPr lang="en-US" altLang="zh-TW" kern="100">
                <a:solidFill>
                  <a:srgbClr val="00B05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altLang="zh-TW" i="1" kern="100">
                <a:solidFill>
                  <a:srgbClr val="00B05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 kern="100">
                <a:solidFill>
                  <a:srgbClr val="00B05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 ⊥ </a:t>
            </a:r>
            <a:r>
              <a:rPr lang="en-US" altLang="zh-TW" i="1" kern="100">
                <a:solidFill>
                  <a:srgbClr val="00B05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endParaRPr lang="zh-TW" altLang="zh-TW" sz="1400" kern="100">
              <a:solidFill>
                <a:srgbClr val="00B05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04582" y="4609252"/>
                <a:ext cx="16991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et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=3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(∗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82" y="4609252"/>
                <a:ext cx="1699118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119672" r="-29749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24440" y="5124501"/>
                <a:ext cx="5446450" cy="407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p>
                          </m:sSup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≡1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prime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40" y="5124501"/>
                <a:ext cx="5446450" cy="407163"/>
              </a:xfrm>
              <a:prstGeom prst="rect">
                <a:avLst/>
              </a:prstGeom>
              <a:blipFill>
                <a:blip r:embed="rId13"/>
                <a:stretch>
                  <a:fillRect t="-33333" b="-803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37559" y="5637034"/>
            <a:ext cx="67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test this relation by hand, beginning with 3 and squaring 32 times, 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24440" y="6060840"/>
                <a:ext cx="4378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keeping only the remainders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sup>
                    </m:sSup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40" y="6060840"/>
                <a:ext cx="4378058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825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62432" y="230034"/>
            <a:ext cx="655145" cy="284872"/>
          </a:xfrm>
          <a:prstGeom prst="rect">
            <a:avLst/>
          </a:prstGeom>
        </p:spPr>
      </p:pic>
      <p:pic>
        <p:nvPicPr>
          <p:cNvPr id="3" name="圖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2054071" y="139732"/>
            <a:ext cx="795661" cy="375174"/>
          </a:xfrm>
          <a:prstGeom prst="rect">
            <a:avLst/>
          </a:prstGeom>
        </p:spPr>
      </p:pic>
      <p:pic>
        <p:nvPicPr>
          <p:cNvPr id="4" name="圖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2986226" y="166411"/>
            <a:ext cx="937704" cy="348495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5"/>
          <a:stretch>
            <a:fillRect/>
          </a:stretch>
        </p:blipFill>
        <p:spPr>
          <a:xfrm>
            <a:off x="4060424" y="139732"/>
            <a:ext cx="1789961" cy="392907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6"/>
          <a:stretch>
            <a:fillRect/>
          </a:stretch>
        </p:blipFill>
        <p:spPr>
          <a:xfrm>
            <a:off x="5986879" y="139732"/>
            <a:ext cx="1228447" cy="348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115113" y="660931"/>
                <a:ext cx="2355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isn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prime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13" y="660931"/>
                <a:ext cx="235500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960215" y="759038"/>
                <a:ext cx="26617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△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zh-TW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!≡−1(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15" y="759038"/>
                <a:ext cx="2661754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21667" r="-18807" b="-18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3402260" y="75903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4841" y="1326757"/>
            <a:ext cx="189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Nilson’s theorem 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/>
          <p:nvPr/>
        </p:nvPicPr>
        <p:blipFill>
          <a:blip r:embed="rId9"/>
          <a:stretch>
            <a:fillRect/>
          </a:stretch>
        </p:blipFill>
        <p:spPr>
          <a:xfrm>
            <a:off x="1191474" y="1810808"/>
            <a:ext cx="2266164" cy="363550"/>
          </a:xfrm>
          <a:prstGeom prst="rect">
            <a:avLst/>
          </a:prstGeom>
        </p:spPr>
      </p:pic>
      <p:pic>
        <p:nvPicPr>
          <p:cNvPr id="15" name="圖片 10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18" y="1837098"/>
            <a:ext cx="460695" cy="31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圖片 15"/>
          <p:cNvPicPr/>
          <p:nvPr/>
        </p:nvPicPr>
        <p:blipFill>
          <a:blip r:embed="rId11"/>
          <a:stretch>
            <a:fillRect/>
          </a:stretch>
        </p:blipFill>
        <p:spPr>
          <a:xfrm>
            <a:off x="4060424" y="1858255"/>
            <a:ext cx="1046917" cy="268653"/>
          </a:xfrm>
          <a:prstGeom prst="rect">
            <a:avLst/>
          </a:prstGeom>
        </p:spPr>
      </p:pic>
      <p:pic>
        <p:nvPicPr>
          <p:cNvPr id="17" name="圖片 16"/>
          <p:cNvPicPr/>
          <p:nvPr/>
        </p:nvPicPr>
        <p:blipFill>
          <a:blip r:embed="rId12"/>
          <a:stretch>
            <a:fillRect/>
          </a:stretch>
        </p:blipFill>
        <p:spPr>
          <a:xfrm>
            <a:off x="5174110" y="1813196"/>
            <a:ext cx="812769" cy="317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-278939" y="2359835"/>
                <a:ext cx="15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“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⇒"/>
                            <m:vertJc m:val="bot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kern="100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8939" y="2359835"/>
                <a:ext cx="1513043" cy="369332"/>
              </a:xfrm>
              <a:prstGeom prst="rect">
                <a:avLst/>
              </a:prstGeom>
              <a:blipFill>
                <a:blip r:embed="rId13"/>
                <a:stretch>
                  <a:fillRect t="-47541" r="-36694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969113" y="2777929"/>
            <a:ext cx="566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if n&gt;1 is not prime, it has a prime divisor p that appears as a 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977958" y="3157692"/>
                <a:ext cx="4173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factor of (n-1)!   i.e.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!≡0(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58" y="3157692"/>
                <a:ext cx="4173771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168"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943572" y="3641942"/>
                <a:ext cx="27546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! </m:t>
                      </m:r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≢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72" y="3641942"/>
                <a:ext cx="2754600" cy="369332"/>
              </a:xfrm>
              <a:prstGeom prst="rect">
                <a:avLst/>
              </a:prstGeom>
              <a:blipFill>
                <a:blip r:embed="rId15"/>
                <a:stretch>
                  <a:fillRect l="-4425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484818" y="3636113"/>
                <a:ext cx="4627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(∵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not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by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4.40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!≡−1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18" y="3636113"/>
                <a:ext cx="4627869" cy="369332"/>
              </a:xfrm>
              <a:prstGeom prst="rect">
                <a:avLst/>
              </a:prstGeom>
              <a:blipFill rotWithShape="0">
                <a:blip r:embed="rId16"/>
                <a:stretch>
                  <a:fillRect t="-119672" r="-10540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44841" y="4214616"/>
                <a:ext cx="589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⇐"/>
                            <m:vertJc m:val="bot"/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smtClean="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</m:e>
                    </m:box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”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1" y="4214616"/>
                <a:ext cx="589713" cy="369332"/>
              </a:xfrm>
              <a:prstGeom prst="rect">
                <a:avLst/>
              </a:prstGeom>
              <a:blipFill>
                <a:blip r:embed="rId17"/>
                <a:stretch>
                  <a:fillRect l="-9278" t="-47541" r="-43299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155821" y="4251098"/>
                <a:ext cx="36608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(i.e. check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zh-TW" altLang="en-US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MS Mincho" panose="02020609040205080304" pitchFamily="49" charset="-128"/>
                          </a:rPr>
                          <m:t>−</m:t>
                        </m:r>
                        <m: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!≡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1(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821" y="4251098"/>
                <a:ext cx="3660810" cy="369332"/>
              </a:xfrm>
              <a:prstGeom prst="rect">
                <a:avLst/>
              </a:prstGeom>
              <a:blipFill rotWithShape="0">
                <a:blip r:embed="rId18"/>
                <a:stretch>
                  <a:fillRect t="-9836" r="-50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977958" y="4632710"/>
                <a:ext cx="4235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∃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𝑠𝑢𝑐h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≡1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58" y="4632710"/>
                <a:ext cx="4235262" cy="369332"/>
              </a:xfrm>
              <a:prstGeom prst="rect">
                <a:avLst/>
              </a:prstGeom>
              <a:blipFill>
                <a:blip r:embed="rId19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043126" y="4987901"/>
                <a:ext cx="52422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 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inverse of n &amp; n is also the inverse of n’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26" y="4987901"/>
                <a:ext cx="5242264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930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1008493" y="5436963"/>
            <a:ext cx="6120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(Note: Any 2 inverses of n must be congruent to each other,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311265" y="5867282"/>
                <a:ext cx="3746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3048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TW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nn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nn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  <m:box>
                      <m:box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altLang="zh-TW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groupChr>
                          <m:groupChrPr>
                            <m:chr m:val="⇒"/>
                            <m:vertJc m:val="bot"/>
                            <m:ctrlPr>
                              <a:rPr lang="zh-TW" altLang="zh-TW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b="0" i="1" kern="100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groupChr>
                        <m:r>
                          <a:rPr lang="en-US" altLang="zh-TW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x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′≡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zh-TW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265" y="5867282"/>
                <a:ext cx="3746731" cy="369332"/>
              </a:xfrm>
              <a:prstGeom prst="rect">
                <a:avLst/>
              </a:prstGeom>
              <a:blipFill>
                <a:blip r:embed="rId21"/>
                <a:stretch>
                  <a:fillRect t="-47541" r="-488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6934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6178" y="82092"/>
            <a:ext cx="6476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up each number between 1 &amp; p-1 with its inverse except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3842" y="451424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that their inverses are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themselves.</a:t>
            </a:r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86178" y="936165"/>
            <a:ext cx="5268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which numbers are their own inverse 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86178" y="1305497"/>
                <a:ext cx="3979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zh-TW" i="1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its own invers,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≡1(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78" y="1305497"/>
                <a:ext cx="3979231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4249" y="1798205"/>
                <a:ext cx="28455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≡1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−1  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&gt;2 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9" y="1798205"/>
                <a:ext cx="2845523" cy="369332"/>
              </a:xfrm>
              <a:prstGeom prst="rect">
                <a:avLst/>
              </a:prstGeom>
              <a:blipFill>
                <a:blip r:embed="rId3"/>
                <a:stretch>
                  <a:fillRect l="-3854"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98457" y="1794349"/>
                <a:ext cx="41356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=2,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!≡−1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𝑑𝑜𝑛𝑒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457" y="1794349"/>
                <a:ext cx="413568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703842" y="2241157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hence,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239196" y="2610489"/>
                <a:ext cx="3789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!≡1∙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≡−1(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196" y="2610489"/>
                <a:ext cx="378924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19672" r="-12862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4997227" y="277976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4249" y="3506606"/>
            <a:ext cx="7092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Wilson’s theorem is of no use as a practical test for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primality.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88375" y="3875938"/>
            <a:ext cx="1903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just a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346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2949846" cy="1154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4.9 PHI and MU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29884" y="666631"/>
                <a:ext cx="3028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integers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4" y="666631"/>
                <a:ext cx="302839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70215" y="666631"/>
                <a:ext cx="513573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0,1,…,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215" y="666631"/>
                <a:ext cx="513573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929136" y="1636255"/>
            <a:ext cx="2629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Euler’s totient function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11975" y="1035963"/>
                <a:ext cx="33866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which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relatively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prime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75" y="1035963"/>
                <a:ext cx="3386633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弧形接點 6"/>
          <p:cNvCxnSpPr/>
          <p:nvPr/>
        </p:nvCxnSpPr>
        <p:spPr>
          <a:xfrm>
            <a:off x="1089776" y="1035963"/>
            <a:ext cx="327025" cy="591820"/>
          </a:xfrm>
          <a:prstGeom prst="curvedConnector3">
            <a:avLst>
              <a:gd name="adj1" fmla="val 54318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75" y="2092559"/>
            <a:ext cx="5923583" cy="38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1345780" y="2605879"/>
            <a:ext cx="3581807" cy="46249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4" y="2760978"/>
            <a:ext cx="270770" cy="2584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29136" y="3080836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 32! , from Fermat thm.)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53288" y="3872179"/>
                <a:ext cx="981679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88" y="3872179"/>
                <a:ext cx="981679" cy="374270"/>
              </a:xfrm>
              <a:prstGeom prst="rect">
                <a:avLst/>
              </a:prstGeom>
              <a:blipFill rotWithShape="0"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259707" y="4319342"/>
                <a:ext cx="1968744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⟺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∤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07" y="4319342"/>
                <a:ext cx="1968744" cy="374270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036469" y="4693612"/>
                <a:ext cx="6946777" cy="374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multiples of </a:t>
                </a:r>
                <a:r>
                  <a:rPr lang="en-US" altLang="zh-TW" i="1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{0, 1, 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-1} are {0, </a:t>
                </a:r>
                <a:r>
                  <a:rPr lang="en-US" altLang="zh-TW" i="1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i="1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2p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</a:t>
                </a:r>
                <a:r>
                  <a:rPr lang="en-US" altLang="zh-TW" i="1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69" y="4693612"/>
                <a:ext cx="6946777" cy="374270"/>
              </a:xfrm>
              <a:prstGeom prst="rect">
                <a:avLst/>
              </a:prstGeom>
              <a:blipFill rotWithShape="0">
                <a:blip r:embed="rId10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345780" y="5090054"/>
                <a:ext cx="247368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780" y="5090054"/>
                <a:ext cx="2473689" cy="404983"/>
              </a:xfrm>
              <a:prstGeom prst="rect">
                <a:avLst/>
              </a:prstGeom>
              <a:blipFill rotWithShape="0">
                <a:blip r:embed="rId1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089776" y="5560534"/>
                <a:ext cx="2828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k </a:t>
                </a:r>
                <a:r>
                  <a:rPr lang="en-US" altLang="zh-TW" b="1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776" y="5560534"/>
                <a:ext cx="2828082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9836" r="-862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54</a:t>
            </a:fld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>
            <a:off x="2503817" y="2493006"/>
            <a:ext cx="1055206" cy="52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724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80907" y="83770"/>
                <a:ext cx="2715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&gt;1,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07" y="83770"/>
                <a:ext cx="271529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49657" y="479848"/>
                <a:ext cx="50469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kern="100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 </m:t>
                    </m:r>
                  </m:oMath>
                </a14:m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⇔</m:t>
                    </m:r>
                  </m:oMath>
                </a14:m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 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57" y="479848"/>
                <a:ext cx="5046955" cy="369332"/>
              </a:xfrm>
              <a:prstGeom prst="rect">
                <a:avLst/>
              </a:prstGeom>
              <a:blipFill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73310" y="849180"/>
                <a:ext cx="39350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zh-TW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新細明體" panose="02020500000000000000" pitchFamily="18" charset="-120"/>
                      </a:rPr>
                      <m:t>⊥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&amp; 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zh-TW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新細明體" panose="02020500000000000000" pitchFamily="18" charset="-120"/>
                      </a:rPr>
                      <m:t>⊥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&amp; </m:t>
                    </m:r>
                    <m:r>
                      <a:rPr lang="en-US" altLang="zh-TW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𝑔𝑐𝑑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310" y="849180"/>
                <a:ext cx="3935052" cy="369332"/>
              </a:xfrm>
              <a:prstGeom prst="rect">
                <a:avLst/>
              </a:prstGeom>
              <a:blipFill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02878" y="1218512"/>
                <a:ext cx="33057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𝑔𝑐𝑑</m:t>
                          </m:r>
                        </m:fName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d>
                        <m:dPr>
                          <m:begChr m:val=""/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878" y="1218512"/>
                <a:ext cx="3305713" cy="369332"/>
              </a:xfrm>
              <a:prstGeom prst="rect">
                <a:avLst/>
              </a:prstGeom>
              <a:blipFill>
                <a:blip r:embed="rId5"/>
                <a:stretch>
                  <a:fillRect t="-121667" r="-14945" b="-18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149657" y="1797232"/>
                <a:ext cx="24042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57" y="1797232"/>
                <a:ext cx="240424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87849" y="2166564"/>
                <a:ext cx="3923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e>
                    </m:d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=2∙2=4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49" y="2166564"/>
                <a:ext cx="3923766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87848" y="2647630"/>
                <a:ext cx="68249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Def: A function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positive integers is called </a:t>
                </a:r>
                <a:r>
                  <a:rPr lang="en-US" altLang="zh-TW" u="sng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multiplicative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48" y="2647630"/>
                <a:ext cx="6824947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20" y="3095415"/>
            <a:ext cx="247685" cy="676369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98" y="3095415"/>
            <a:ext cx="935956" cy="31198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98" y="3460892"/>
            <a:ext cx="3598078" cy="366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33334" y="3901810"/>
                <a:ext cx="3010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;…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34" y="3901810"/>
                <a:ext cx="301044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203033" y="4712060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i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multiplicative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/>
          <p:cNvPicPr/>
          <p:nvPr/>
        </p:nvPicPr>
        <p:blipFill>
          <a:blip r:embed="rId13"/>
          <a:stretch>
            <a:fillRect/>
          </a:stretch>
        </p:blipFill>
        <p:spPr>
          <a:xfrm>
            <a:off x="1970576" y="5076847"/>
            <a:ext cx="4196339" cy="960725"/>
          </a:xfrm>
          <a:prstGeom prst="rect">
            <a:avLst/>
          </a:prstGeom>
        </p:spPr>
      </p:pic>
      <p:pic>
        <p:nvPicPr>
          <p:cNvPr id="19" name="圖片 10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09" y="5295239"/>
            <a:ext cx="374947" cy="31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圖片 10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95257">
            <a:off x="1812172" y="810531"/>
            <a:ext cx="307690" cy="19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55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197096" y="3460892"/>
            <a:ext cx="903580" cy="310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//Users/LAB/AppData/Local/Temp/Garena/gxx/ScreenCapture/eVH364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90" y="3416310"/>
            <a:ext cx="108585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143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17822" y="163194"/>
            <a:ext cx="4997066" cy="1353694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98" y="398237"/>
            <a:ext cx="209579" cy="2000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86558" y="1673137"/>
                <a:ext cx="4561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Def: The fraction 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is 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if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58" y="1673137"/>
                <a:ext cx="4561442" cy="369332"/>
              </a:xfrm>
              <a:prstGeom prst="rect">
                <a:avLst/>
              </a:prstGeom>
              <a:blipFill>
                <a:blip r:embed="rId4"/>
                <a:stretch>
                  <a:fillRect t="-9836" r="-134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00577" y="2114894"/>
                <a:ext cx="615666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is the number of reduced basic fractions with denominator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577" y="2114894"/>
                <a:ext cx="6156665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1475" r="-297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00577" y="2452340"/>
                <a:ext cx="66449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n; the Farey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contains all the reduced basic fractions with</a:t>
                </a:r>
                <a:endParaRPr lang="zh-TW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577" y="2452340"/>
                <a:ext cx="664493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34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00577" y="2800482"/>
                <a:ext cx="5499717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denominator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≤ </m:t>
                    </m:r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n, as well as the non-basic fraction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.</a:t>
                </a:r>
                <a:endParaRPr lang="zh-TW" altLang="en-US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577" y="2800482"/>
                <a:ext cx="5499717" cy="483466"/>
              </a:xfrm>
              <a:prstGeom prst="rect">
                <a:avLst/>
              </a:prstGeom>
              <a:blipFill rotWithShape="0">
                <a:blip r:embed="rId7"/>
                <a:stretch>
                  <a:fillRect l="-886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/>
          <p:nvPr/>
        </p:nvPicPr>
        <p:blipFill>
          <a:blip r:embed="rId8"/>
          <a:stretch>
            <a:fillRect/>
          </a:stretch>
        </p:blipFill>
        <p:spPr>
          <a:xfrm>
            <a:off x="1314193" y="4045383"/>
            <a:ext cx="4700695" cy="48018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01972" y="4635483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to lowest terms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32785" y="5114731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85" y="5114731"/>
                <a:ext cx="48923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/>
          <p:nvPr/>
        </p:nvPicPr>
        <p:blipFill>
          <a:blip r:embed="rId10"/>
          <a:stretch>
            <a:fillRect/>
          </a:stretch>
        </p:blipFill>
        <p:spPr>
          <a:xfrm>
            <a:off x="1673060" y="5031452"/>
            <a:ext cx="4286569" cy="48005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01972" y="5521804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219632" y="5987019"/>
                <a:ext cx="489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32" y="5987019"/>
                <a:ext cx="4892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/>
          <p:nvPr/>
        </p:nvPicPr>
        <p:blipFill>
          <a:blip r:embed="rId12"/>
          <a:stretch>
            <a:fillRect/>
          </a:stretch>
        </p:blipFill>
        <p:spPr>
          <a:xfrm>
            <a:off x="1673060" y="5928877"/>
            <a:ext cx="4872495" cy="516327"/>
          </a:xfrm>
          <a:prstGeom prst="rect">
            <a:avLst/>
          </a:prstGeom>
        </p:spPr>
      </p:pic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56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017822" y="-74286"/>
                <a:ext cx="4299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zh-TW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22" y="-74286"/>
                <a:ext cx="42992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681352" y="3413445"/>
                <a:ext cx="2812693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52" y="3413445"/>
                <a:ext cx="2812693" cy="5204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1673060" y="3413445"/>
            <a:ext cx="228892" cy="520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3429001" y="3239046"/>
            <a:ext cx="868680" cy="8063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2127965" y="3436014"/>
            <a:ext cx="228892" cy="520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356857" y="3428939"/>
            <a:ext cx="228892" cy="520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582870" y="3382960"/>
            <a:ext cx="391226" cy="5735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978983" y="3436014"/>
            <a:ext cx="442252" cy="5204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964716" y="3168637"/>
                <a:ext cx="209576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zh-TW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TW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zh-TW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1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zh-TW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TW" sz="1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1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zh-TW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TW" sz="11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m:rPr>
                          <m:sty m:val="p"/>
                        </m:rPr>
                        <a:rPr lang="en-US" altLang="zh-TW" sz="1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zh-TW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zh-TW" altLang="en-US" sz="11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716" y="3168637"/>
                <a:ext cx="2095767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4297681" y="3949402"/>
            <a:ext cx="1963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4403856" y="37869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2666125" y="1580622"/>
                <a:ext cx="435504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125" y="1580622"/>
                <a:ext cx="435504" cy="5666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8449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9962" y="-3129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99" y="621284"/>
            <a:ext cx="209579" cy="200053"/>
          </a:xfrm>
          <a:prstGeom prst="rect">
            <a:avLst/>
          </a:prstGeom>
        </p:spPr>
      </p:pic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18333" y="493418"/>
            <a:ext cx="1568523" cy="642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18333" y="1276470"/>
                <a:ext cx="5916967" cy="681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If  </a:t>
                </a:r>
                <a:r>
                  <a:rPr lang="en-US" altLang="zh-TW" i="1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f</a:t>
                </a:r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 is any function s.t. </a:t>
                </a:r>
                <a:r>
                  <a:rPr lang="en-US" altLang="zh-TW" i="1">
                    <a:solidFill>
                      <a:srgbClr val="00206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(m)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is multiplicative</a:t>
                </a:r>
                <a:b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</a:br>
                <a:endParaRPr lang="zh-TW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333" y="1276470"/>
                <a:ext cx="5916967" cy="681212"/>
              </a:xfrm>
              <a:prstGeom prst="rect">
                <a:avLst/>
              </a:prstGeom>
              <a:blipFill rotWithShape="0">
                <a:blip r:embed="rId4"/>
                <a:stretch>
                  <a:fillRect l="-824" t="-64286" b="-553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99" y="1417023"/>
            <a:ext cx="209579" cy="200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18333" y="1729313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333" y="1729313"/>
                <a:ext cx="4379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708485" y="1729313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i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is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multiplicative.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24799" y="2225859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 By induction on </a:t>
            </a:r>
            <a:r>
              <a:rPr lang="en-US" altLang="zh-TW" i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8261" y="2625831"/>
            <a:ext cx="1824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i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TW" b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kern="100">
                <a:solidFill>
                  <a:srgbClr val="00206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TW" b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28573" y="2995163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m &gt; 1 &amp; assume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59870" y="2964523"/>
                <a:ext cx="61477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70" y="2964523"/>
                <a:ext cx="614778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615922" y="3362204"/>
                <a:ext cx="3221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when</m:t>
                      </m:r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22" y="3362204"/>
                <a:ext cx="32218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604062" y="3921925"/>
                <a:ext cx="26527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062" y="3921925"/>
                <a:ext cx="265277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839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615922" y="4288966"/>
                <a:ext cx="7064403" cy="405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00206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a:rPr lang="en-US" altLang="zh-TW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n-US" altLang="zh-TW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n-US" altLang="zh-TW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22" y="4288966"/>
                <a:ext cx="7064403" cy="405176"/>
              </a:xfrm>
              <a:prstGeom prst="rect">
                <a:avLst/>
              </a:prstGeom>
              <a:blipFill rotWithShape="0">
                <a:blip r:embed="rId9"/>
                <a:stretch>
                  <a:fillRect t="-109091" b="-16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604062" y="4694142"/>
                <a:ext cx="58992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induction hypo.,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TW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TW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TW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altLang="zh-TW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except possibly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062" y="4694142"/>
                <a:ext cx="589921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826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615922" y="5241525"/>
                <a:ext cx="2523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e>
                      <m:sub>
                        <m: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22" y="5241525"/>
                <a:ext cx="252376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932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57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337768" y="2006922"/>
                <a:ext cx="10320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zh-TW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r>
                            <a:rPr lang="en-US" altLang="zh-TW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groupChr>
                            <m:groupChrPr>
                              <m:chr m:val="⇐"/>
                              <m:vertJc m:val="bot"/>
                              <m:ctrlPr>
                                <a:rPr lang="zh-TW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groupChr>
                        </m:e>
                      </m:box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𝐸𝑋</m:t>
                      </m:r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33!)</m:t>
                      </m:r>
                    </m:oMath>
                  </m:oMathPara>
                </a14:m>
                <a:endParaRPr lang="zh-TW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68" y="2006922"/>
                <a:ext cx="1032013" cy="246221"/>
              </a:xfrm>
              <a:prstGeom prst="rect">
                <a:avLst/>
              </a:prstGeom>
              <a:blipFill>
                <a:blip r:embed="rId12"/>
                <a:stretch>
                  <a:fillRect l="-11765" t="-63415" r="-6471" b="-1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5811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0668" y="64027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⇒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88661" y="481043"/>
                <a:ext cx="5906438" cy="720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TW" altLang="en-US" sz="16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TW" altLang="en-US" sz="16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sz="16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TW" alt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sz="16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zh-TW" altLang="en-US" sz="16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16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TW" altLang="en-US" sz="16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TW" altLang="en-US" sz="16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TW" altLang="en-US" sz="16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sz="16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a:rPr lang="zh-TW" altLang="en-US" sz="1600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TW" altLang="en-US" sz="16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))−</m:t>
                              </m:r>
                            </m:e>
                          </m:nary>
                        </m:e>
                      </m:nary>
                      <m:r>
                        <a:rPr lang="zh-TW" alt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sz="16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TW" alt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sz="16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TW" altLang="en-US" sz="16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zh-TW" alt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sz="16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sz="16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6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61" y="481043"/>
                <a:ext cx="5906438" cy="7200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052183" y="58592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065710" y="1305931"/>
                <a:ext cx="55174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MS Gothic" panose="020B0609070205080204" pitchFamily="49" charset="-128"/>
                      </a:rPr>
                      <m:t>−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i="1" kern="100">
                    <a:solidFill>
                      <a:srgbClr val="002060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 g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710" y="1305931"/>
                <a:ext cx="551747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94" t="-11475" r="-232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52183" y="1780146"/>
                <a:ext cx="2708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83" y="1780146"/>
                <a:ext cx="270836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680668" y="1780146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⇒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60552" y="196481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95032" y="2654471"/>
                <a:ext cx="793103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Def: The </a:t>
                </a:r>
                <a:r>
                  <a:rPr lang="en-US" altLang="zh-TW" u="sng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Möbius function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lang="zh-TW" altLang="en-US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</a:t>
                </a:r>
                <a:endParaRPr lang="zh-TW" altLang="zh-TW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32" y="2654471"/>
                <a:ext cx="7931039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615" t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/>
          <p:nvPr/>
        </p:nvPicPr>
        <p:blipFill>
          <a:blip r:embed="rId7"/>
          <a:stretch>
            <a:fillRect/>
          </a:stretch>
        </p:blipFill>
        <p:spPr>
          <a:xfrm>
            <a:off x="1615922" y="3042464"/>
            <a:ext cx="2105980" cy="71809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95032" y="3963425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10288" y="3971199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equation is a recurrence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10288" y="45511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TW" altLang="en-US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/>
          <p:cNvPicPr/>
          <p:nvPr/>
        </p:nvPicPr>
        <p:blipFill>
          <a:blip r:embed="rId8"/>
          <a:stretch>
            <a:fillRect/>
          </a:stretch>
        </p:blipFill>
        <p:spPr>
          <a:xfrm>
            <a:off x="1873189" y="4370857"/>
            <a:ext cx="5042516" cy="729955"/>
          </a:xfrm>
          <a:prstGeom prst="rect">
            <a:avLst/>
          </a:prstGeom>
        </p:spPr>
      </p:pic>
      <p:sp>
        <p:nvSpPr>
          <p:cNvPr id="18" name="投影片編號版面配置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62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4" y="2656697"/>
            <a:ext cx="252497" cy="24102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94" y="245462"/>
            <a:ext cx="252497" cy="241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37404" y="0"/>
                <a:ext cx="3189143" cy="798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𝑚𝑘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04" y="0"/>
                <a:ext cx="3189143" cy="7984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37404" y="798424"/>
                <a:ext cx="3904787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Note: (1)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,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RHS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TW" altLang="zh-TW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TW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den>
                            </m:f>
                          </m:sub>
                        </m:sSub>
                      </m:e>
                    </m:nary>
                  </m:oMath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04" y="798424"/>
                <a:ext cx="3904787" cy="638316"/>
              </a:xfrm>
              <a:prstGeom prst="rect">
                <a:avLst/>
              </a:prstGeom>
              <a:blipFill>
                <a:blip r:embed="rId4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28216" y="1436740"/>
                <a:ext cx="29404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TW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∴</m:t>
                        </m:r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𝑡h𝑖𝑠</m:t>
                        </m:r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𝑒𝑞𝑢𝑎𝑡𝑖𝑜𝑛</m:t>
                        </m:r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𝑖𝑚𝑝𝑙𝑖𝑒𝑠</m:t>
                        </m:r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(∗</m:t>
                        </m:r>
                      </m:e>
                    </m:d>
                  </m:oMath>
                </a14:m>
                <a:r>
                  <a:rPr lang="en-US" altLang="zh-TW" dirty="0" smtClean="0">
                    <a:solidFill>
                      <a:srgbClr val="002060"/>
                    </a:solidFill>
                  </a:rPr>
                  <a:t>.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216" y="1436740"/>
                <a:ext cx="2940484" cy="369332"/>
              </a:xfrm>
              <a:prstGeom prst="rect">
                <a:avLst/>
              </a:prstGeom>
              <a:blipFill>
                <a:blip r:embed="rId5"/>
                <a:stretch>
                  <a:fillRect t="-121667" r="-15560" b="-18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842010" y="1860859"/>
            <a:ext cx="4181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(2) The equation works when </a:t>
            </a:r>
            <a:r>
              <a:rPr lang="en-US" altLang="zh-TW" i="1">
                <a:solidFill>
                  <a:srgbClr val="00206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 is negative.</a:t>
            </a:r>
            <a:endParaRPr lang="zh-TW" altLang="en-US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37404" y="2444388"/>
                <a:ext cx="2838790" cy="906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04" y="2444388"/>
                <a:ext cx="2838790" cy="9066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94994" y="3351046"/>
                <a:ext cx="1569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=12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94" y="3351046"/>
                <a:ext cx="1569660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237404" y="3804696"/>
                <a:ext cx="87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HS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04" y="3804696"/>
                <a:ext cx="870751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23" y="4257704"/>
            <a:ext cx="5244759" cy="105840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5</a:t>
            </a:fld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3483864" y="486482"/>
            <a:ext cx="740664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09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33" y="328321"/>
            <a:ext cx="209579" cy="200053"/>
          </a:xfrm>
          <a:prstGeom prst="rect">
            <a:avLst/>
          </a:prstGeom>
        </p:spPr>
      </p:pic>
      <p:pic>
        <p:nvPicPr>
          <p:cNvPr id="3" name="圖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355029" y="98416"/>
            <a:ext cx="4806074" cy="6598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96034" y="873997"/>
                <a:ext cx="1317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pf: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"⇒"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4" y="873997"/>
                <a:ext cx="131799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184" y="1243329"/>
            <a:ext cx="4242816" cy="371041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87644" y="5185178"/>
                <a:ext cx="3222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"⇐"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Similarly! (See Ex.12!)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644" y="5185178"/>
                <a:ext cx="3222357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1667" r="-756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88322" y="5785948"/>
                <a:ext cx="10949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22" y="5785948"/>
                <a:ext cx="109498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853491" y="5785948"/>
            <a:ext cx="1809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TW" i="1" kern="100">
                <a:solidFill>
                  <a:srgbClr val="002060"/>
                </a:solidFill>
                <a:latin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large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7243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52478" y="212077"/>
                <a:ext cx="987258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smtClean="0">
                    <a:solidFill>
                      <a:srgbClr val="002060"/>
                    </a:solidFill>
                  </a:rPr>
                  <a:t>,</a:t>
                </a:r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478" y="212077"/>
                <a:ext cx="987258" cy="374270"/>
              </a:xfrm>
              <a:prstGeom prst="rect">
                <a:avLst/>
              </a:prstGeom>
              <a:blipFill rotWithShape="0">
                <a:blip r:embed="rId2"/>
                <a:stretch>
                  <a:fillRect t="-8197" r="-4321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763786" y="0"/>
                <a:ext cx="1847044" cy="720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en-US" sz="1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TW" altLang="en-US" sz="16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TW" altLang="en-US" sz="1600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TW" alt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zh-TW" alt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zh-TW" altLang="en-US" sz="1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1600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</m:e>
                      </m:nary>
                      <m:r>
                        <a:rPr lang="zh-TW" altLang="en-US" sz="16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zh-TW" altLang="en-US" sz="16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sz="160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16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786" y="0"/>
                <a:ext cx="1847044" cy="7200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445337" y="11834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</a:rPr>
              <a:t>]</a:t>
            </a:r>
            <a:endParaRPr lang="zh-TW" altLang="en-US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556726" y="811852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726" y="811852"/>
                <a:ext cx="43794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47" y="1140813"/>
            <a:ext cx="5219622" cy="4079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52478" y="1548732"/>
                <a:ext cx="369107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divisors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1, 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478" y="1548732"/>
                <a:ext cx="3691075" cy="374270"/>
              </a:xfrm>
              <a:prstGeom prst="rect">
                <a:avLst/>
              </a:prstGeom>
              <a:blipFill rotWithShape="0">
                <a:blip r:embed="rId6"/>
                <a:stretch>
                  <a:fillRect t="-8197" r="-66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52478" y="2112043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478" y="2112043"/>
                <a:ext cx="43794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/>
          <p:nvPr/>
        </p:nvPicPr>
        <p:blipFill>
          <a:blip r:embed="rId8"/>
          <a:stretch>
            <a:fillRect/>
          </a:stretch>
        </p:blipFill>
        <p:spPr>
          <a:xfrm>
            <a:off x="1909147" y="2275914"/>
            <a:ext cx="3958993" cy="470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52478" y="291456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478" y="2914565"/>
                <a:ext cx="4379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/>
          <p:cNvPicPr/>
          <p:nvPr/>
        </p:nvPicPr>
        <p:blipFill>
          <a:blip r:embed="rId10"/>
          <a:stretch>
            <a:fillRect/>
          </a:stretch>
        </p:blipFill>
        <p:spPr>
          <a:xfrm>
            <a:off x="1909147" y="3114330"/>
            <a:ext cx="5991979" cy="719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493165" y="4061461"/>
                <a:ext cx="53102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=1]</m:t>
                    </m:r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multiplicative, so is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65" y="4061461"/>
                <a:ext cx="5310210" cy="646331"/>
              </a:xfrm>
              <a:prstGeom prst="rect">
                <a:avLst/>
              </a:prstGeom>
              <a:blipFill rotWithShape="0">
                <a:blip r:embed="rId11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弧形接點 15"/>
          <p:cNvCxnSpPr/>
          <p:nvPr/>
        </p:nvCxnSpPr>
        <p:spPr>
          <a:xfrm flipH="1">
            <a:off x="2444486" y="3664695"/>
            <a:ext cx="190500" cy="389255"/>
          </a:xfrm>
          <a:prstGeom prst="curved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4879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7260" y="8388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24614" y="453216"/>
            <a:ext cx="1596995" cy="6298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87259" y="1129242"/>
            <a:ext cx="6123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the recurrence by applying </a:t>
            </a:r>
            <a:r>
              <a:rPr lang="en-US" altLang="zh-TW" kern="1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Möbius</a:t>
            </a:r>
            <a:r>
              <a:rPr lang="en-US" altLang="zh-TW" kern="1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38534" y="1706290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34" y="1706290"/>
                <a:ext cx="43794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1776474" y="1544740"/>
            <a:ext cx="2023169" cy="692433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1338535" y="2174600"/>
            <a:ext cx="5772480" cy="1271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38534" y="3737457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534" y="3737457"/>
                <a:ext cx="4379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/>
          <p:nvPr/>
        </p:nvPicPr>
        <p:blipFill>
          <a:blip r:embed="rId7"/>
          <a:stretch>
            <a:fillRect/>
          </a:stretch>
        </p:blipFill>
        <p:spPr>
          <a:xfrm>
            <a:off x="1624614" y="3545293"/>
            <a:ext cx="3011238" cy="7301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03429" y="4632795"/>
                <a:ext cx="61033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many fractions are in the Farey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29" y="4632795"/>
                <a:ext cx="6103398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466132" y="510860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Ans: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954498" y="5108604"/>
                <a:ext cx="11512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498" y="5108604"/>
                <a:ext cx="115127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/>
          <p:nvPr/>
        </p:nvPicPr>
        <p:blipFill>
          <a:blip r:embed="rId10"/>
          <a:stretch>
            <a:fillRect/>
          </a:stretch>
        </p:blipFill>
        <p:spPr>
          <a:xfrm>
            <a:off x="1466132" y="5584413"/>
            <a:ext cx="2005037" cy="670788"/>
          </a:xfrm>
          <a:prstGeom prst="rect">
            <a:avLst/>
          </a:prstGeom>
        </p:spPr>
      </p:pic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8402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33" y="328321"/>
            <a:ext cx="209579" cy="200053"/>
          </a:xfrm>
          <a:prstGeom prst="rect">
            <a:avLst/>
          </a:prstGeom>
        </p:spPr>
      </p:pic>
      <p:pic>
        <p:nvPicPr>
          <p:cNvPr id="3" name="圖片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05" y="118174"/>
            <a:ext cx="4074695" cy="6985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874449" y="816746"/>
            <a:ext cx="6678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 RHS </a:t>
            </a:r>
            <a:r>
              <a:rPr lang="en-US" altLang="zh-TW" b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of both reduced and unreduced fractions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with 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04182" y="1279693"/>
                <a:ext cx="17352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182" y="1279693"/>
                <a:ext cx="17352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181112" y="1649025"/>
                <a:ext cx="2490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09600" indent="304800">
                  <a:spcAft>
                    <a:spcPts val="0"/>
                  </a:spcAft>
                </a:pPr>
                <a:r>
                  <a:rPr lang="en-US" altLang="zh-TW" b="1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100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d>
                      <m:dPr>
                        <m:begChr m:val="⌊"/>
                        <m:endChr m:val="⌋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⌊"/>
                        <m:endChr m:val="⌋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12" y="1649025"/>
                <a:ext cx="2490297" cy="369332"/>
              </a:xfrm>
              <a:prstGeom prst="rect">
                <a:avLst/>
              </a:prstGeom>
              <a:blipFill>
                <a:blip r:embed="rId6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03" y="2132491"/>
            <a:ext cx="285790" cy="165758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170" y="2132491"/>
            <a:ext cx="257211" cy="165758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82" y="2111972"/>
            <a:ext cx="4191585" cy="34294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69" y="2454920"/>
            <a:ext cx="2483807" cy="28025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70" y="2754605"/>
            <a:ext cx="200053" cy="24768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27" y="2961281"/>
            <a:ext cx="447737" cy="333422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67" y="2961281"/>
            <a:ext cx="1105054" cy="37152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80" y="2960998"/>
            <a:ext cx="819264" cy="39058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45" y="3386269"/>
            <a:ext cx="3369270" cy="634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575035" y="4438074"/>
                <a:ext cx="1258293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035" y="4438074"/>
                <a:ext cx="1258293" cy="56669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2727389" y="4508698"/>
            <a:ext cx="5233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</a:rPr>
              <a:t># of both reduced and unreduced fractions 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</a:rPr>
              <a:t>      with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727389" y="5056965"/>
                <a:ext cx="17352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389" y="5056965"/>
                <a:ext cx="1735282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4048127" y="5056965"/>
            <a:ext cx="1931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gcd(m,n) </a:t>
            </a:r>
            <a:r>
              <a:rPr lang="en-US" altLang="zh-TW" b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2361892" y="5452697"/>
                <a:ext cx="530440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fractions are </a:t>
                </a:r>
                <a:r>
                  <a:rPr lang="en-US" altLang="zh-TW" kern="1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with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0≤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TW" kern="10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)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92" y="5452697"/>
                <a:ext cx="5304408" cy="369332"/>
              </a:xfrm>
              <a:prstGeom prst="rect">
                <a:avLst/>
              </a:prstGeom>
              <a:blipFill>
                <a:blip r:embed="rId19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575035" y="5943601"/>
                <a:ext cx="361573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RHS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⌊"/>
                          <m:endChr m:val="⌋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035" y="5943601"/>
                <a:ext cx="3615733" cy="76450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5173494" y="633952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62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287735" y="1523332"/>
                <a:ext cx="36580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735" y="1523332"/>
                <a:ext cx="365806" cy="6109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655776" y="4416478"/>
                <a:ext cx="435504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776" y="4416478"/>
                <a:ext cx="435504" cy="56669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4582031" y="5314839"/>
                <a:ext cx="504369" cy="628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zh-TW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031" y="5314839"/>
                <a:ext cx="504369" cy="62876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6892092" y="5345873"/>
                <a:ext cx="377924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092" y="5345873"/>
                <a:ext cx="377924" cy="56669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6146005" y="738713"/>
                <a:ext cx="435504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005" y="738713"/>
                <a:ext cx="435504" cy="56669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868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86178" y="147780"/>
                <a:ext cx="74794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The definition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But it turns 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r>
                  <a:rPr lang="en-US" altLang="zh-TW" sz="14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04800">
                  <a:spcAft>
                    <a:spcPts val="0"/>
                  </a:spcAft>
                </a:pPr>
                <a:r>
                  <a:rPr lang="en-US" altLang="zh-TW" sz="1400" kern="100">
                    <a:solidFill>
                      <a:srgbClr val="00206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400" kern="100" smtClean="0">
                    <a:solidFill>
                      <a:srgbClr val="00206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            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convenient to 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Φ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real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78" y="147780"/>
                <a:ext cx="7479438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4717" b="-132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70142" y="88287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611" y="1340969"/>
            <a:ext cx="6021487" cy="28315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1494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3631" y="193959"/>
            <a:ext cx="5792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beautiful property of the </a:t>
            </a:r>
            <a:r>
              <a:rPr lang="en-US" altLang="zh-TW" kern="1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Möbius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function: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96707" y="563291"/>
            <a:ext cx="5339604" cy="754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08167" y="1317363"/>
                <a:ext cx="1317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pf: </a:t>
                </a: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"⇒"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67" y="1317363"/>
                <a:ext cx="131799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27236" y="1686695"/>
                <a:ext cx="3130088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zh-TW" i="1" kern="10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TW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36" y="1686695"/>
                <a:ext cx="3130088" cy="506870"/>
              </a:xfrm>
              <a:prstGeom prst="rect">
                <a:avLst/>
              </a:prstGeom>
              <a:blipFill rotWithShape="0">
                <a:blip r:embed="rId4"/>
                <a:stretch>
                  <a:fillRect t="-73494" b="-1228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1335024" y="2193565"/>
            <a:ext cx="6060075" cy="1959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096707" y="4265654"/>
                <a:ext cx="21707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"⇐"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Similarly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07" y="4265654"/>
                <a:ext cx="2170787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1667" r="-1124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267494" y="44503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1801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4169" y="75005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06" y="542038"/>
            <a:ext cx="209579" cy="200053"/>
          </a:xfrm>
          <a:prstGeom prst="rect">
            <a:avLst/>
          </a:prstGeom>
        </p:spPr>
      </p:pic>
      <p:pic>
        <p:nvPicPr>
          <p:cNvPr id="4" name="圖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59276" y="336916"/>
            <a:ext cx="3310378" cy="7372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1495" y="103984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59276" y="1409178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always a finite sum.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26" y="1778510"/>
            <a:ext cx="4490324" cy="13109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1436476" y="342440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zh-TW" altLang="zh-TW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1851974" y="3316022"/>
            <a:ext cx="2774950" cy="58610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286302" y="3458761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(ch9)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2562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7018" y="66128"/>
            <a:ext cx="4668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beads of </a:t>
            </a:r>
            <a:r>
              <a:rPr lang="en-US" altLang="zh-TW" i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different colors.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7018" y="435460"/>
            <a:ext cx="6684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oal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count how many different ways there are to string them into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2625" y="804792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necklaces of length </a:t>
            </a:r>
            <a:r>
              <a:rPr lang="en-US" altLang="zh-TW" i="1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96128" y="1174124"/>
                <a:ext cx="13388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N(m,n)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128" y="1174124"/>
                <a:ext cx="133882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1667" r="-3636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287700" y="1610843"/>
            <a:ext cx="1854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N(4,2) </a:t>
            </a:r>
            <a:r>
              <a:rPr lang="en-US" altLang="zh-TW" b="1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2019252" y="2047562"/>
            <a:ext cx="4967474" cy="7348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78637" y="2917188"/>
            <a:ext cx="691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There's no obvious recurrence for N(m,n), but we can count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48230" y="3222945"/>
            <a:ext cx="5739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necklaces by breaking 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linear strings in </a:t>
            </a:r>
            <a:r>
              <a:rPr lang="en-US" altLang="zh-TW" i="1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ways.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89330" y="384051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417241" y="4209850"/>
            <a:ext cx="3644065" cy="168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165542" y="6047358"/>
                <a:ext cx="55225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each </a:t>
                </a:r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possible patterns appears at least once &amp;</a:t>
                </a:r>
                <a:endParaRPr lang="zh-TW" altLang="en-US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42" y="6047358"/>
                <a:ext cx="552252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83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871993" y="6315830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pattern appear more than once.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8492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55685" y="69672"/>
                <a:ext cx="52600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many times does a pattern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appear?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85" y="69672"/>
                <a:ext cx="5260019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04260" y="439004"/>
                <a:ext cx="59258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 number of cyclic 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		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60" y="439004"/>
                <a:ext cx="5925846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14386" y="808336"/>
                <a:ext cx="41756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/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roduce the 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pattern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386" y="808336"/>
                <a:ext cx="417569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1667" r="-438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907110" y="1270001"/>
            <a:ext cx="5970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BRBR occurs twice.(BRBR, RBRB, BRBR, RBRB)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61760" y="2107991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60" y="2107991"/>
                <a:ext cx="4379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/>
          <p:nvPr/>
        </p:nvPicPr>
        <p:blipFill>
          <a:blip r:embed="rId6"/>
          <a:stretch>
            <a:fillRect/>
          </a:stretch>
        </p:blipFill>
        <p:spPr>
          <a:xfrm>
            <a:off x="1368102" y="2134182"/>
            <a:ext cx="6221418" cy="1815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29912" y="3979398"/>
                <a:ext cx="35557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given k, e.g. m </a:t>
                </a:r>
                <a:r>
                  <a:rPr lang="en-US" altLang="zh-TW" b="1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12, k </a:t>
                </a:r>
                <a:r>
                  <a:rPr lang="en-US" altLang="zh-TW" b="1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12" y="3979398"/>
                <a:ext cx="355578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11667" r="-515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47"/>
          <a:stretch/>
        </p:blipFill>
        <p:spPr bwMode="auto">
          <a:xfrm>
            <a:off x="1480116" y="4305454"/>
            <a:ext cx="5323020" cy="4394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399700" y="4674786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00" y="4674786"/>
                <a:ext cx="4379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81" b="31376"/>
          <a:stretch/>
        </p:blipFill>
        <p:spPr bwMode="auto">
          <a:xfrm>
            <a:off x="1222664" y="4975556"/>
            <a:ext cx="5141560" cy="4760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399700" y="5440307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00" y="5440307"/>
                <a:ext cx="43794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64"/>
          <a:stretch/>
        </p:blipFill>
        <p:spPr bwMode="auto">
          <a:xfrm>
            <a:off x="1222664" y="5809639"/>
            <a:ext cx="5071604" cy="4070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67</a:t>
            </a:fld>
            <a:endParaRPr lang="zh-TW" altLang="en-US"/>
          </a:p>
        </p:txBody>
      </p:sp>
      <p:cxnSp>
        <p:nvCxnSpPr>
          <p:cNvPr id="23" name="直線接點 22"/>
          <p:cNvCxnSpPr/>
          <p:nvPr/>
        </p:nvCxnSpPr>
        <p:spPr>
          <a:xfrm>
            <a:off x="4663440" y="1639333"/>
            <a:ext cx="5669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6098286" y="1639333"/>
            <a:ext cx="5669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878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24835" y="101639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 indent="30480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general,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34248" y="470971"/>
                <a:ext cx="6014622" cy="395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⇒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∀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=1, 2, …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48" y="470971"/>
                <a:ext cx="6014622" cy="395045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25070" y="866016"/>
                <a:ext cx="46650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the multiple of k mod m </a:t>
                </a:r>
                <a:r>
                  <a:rPr lang="en-US" altLang="zh-TW" b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=</a:t>
                </a:r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{0, d, 2d, …, m-d}.</a:t>
                </a:r>
                <a:endParaRPr lang="zh-TW" altLang="en-US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070" y="866016"/>
                <a:ext cx="466506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6" r="-131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25070" y="1261061"/>
                <a:ext cx="52333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the general solution is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TW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</a:t>
                </a:r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070" y="1261061"/>
                <a:ext cx="5233386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18669" y="1630393"/>
                <a:ext cx="5419818" cy="395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&amp; </a:t>
                </a:r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then to set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TW" b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=</a:t>
                </a:r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for d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j </a:t>
                </a:r>
                <a14:m>
                  <m:oMath xmlns:m="http://schemas.openxmlformats.org/officeDocument/2006/math"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m. </a:t>
                </a:r>
                <a:endParaRPr lang="zh-TW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669" y="1630393"/>
                <a:ext cx="5419818" cy="395045"/>
              </a:xfrm>
              <a:prstGeom prst="rect">
                <a:avLst/>
              </a:prstGeom>
              <a:blipFill rotWithShape="0">
                <a:blip r:embed="rId5"/>
                <a:stretch>
                  <a:fillRect l="-1012" t="-7692" b="-1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812019" y="1296572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</a:rPr>
              <a:t>independently 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03591" y="2089831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591" y="2089831"/>
                <a:ext cx="4379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37359" y="2054320"/>
                <a:ext cx="2608343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09600" indent="609600">
                  <a:spcAft>
                    <a:spcPts val="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solutions.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59" y="2054320"/>
                <a:ext cx="2608343" cy="381643"/>
              </a:xfrm>
              <a:prstGeom prst="rect">
                <a:avLst/>
              </a:prstGeom>
              <a:blipFill rotWithShape="0">
                <a:blip r:embed="rId7"/>
                <a:stretch>
                  <a:fillRect t="-7937" r="-1402" b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38970" y="2634031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70" y="2634031"/>
                <a:ext cx="4379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10" y="2910314"/>
            <a:ext cx="2602584" cy="689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38970" y="3736381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70" y="3736381"/>
                <a:ext cx="43794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591" y="3661836"/>
            <a:ext cx="4582227" cy="269451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618669" y="6284955"/>
                <a:ext cx="6050132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m </a:t>
                </a:r>
                <a:r>
                  <a:rPr lang="en-US" altLang="zh-TW" b="1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4, n </a:t>
                </a:r>
                <a:r>
                  <a:rPr lang="en-US" altLang="zh-TW" b="1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1∙</m:t>
                        </m:r>
                        <m:sSup>
                          <m:sSupPr>
                            <m:ctrlPr>
                              <a:rPr lang="zh-TW" altLang="zh-TW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+1∙</m:t>
                        </m:r>
                        <m:sSup>
                          <m:sSupPr>
                            <m:ctrlPr>
                              <a:rPr lang="zh-TW" altLang="zh-TW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+2∙</m:t>
                        </m:r>
                        <m:sSup>
                          <m:sSupPr>
                            <m:ctrlPr>
                              <a:rPr lang="zh-TW" altLang="zh-TW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</m:t>
                    </m:r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669" y="6284955"/>
                <a:ext cx="6050132" cy="483466"/>
              </a:xfrm>
              <a:prstGeom prst="rect">
                <a:avLst/>
              </a:prstGeom>
              <a:blipFill rotWithShape="0">
                <a:blip r:embed="rId12"/>
                <a:stretch>
                  <a:fillRect l="-907" b="-7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397624" y="4894059"/>
                <a:ext cx="1335430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TW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</a:t>
                </a:r>
                <a:endParaRPr lang="zh-TW" altLang="en-US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624" y="4894059"/>
                <a:ext cx="1335430" cy="462947"/>
              </a:xfrm>
              <a:prstGeom prst="rect">
                <a:avLst/>
              </a:prstGeom>
              <a:blipFill rotWithShape="0">
                <a:blip r:embed="rId13"/>
                <a:stretch>
                  <a:fillRect t="-1316" r="-2727" b="-65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/>
          <p:cNvCxnSpPr/>
          <p:nvPr/>
        </p:nvCxnSpPr>
        <p:spPr>
          <a:xfrm flipV="1">
            <a:off x="5139960" y="5255581"/>
            <a:ext cx="239908" cy="962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5122204" y="5182582"/>
            <a:ext cx="239908" cy="962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68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960981" y="922962"/>
                <a:ext cx="1418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r>
                            <a:rPr lang="zh-TW" altLang="en-US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zh-TW" altLang="en-US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TW" alt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81" y="922962"/>
                <a:ext cx="1418658" cy="276999"/>
              </a:xfrm>
              <a:prstGeom prst="rect">
                <a:avLst/>
              </a:prstGeom>
              <a:blipFill>
                <a:blip r:embed="rId14"/>
                <a:stretch>
                  <a:fillRect l="-3863" t="-2174" r="-5579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61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237404" y="181538"/>
                <a:ext cx="889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HS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04" y="181538"/>
                <a:ext cx="889987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08" y="550870"/>
            <a:ext cx="4899844" cy="98496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05680" y="1720503"/>
                <a:ext cx="14013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HS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RHS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80" y="1720503"/>
                <a:ext cx="140134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055291" y="222368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F243E"/>
                </a:solidFill>
                <a:latin typeface="Times New Roman" panose="02020603050405020304" pitchFamily="18" charset="0"/>
              </a:rPr>
              <a:t>pf</a:t>
            </a:r>
            <a:r>
              <a:rPr lang="en-US" altLang="zh-TW" dirty="0">
                <a:solidFill>
                  <a:srgbClr val="0F243E"/>
                </a:solidFill>
                <a:latin typeface="Times New Roman" panose="02020603050405020304" pitchFamily="18" charset="0"/>
              </a:rPr>
              <a:t>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23032" y="2556279"/>
                <a:ext cx="8707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32" y="2556279"/>
                <a:ext cx="87075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72044" y="3786989"/>
                <a:ext cx="8899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044" y="3786989"/>
                <a:ext cx="88998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38" y="2951213"/>
            <a:ext cx="4905369" cy="67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38" y="4183185"/>
            <a:ext cx="5054280" cy="61610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379147" y="5167951"/>
                <a:ext cx="1547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LHS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RHS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147" y="5167951"/>
                <a:ext cx="1547218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2550572" y="182357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mtClean="0">
                <a:solidFill>
                  <a:srgbClr val="C00000"/>
                </a:solidFill>
              </a:rPr>
              <a:t>#</a:t>
            </a:r>
            <a:endParaRPr lang="zh-TW" altLang="en-US" sz="2000">
              <a:solidFill>
                <a:srgbClr val="C0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863478" y="525780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658252" y="3072384"/>
            <a:ext cx="213066" cy="356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6803136" y="4398264"/>
            <a:ext cx="155448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7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0172" y="119394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13378" y="119394"/>
                <a:ext cx="2677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3048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integer.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378" y="119394"/>
                <a:ext cx="2677400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1667" r="-1595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05636" y="559748"/>
                <a:ext cx="3898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zh-TW" altLang="en-US" sz="200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36" y="559748"/>
                <a:ext cx="38985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2040028" y="488726"/>
            <a:ext cx="3029121" cy="6476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83407" y="132100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directly that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496984" y="1690340"/>
            <a:ext cx="3243691" cy="72438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159154" y="2599392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pf: 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9002" y="2599392"/>
            <a:ext cx="227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is prime (m </a:t>
            </a:r>
            <a:r>
              <a:rPr lang="en-US" altLang="zh-TW" b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p)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05636" y="2968724"/>
                <a:ext cx="5721658" cy="798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36" y="2968724"/>
                <a:ext cx="5721658" cy="7984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255415" y="3119078"/>
                <a:ext cx="27165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6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≡0(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415" y="3119078"/>
                <a:ext cx="2716569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/>
          <p:nvPr/>
        </p:nvCxnSpPr>
        <p:spPr>
          <a:xfrm flipH="1">
            <a:off x="6924583" y="3459871"/>
            <a:ext cx="76582" cy="2042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925378" y="3679619"/>
                <a:ext cx="44429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096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(∵</m:t>
                      </m:r>
                      <m:sSup>
                        <m:sSupPr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sup>
                      </m:sSup>
                      <m:r>
                        <a:rPr lang="en-US" altLang="zh-TW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r>
                        <a:rPr lang="en-US" altLang="zh-TW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d>
                        <m:dPr>
                          <m:ctrlPr>
                            <a:rPr lang="zh-TW" altLang="zh-TW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mod</m:t>
                          </m:r>
                          <m:r>
                            <a:rPr lang="en-US" altLang="zh-TW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</m:d>
                      <m:r>
                        <a:rPr lang="en-US" altLang="zh-TW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by</m:t>
                      </m:r>
                      <m:r>
                        <a:rPr lang="en-US" altLang="zh-TW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Fermats</m:t>
                      </m:r>
                      <m:r>
                        <a:rPr lang="en-US" altLang="zh-TW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thm</m:t>
                      </m:r>
                      <m:r>
                        <a:rPr lang="en-US" altLang="zh-TW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.)</m:t>
                      </m:r>
                    </m:oMath>
                  </m:oMathPara>
                </a14:m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378" y="3679619"/>
                <a:ext cx="444294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843688" y="4246594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m </a:t>
            </a:r>
            <a:r>
              <a:rPr lang="en-US" altLang="zh-TW" b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62469" y="461644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圖片 18"/>
          <p:cNvPicPr/>
          <p:nvPr/>
        </p:nvPicPr>
        <p:blipFill>
          <a:blip r:embed="rId8"/>
          <a:stretch>
            <a:fillRect/>
          </a:stretch>
        </p:blipFill>
        <p:spPr>
          <a:xfrm>
            <a:off x="2965417" y="4509885"/>
            <a:ext cx="2823362" cy="4999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164556" y="5019471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TW" i="1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even: OK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lvl="0">
              <a:spcAft>
                <a:spcPts val="0"/>
              </a:spcAft>
            </a:pP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164556" y="5495872"/>
                <a:ext cx="60297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</a:t>
                </a:r>
                <a:r>
                  <a:rPr lang="en-US" altLang="zh-TW" i="1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&amp; 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each congruent to 1, 2</a:t>
                </a:r>
                <a:r>
                  <a:rPr lang="en-US" altLang="zh-TW" i="1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congruent to 2.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556" y="5495872"/>
                <a:ext cx="602977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809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1640107" y="5905645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OK!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69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786754" y="4004936"/>
                <a:ext cx="2137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TW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r>
                        <a:rPr lang="en-US" altLang="zh-TW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d>
                        <m:dPr>
                          <m:ctrlPr>
                            <a:rPr lang="zh-TW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mod</m:t>
                          </m:r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754" y="4004936"/>
                <a:ext cx="213782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4956048" y="4368560"/>
            <a:ext cx="57607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5162484" y="430339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C00000"/>
                </a:solidFill>
              </a:rPr>
              <a:t>+3</a:t>
            </a:r>
            <a:r>
              <a:rPr lang="en-US" altLang="zh-TW" sz="1600" i="1" dirty="0" smtClean="0">
                <a:solidFill>
                  <a:srgbClr val="C00000"/>
                </a:solidFill>
              </a:rPr>
              <a:t>n</a:t>
            </a:r>
            <a:endParaRPr lang="zh-TW" altLang="en-US" sz="16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617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19002" y="82966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m </a:t>
            </a:r>
            <a:r>
              <a:rPr lang="en-US" altLang="zh-TW" b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6821" y="452298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29769" y="405421"/>
            <a:ext cx="4625128" cy="4162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60918" y="959419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check: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802" y="1396484"/>
            <a:ext cx="4524375" cy="69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26" y="1396484"/>
            <a:ext cx="247685" cy="67636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46561" y="1479774"/>
            <a:ext cx="959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</a:rPr>
              <a:t>by(4.42)</a:t>
            </a:r>
            <a:endParaRPr lang="zh-TW" altLang="en-US">
              <a:solidFill>
                <a:srgbClr val="C0000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441359" y="1328751"/>
            <a:ext cx="195309" cy="1893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560918" y="2302794"/>
                <a:ext cx="23599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096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 </a:t>
                </a:r>
                <a:r>
                  <a:rPr lang="en-US" altLang="zh-TW" b="1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holds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918" y="2302794"/>
                <a:ext cx="2359941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1667" r="-1809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904721" y="2284639"/>
                <a:ext cx="3898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zh-TW" altLang="en-US" sz="200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721" y="2284639"/>
                <a:ext cx="389850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/>
          <p:cNvPicPr/>
          <p:nvPr/>
        </p:nvPicPr>
        <p:blipFill>
          <a:blip r:embed="rId7"/>
          <a:stretch>
            <a:fillRect/>
          </a:stretch>
        </p:blipFill>
        <p:spPr>
          <a:xfrm>
            <a:off x="4294571" y="2302794"/>
            <a:ext cx="2114687" cy="340929"/>
          </a:xfrm>
          <a:prstGeom prst="rect">
            <a:avLst/>
          </a:prstGeom>
        </p:spPr>
      </p:pic>
      <p:pic>
        <p:nvPicPr>
          <p:cNvPr id="18" name="圖片 17"/>
          <p:cNvPicPr/>
          <p:nvPr/>
        </p:nvPicPr>
        <p:blipFill>
          <a:blip r:embed="rId8"/>
          <a:stretch>
            <a:fillRect/>
          </a:stretch>
        </p:blipFill>
        <p:spPr>
          <a:xfrm>
            <a:off x="2809689" y="2823149"/>
            <a:ext cx="4125422" cy="95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356974" y="2785029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974" y="2785029"/>
                <a:ext cx="4379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614943" y="4113902"/>
                <a:ext cx="23599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096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</a:t>
                </a: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m </a:t>
                </a:r>
                <a:r>
                  <a:rPr lang="en-US" altLang="zh-TW" b="1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holds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943" y="4113902"/>
                <a:ext cx="2359941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11667" r="-1550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974884" y="4096872"/>
                <a:ext cx="3898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zh-TW" altLang="en-US" sz="200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884" y="4096872"/>
                <a:ext cx="389850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/>
          <p:cNvPicPr/>
          <p:nvPr/>
        </p:nvPicPr>
        <p:blipFill>
          <a:blip r:embed="rId12"/>
          <a:stretch>
            <a:fillRect/>
          </a:stretch>
        </p:blipFill>
        <p:spPr>
          <a:xfrm>
            <a:off x="4382507" y="4096872"/>
            <a:ext cx="2261004" cy="369332"/>
          </a:xfrm>
          <a:prstGeom prst="rect">
            <a:avLst/>
          </a:prstGeom>
        </p:spPr>
      </p:pic>
      <p:pic>
        <p:nvPicPr>
          <p:cNvPr id="23" name="圖片 22"/>
          <p:cNvPicPr/>
          <p:nvPr/>
        </p:nvPicPr>
        <p:blipFill>
          <a:blip r:embed="rId13"/>
          <a:stretch>
            <a:fillRect/>
          </a:stretch>
        </p:blipFill>
        <p:spPr>
          <a:xfrm>
            <a:off x="2929768" y="4617486"/>
            <a:ext cx="4086211" cy="1193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465777" y="4617486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777" y="4617486"/>
                <a:ext cx="43794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163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19002" y="82966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m </a:t>
            </a:r>
            <a:r>
              <a:rPr lang="en-US" altLang="zh-TW" b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95405" y="82966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05" y="82966"/>
                <a:ext cx="47314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1517943" y="554400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20891" y="554400"/>
            <a:ext cx="4918092" cy="1123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339320" y="1779982"/>
                <a:ext cx="1524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20" y="1779982"/>
                <a:ext cx="152432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19672" r="-33200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517943" y="2250035"/>
            <a:ext cx="1742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check: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656680" y="3957169"/>
                <a:ext cx="39332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096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Fermat’s thm.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sup>
                    </m:sSup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n-US" altLang="zh-TW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mod</m:t>
                        </m:r>
                        <m: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d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680" y="3957169"/>
                <a:ext cx="3933256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537" y="4462952"/>
            <a:ext cx="3364725" cy="43401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227816" y="2465804"/>
                <a:ext cx="1590948" cy="411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p>
                      </m:sSup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16" y="2465804"/>
                <a:ext cx="1590948" cy="411266"/>
              </a:xfrm>
              <a:prstGeom prst="rect">
                <a:avLst/>
              </a:prstGeom>
              <a:blipFill rotWithShape="0">
                <a:blip r:embed="rId7"/>
                <a:stretch>
                  <a:fillRect t="-2941" b="-220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227816" y="2915247"/>
                <a:ext cx="1539652" cy="411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16" y="2915247"/>
                <a:ext cx="1539652" cy="411266"/>
              </a:xfrm>
              <a:prstGeom prst="rect">
                <a:avLst/>
              </a:prstGeom>
              <a:blipFill>
                <a:blip r:embed="rId8"/>
                <a:stretch>
                  <a:fillRect t="-2941" b="-220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360319" y="3384568"/>
                <a:ext cx="1267526" cy="411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sup>
                      </m:sSup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319" y="3384568"/>
                <a:ext cx="1267526" cy="411266"/>
              </a:xfrm>
              <a:prstGeom prst="rect">
                <a:avLst/>
              </a:prstGeom>
              <a:blipFill>
                <a:blip r:embed="rId9"/>
                <a:stretch>
                  <a:fillRect t="-2941" b="-220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733723" y="4453362"/>
                <a:ext cx="1267526" cy="411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│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sup>
                      </m:sSup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23" y="4453362"/>
                <a:ext cx="1267526" cy="411266"/>
              </a:xfrm>
              <a:prstGeom prst="rect">
                <a:avLst/>
              </a:prstGeom>
              <a:blipFill>
                <a:blip r:embed="rId10"/>
                <a:stretch>
                  <a:fillRect t="-2985" b="-238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376435" y="4495296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435" y="4495296"/>
                <a:ext cx="43794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920597" y="4523559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97" y="4523559"/>
                <a:ext cx="4379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圖片 19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208" y="5001768"/>
            <a:ext cx="5449025" cy="99820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407228" y="5088514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228" y="5088514"/>
                <a:ext cx="43794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407228" y="6136739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228" y="6136739"/>
                <a:ext cx="437940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投影片編號版面配置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71</a:t>
            </a:fld>
            <a:endParaRPr lang="zh-TW" altLang="en-US"/>
          </a:p>
        </p:txBody>
      </p:sp>
      <p:pic>
        <p:nvPicPr>
          <p:cNvPr id="25" name="圖片 24"/>
          <p:cNvPicPr/>
          <p:nvPr/>
        </p:nvPicPr>
        <p:blipFill>
          <a:blip r:embed="rId17"/>
          <a:stretch>
            <a:fillRect/>
          </a:stretch>
        </p:blipFill>
        <p:spPr>
          <a:xfrm>
            <a:off x="2757079" y="6166680"/>
            <a:ext cx="2229752" cy="33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405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72</a:t>
            </a:fld>
            <a:endParaRPr lang="zh-TW" altLang="en-US"/>
          </a:p>
        </p:txBody>
      </p:sp>
      <p:pic>
        <p:nvPicPr>
          <p:cNvPr id="3" name="圖片 2"/>
          <p:cNvPicPr/>
          <p:nvPr/>
        </p:nvPicPr>
        <p:blipFill rotWithShape="1">
          <a:blip r:embed="rId2"/>
          <a:srcRect l="1" t="8185" r="599" b="11662"/>
          <a:stretch/>
        </p:blipFill>
        <p:spPr bwMode="auto">
          <a:xfrm>
            <a:off x="1886626" y="1844527"/>
            <a:ext cx="2246461" cy="3527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95" y="216903"/>
            <a:ext cx="4929957" cy="149477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448687" y="1802131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87" y="1802131"/>
                <a:ext cx="4379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977734" y="2949258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 m </a:t>
            </a:r>
            <a:r>
              <a:rPr lang="en-US" altLang="zh-TW" b="1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753335" y="2936947"/>
                <a:ext cx="474745" cy="381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35" y="2936947"/>
                <a:ext cx="474745" cy="381643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699567" y="3330901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above, we have that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3467785" y="3305092"/>
                <a:ext cx="2158861" cy="4209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p>
                      </m:sSup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</m:sSup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85" y="3305092"/>
                <a:ext cx="2158861" cy="420949"/>
              </a:xfrm>
              <a:prstGeom prst="rect">
                <a:avLst/>
              </a:prstGeom>
              <a:blipFill>
                <a:blip r:embed="rId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5474347" y="3356709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integer </a:t>
            </a:r>
            <a:r>
              <a:rPr lang="en-US" altLang="zh-TW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圖片 29"/>
          <p:cNvPicPr/>
          <p:nvPr/>
        </p:nvPicPr>
        <p:blipFill>
          <a:blip r:embed="rId7"/>
          <a:stretch>
            <a:fillRect/>
          </a:stretch>
        </p:blipFill>
        <p:spPr>
          <a:xfrm>
            <a:off x="1753335" y="3738352"/>
            <a:ext cx="3385068" cy="525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315395" y="3816490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395" y="3816490"/>
                <a:ext cx="4379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1375137" y="4276271"/>
                <a:ext cx="2208553" cy="729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137" y="4276271"/>
                <a:ext cx="2208553" cy="7291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圖片 32"/>
          <p:cNvPicPr/>
          <p:nvPr/>
        </p:nvPicPr>
        <p:blipFill>
          <a:blip r:embed="rId10"/>
          <a:stretch>
            <a:fillRect/>
          </a:stretch>
        </p:blipFill>
        <p:spPr>
          <a:xfrm>
            <a:off x="1375137" y="4943301"/>
            <a:ext cx="5267471" cy="621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1374719" y="5565103"/>
                <a:ext cx="1533818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719" y="5565103"/>
                <a:ext cx="1533818" cy="404983"/>
              </a:xfrm>
              <a:prstGeom prst="rect">
                <a:avLst/>
              </a:prstGeom>
              <a:blipFill>
                <a:blip r:embed="rId11"/>
                <a:stretch>
                  <a:fillRect t="-156061" r="-41434" b="-2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6033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392874" y="75570"/>
                <a:ext cx="1646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  m </a:t>
                </a:r>
                <a:r>
                  <a:rPr lang="en-US" altLang="zh-TW" b="1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74" y="75570"/>
                <a:ext cx="164647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952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820943" y="96113"/>
                <a:ext cx="11778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⊥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43" y="96113"/>
                <a:ext cx="117788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663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14707" y="513593"/>
                <a:ext cx="55707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6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the congruence is true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&amp; </m:t>
                        </m:r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zh-TW" sz="1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07" y="513593"/>
                <a:ext cx="5570738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730535" y="951616"/>
                <a:ext cx="5998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535" y="951616"/>
                <a:ext cx="59984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706681" y="944041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multiplicative,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1730535" y="1348047"/>
            <a:ext cx="5025931" cy="1395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39350" y="2936916"/>
                <a:ext cx="1641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50" y="2936916"/>
                <a:ext cx="1641347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21667" r="-30855" b="-18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082064" y="3336636"/>
                <a:ext cx="16360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064" y="3336636"/>
                <a:ext cx="1636024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19672" r="-30970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647366" y="3847057"/>
            <a:ext cx="4425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0" indent="304800">
              <a:spcAft>
                <a:spcPts val="0"/>
              </a:spcAft>
            </a:pP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symm. Argument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弧形接點 10"/>
          <p:cNvCxnSpPr/>
          <p:nvPr/>
        </p:nvCxnSpPr>
        <p:spPr>
          <a:xfrm>
            <a:off x="3323750" y="3705968"/>
            <a:ext cx="436880" cy="325755"/>
          </a:xfrm>
          <a:prstGeom prst="curvedConnector3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4350059" y="2763595"/>
            <a:ext cx="2335386" cy="1775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 rot="3022480">
                <a:off x="5661990" y="2836177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22480">
                <a:off x="5661990" y="2836177"/>
                <a:ext cx="41069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867335" y="3029565"/>
                <a:ext cx="14041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35" y="3029565"/>
                <a:ext cx="1404102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19672" r="-35931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616249" y="4766590"/>
                <a:ext cx="3898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zh-TW" altLang="en-US" sz="200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49" y="4766590"/>
                <a:ext cx="389850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/>
          <p:cNvPicPr/>
          <p:nvPr/>
        </p:nvPicPr>
        <p:blipFill rotWithShape="1">
          <a:blip r:embed="rId7"/>
          <a:srcRect r="74616" b="48763"/>
          <a:stretch/>
        </p:blipFill>
        <p:spPr bwMode="auto">
          <a:xfrm>
            <a:off x="2006099" y="4664549"/>
            <a:ext cx="1420682" cy="7330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409886" y="4809825"/>
                <a:ext cx="1486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886" y="4809825"/>
                <a:ext cx="1486689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19672" r="-34426" b="-1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4740122" y="503108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87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2029723" cy="1154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 Primes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9444" y="666631"/>
            <a:ext cx="7097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Def: A positive integer </a:t>
            </a:r>
            <a:r>
              <a:rPr lang="en-US" altLang="zh-TW" i="1" kern="100" dirty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kern="100" dirty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called prime if it has just </a:t>
            </a:r>
            <a:r>
              <a:rPr lang="en-US" altLang="zh-TW" i="1" kern="100" dirty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kern="100" dirty="0" smtClean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dirty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divisors</a:t>
            </a:r>
            <a:r>
              <a:rPr lang="en-US" altLang="zh-TW" kern="100" dirty="0" smtClean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kern="100" dirty="0" smtClean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kern="100" dirty="0" smtClean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TW" i="1" kern="100" dirty="0" smtClean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TW" kern="100" dirty="0" smtClean="0">
                <a:solidFill>
                  <a:srgbClr val="0F24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6180" y="1113693"/>
            <a:ext cx="1836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2,3,5,7,11,</a:t>
            </a:r>
            <a:r>
              <a:rPr lang="en-US" altLang="zh-TW" kern="1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</a:t>
            </a:r>
            <a:endParaRPr lang="zh-TW" altLang="zh-TW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6180" y="1636255"/>
            <a:ext cx="6272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positive integer n can be written as a product of primes</a:t>
            </a: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TW" altLang="zh-TW" sz="1400" kern="100" dirty="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27821" y="2005587"/>
                <a:ext cx="3849707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≤⋯≤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21" y="2005587"/>
                <a:ext cx="3849707" cy="8485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64941" y="2854089"/>
                <a:ext cx="3048079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ote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=0, </m:t>
                          </m:r>
                          <m:nary>
                            <m:naryPr>
                              <m:chr m:val="∏"/>
                              <m:limLoc m:val="undOvr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≡1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41" y="2854089"/>
                <a:ext cx="3048079" cy="8485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90768" y="3856893"/>
                <a:ext cx="1890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dirty="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pf: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OK!</a:t>
                </a:r>
                <a:endParaRPr lang="zh-TW" altLang="zh-TW" sz="1400" kern="100" dirty="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68" y="3856893"/>
                <a:ext cx="1890261" cy="369332"/>
              </a:xfrm>
              <a:prstGeom prst="rect">
                <a:avLst/>
              </a:prstGeom>
              <a:blipFill>
                <a:blip r:embed="rId4"/>
                <a:stretch>
                  <a:fillRect t="-11667" r="-1290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728339" y="4336063"/>
                <a:ext cx="2029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prime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39" y="4336063"/>
                <a:ext cx="202972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10051" y="4934753"/>
                <a:ext cx="37705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∃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1&lt;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051" y="4934753"/>
                <a:ext cx="3770583" cy="369332"/>
              </a:xfrm>
              <a:prstGeom prst="rect">
                <a:avLst/>
              </a:prstGeom>
              <a:blipFill>
                <a:blip r:embed="rId6"/>
                <a:stretch>
                  <a:fillRect l="-3074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68533" y="5494458"/>
                <a:ext cx="29493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742950" lvl="1" indent="-285750">
                  <a:spcAft>
                    <a:spcPts val="0"/>
                  </a:spcAft>
                  <a:buFont typeface="Wingdings" panose="05000000000000000000" pitchFamily="2" charset="2"/>
                  <a:buChar char=""/>
                </a:pPr>
                <a:r>
                  <a:rPr lang="en-US" altLang="zh-TW" sz="1600" kern="100" dirty="0">
                    <a:solidFill>
                      <a:srgbClr val="0F24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induction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600" i="1" kern="100">
                            <a:solidFill>
                              <a:srgbClr val="0F243E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i="1" kern="100">
                            <a:solidFill>
                              <a:srgbClr val="0F243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i="1" kern="100">
                            <a:solidFill>
                              <a:srgbClr val="0F243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  <m:r>
                      <a:rPr lang="en-US" altLang="zh-TW" sz="1600" i="1" kern="100">
                        <a:solidFill>
                          <a:srgbClr val="0F243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&amp; </m:t>
                    </m:r>
                    <m:sSub>
                      <m:sSubPr>
                        <m:ctrlPr>
                          <a:rPr lang="zh-TW" altLang="zh-TW" sz="1600" i="1" kern="100">
                            <a:solidFill>
                              <a:srgbClr val="0F243E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600" i="1" kern="100">
                            <a:solidFill>
                              <a:srgbClr val="0F243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600" i="1" kern="100">
                            <a:solidFill>
                              <a:srgbClr val="0F243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zh-TW" sz="12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533" y="5494458"/>
                <a:ext cx="2949334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4145872" y="562327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smtClean="0">
                <a:solidFill>
                  <a:srgbClr val="002060"/>
                </a:solidFill>
              </a:rPr>
              <a:t>#</a:t>
            </a:r>
            <a:endParaRPr lang="zh-TW" altLang="en-US" sz="2000">
              <a:solidFill>
                <a:srgbClr val="002060"/>
              </a:solidFill>
            </a:endParaRPr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4829600" y="2256120"/>
            <a:ext cx="49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99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2408" y="209923"/>
            <a:ext cx="7133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The expansion is unique,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There’s 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way to write n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</a:p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kern="10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 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of primes in nondecreasing order.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2662" y="856254"/>
            <a:ext cx="412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(the Fundamental Theorem of Arithmetic )</a:t>
            </a:r>
            <a:endParaRPr lang="zh-TW" altLang="zh-TW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2408" y="1225586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By induction on </a:t>
            </a:r>
            <a:r>
              <a:rPr lang="en-US" altLang="zh-TW" i="1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zh-TW" sz="1400" kern="100" dirty="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44158" y="1687251"/>
                <a:ext cx="795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58" y="1687251"/>
                <a:ext cx="795411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206278" y="1687251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OK!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44158" y="2148916"/>
                <a:ext cx="4352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suppose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have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factorizations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58" y="2148916"/>
                <a:ext cx="435247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30547" y="2583119"/>
                <a:ext cx="64673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≤⋯≤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≤⋯≤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547" y="2583119"/>
                <a:ext cx="646738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732408" y="3156274"/>
            <a:ext cx="317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p’s &amp; q’s are all prime</a:t>
            </a:r>
            <a:endParaRPr lang="zh-TW" altLang="zh-TW" sz="1400" kern="100">
              <a:solidFill>
                <a:srgbClr val="00206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32408" y="3533911"/>
                <a:ext cx="1874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smtClean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claim: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kern="1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zh-TW" sz="1400" kern="100">
                  <a:solidFill>
                    <a:srgbClr val="00206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08" y="3533911"/>
                <a:ext cx="187410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627140" y="3995576"/>
                <a:ext cx="2313326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>
                    <a:solidFill>
                      <a:srgbClr val="002060"/>
                    </a:solidFill>
                    <a:latin typeface="Times New Roman" panose="02020603050405020304" pitchFamily="18" charset="0"/>
                  </a:rPr>
                  <a:t>if not,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140" y="3995576"/>
                <a:ext cx="2313326" cy="381515"/>
              </a:xfrm>
              <a:prstGeom prst="rect">
                <a:avLst/>
              </a:prstGeom>
              <a:blipFill>
                <a:blip r:embed="rId6"/>
                <a:stretch>
                  <a:fillRect l="-2375" t="-9524" b="-190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84725" y="4469424"/>
                <a:ext cx="35598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prime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func>
                        <m:func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gc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fName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725" y="4469424"/>
                <a:ext cx="3559821" cy="369332"/>
              </a:xfrm>
              <a:prstGeom prst="rect">
                <a:avLst/>
              </a:prstGeom>
              <a:blipFill>
                <a:blip r:embed="rId7"/>
                <a:stretch>
                  <a:fillRect t="-47541" b="-836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97549" y="4954026"/>
                <a:ext cx="38757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∃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integers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549" y="4954026"/>
                <a:ext cx="3875740" cy="369332"/>
              </a:xfrm>
              <a:prstGeom prst="rect">
                <a:avLst/>
              </a:prstGeom>
              <a:blipFill>
                <a:blip r:embed="rId8"/>
                <a:stretch>
                  <a:fillRect l="-2830" t="-48333" b="-8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597549" y="5388229"/>
                <a:ext cx="3956211" cy="5897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549" y="5388229"/>
                <a:ext cx="3956211" cy="589713"/>
              </a:xfrm>
              <a:prstGeom prst="rect">
                <a:avLst/>
              </a:prstGeom>
              <a:blipFill>
                <a:blip r:embed="rId9"/>
                <a:stretch>
                  <a:fillRect l="-2773" t="-28866" b="-164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FEED-83D3-4300-84DA-3665D3D8382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3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1746</TotalTime>
  <Words>8680</Words>
  <Application>Microsoft Office PowerPoint</Application>
  <PresentationFormat>如螢幕大小 (4:3)</PresentationFormat>
  <Paragraphs>860</Paragraphs>
  <Slides>74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6" baseType="lpstr">
      <vt:lpstr>MS Gothic</vt:lpstr>
      <vt:lpstr>MS Mincho</vt:lpstr>
      <vt:lpstr>新細明體</vt:lpstr>
      <vt:lpstr>標楷體</vt:lpstr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win7</dc:creator>
  <cp:lastModifiedBy>Windows 使用者</cp:lastModifiedBy>
  <cp:revision>173</cp:revision>
  <dcterms:created xsi:type="dcterms:W3CDTF">2019-01-20T12:26:24Z</dcterms:created>
  <dcterms:modified xsi:type="dcterms:W3CDTF">2019-02-20T05:29:06Z</dcterms:modified>
</cp:coreProperties>
</file>