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Lato"/>
      <p:regular r:id="rId13"/>
      <p:bold r:id="rId14"/>
      <p:italic r:id="rId15"/>
      <p:boldItalic r:id="rId16"/>
    </p:embeddedFont>
    <p:embeddedFont>
      <p:font typeface="Sansita"/>
      <p:regular r:id="rId17"/>
      <p:bold r:id="rId18"/>
      <p:italic r:id="rId19"/>
      <p:boldItalic r:id="rId20"/>
    </p:embeddedFon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j1M0XjLdhNYIQjDfSqdRu0zfr9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ansita-boldItalic.fntdata"/><Relationship Id="rId22" Type="http://schemas.openxmlformats.org/officeDocument/2006/relationships/font" Target="fonts/CenturyGothic-bold.fntdata"/><Relationship Id="rId21" Type="http://schemas.openxmlformats.org/officeDocument/2006/relationships/font" Target="fonts/CenturyGothic-regular.fntdata"/><Relationship Id="rId24" Type="http://schemas.openxmlformats.org/officeDocument/2006/relationships/font" Target="fonts/CenturyGothic-boldItalic.fntdata"/><Relationship Id="rId23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ato-regular.fntdata"/><Relationship Id="rId12" Type="http://schemas.openxmlformats.org/officeDocument/2006/relationships/slide" Target="slides/slide7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Sansita-regular.fntdata"/><Relationship Id="rId16" Type="http://schemas.openxmlformats.org/officeDocument/2006/relationships/font" Target="fonts/Lato-boldItalic.fntdata"/><Relationship Id="rId19" Type="http://schemas.openxmlformats.org/officeDocument/2006/relationships/font" Target="fonts/Sansita-italic.fntdata"/><Relationship Id="rId18" Type="http://schemas.openxmlformats.org/officeDocument/2006/relationships/font" Target="fonts/Sansit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8e2f7306d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38e2f7306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8e2f7306d3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38e2f7306d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8e2f7306d3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38e2f7306d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8e2f7306d3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38e2f7306d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8bc6ea4b00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38bc6ea4b0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9"/>
          <p:cNvSpPr txBox="1"/>
          <p:nvPr>
            <p:ph type="title"/>
          </p:nvPr>
        </p:nvSpPr>
        <p:spPr>
          <a:xfrm>
            <a:off x="865430" y="1390644"/>
            <a:ext cx="3819680" cy="11811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  <a:defRPr b="0"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/>
          <p:nvPr>
            <p:ph idx="2" type="pic"/>
          </p:nvPr>
        </p:nvSpPr>
        <p:spPr>
          <a:xfrm>
            <a:off x="5212160" y="857250"/>
            <a:ext cx="2400300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74" name="Google Shape;74;p29"/>
          <p:cNvSpPr txBox="1"/>
          <p:nvPr>
            <p:ph idx="1" type="body"/>
          </p:nvPr>
        </p:nvSpPr>
        <p:spPr>
          <a:xfrm>
            <a:off x="866216" y="2743200"/>
            <a:ext cx="3813734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75" name="Google Shape;75;p29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/>
          <p:nvPr>
            <p:ph type="title"/>
          </p:nvPr>
        </p:nvSpPr>
        <p:spPr>
          <a:xfrm>
            <a:off x="866217" y="3600440"/>
            <a:ext cx="6619243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None/>
              <a:defRPr b="0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/>
          <p:nvPr>
            <p:ph idx="2" type="pic"/>
          </p:nvPr>
        </p:nvSpPr>
        <p:spPr>
          <a:xfrm>
            <a:off x="866216" y="514350"/>
            <a:ext cx="6619244" cy="27305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81" name="Google Shape;81;p30"/>
          <p:cNvSpPr txBox="1"/>
          <p:nvPr>
            <p:ph idx="1" type="body"/>
          </p:nvPr>
        </p:nvSpPr>
        <p:spPr>
          <a:xfrm>
            <a:off x="866217" y="4025494"/>
            <a:ext cx="6619242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82" name="Google Shape;82;p30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1"/>
          <p:cNvSpPr txBox="1"/>
          <p:nvPr>
            <p:ph type="title"/>
          </p:nvPr>
        </p:nvSpPr>
        <p:spPr>
          <a:xfrm>
            <a:off x="866216" y="1085850"/>
            <a:ext cx="6619244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1" type="body"/>
          </p:nvPr>
        </p:nvSpPr>
        <p:spPr>
          <a:xfrm>
            <a:off x="866216" y="2743200"/>
            <a:ext cx="6619244" cy="1771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sz="1350"/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88" name="Google Shape;88;p31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1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2"/>
          <p:cNvSpPr txBox="1"/>
          <p:nvPr>
            <p:ph type="title"/>
          </p:nvPr>
        </p:nvSpPr>
        <p:spPr>
          <a:xfrm>
            <a:off x="1181101" y="1085850"/>
            <a:ext cx="5999486" cy="1742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2"/>
          <p:cNvSpPr txBox="1"/>
          <p:nvPr>
            <p:ph idx="1" type="body"/>
          </p:nvPr>
        </p:nvSpPr>
        <p:spPr>
          <a:xfrm>
            <a:off x="1447800" y="2828380"/>
            <a:ext cx="5459737" cy="256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b="0" i="0" sz="105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94" name="Google Shape;94;p32"/>
          <p:cNvSpPr txBox="1"/>
          <p:nvPr>
            <p:ph idx="2" type="body"/>
          </p:nvPr>
        </p:nvSpPr>
        <p:spPr>
          <a:xfrm>
            <a:off x="866216" y="3262993"/>
            <a:ext cx="6619244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sz="1350"/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95" name="Google Shape;95;p32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2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8" name="Google Shape;98;p32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50"/>
              <a:buFont typeface="Arial"/>
              <a:buNone/>
            </a:pPr>
            <a:r>
              <a:rPr b="0" i="0" lang="es" sz="915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2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50"/>
              <a:buFont typeface="Arial"/>
              <a:buNone/>
            </a:pPr>
            <a:r>
              <a:rPr b="0" i="0" lang="es" sz="915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3"/>
          <p:cNvSpPr txBox="1"/>
          <p:nvPr>
            <p:ph type="title"/>
          </p:nvPr>
        </p:nvSpPr>
        <p:spPr>
          <a:xfrm>
            <a:off x="866216" y="2343151"/>
            <a:ext cx="6619245" cy="1239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3"/>
          <p:cNvSpPr txBox="1"/>
          <p:nvPr>
            <p:ph idx="1" type="body"/>
          </p:nvPr>
        </p:nvSpPr>
        <p:spPr>
          <a:xfrm>
            <a:off x="866216" y="3583036"/>
            <a:ext cx="6619244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500" cap="none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33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3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3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4"/>
          <p:cNvSpPr txBox="1"/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50"/>
              <a:buFont typeface="Century Gothic"/>
              <a:buNone/>
              <a:defRPr sz="315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4"/>
          <p:cNvSpPr txBox="1"/>
          <p:nvPr>
            <p:ph idx="1" type="body"/>
          </p:nvPr>
        </p:nvSpPr>
        <p:spPr>
          <a:xfrm>
            <a:off x="474710" y="1485900"/>
            <a:ext cx="221015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109" name="Google Shape;109;p34"/>
          <p:cNvSpPr txBox="1"/>
          <p:nvPr>
            <p:ph idx="2" type="body"/>
          </p:nvPr>
        </p:nvSpPr>
        <p:spPr>
          <a:xfrm>
            <a:off x="489347" y="2000250"/>
            <a:ext cx="2195513" cy="2692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110" name="Google Shape;110;p34"/>
          <p:cNvSpPr txBox="1"/>
          <p:nvPr>
            <p:ph idx="3" type="body"/>
          </p:nvPr>
        </p:nvSpPr>
        <p:spPr>
          <a:xfrm>
            <a:off x="2912745" y="1485900"/>
            <a:ext cx="2202181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111" name="Google Shape;111;p34"/>
          <p:cNvSpPr txBox="1"/>
          <p:nvPr>
            <p:ph idx="4" type="body"/>
          </p:nvPr>
        </p:nvSpPr>
        <p:spPr>
          <a:xfrm>
            <a:off x="2904829" y="2000250"/>
            <a:ext cx="2210096" cy="2692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112" name="Google Shape;112;p34"/>
          <p:cNvSpPr txBox="1"/>
          <p:nvPr>
            <p:ph idx="5" type="body"/>
          </p:nvPr>
        </p:nvSpPr>
        <p:spPr>
          <a:xfrm>
            <a:off x="5343525" y="1485900"/>
            <a:ext cx="2199085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113" name="Google Shape;113;p34"/>
          <p:cNvSpPr txBox="1"/>
          <p:nvPr>
            <p:ph idx="6" type="body"/>
          </p:nvPr>
        </p:nvSpPr>
        <p:spPr>
          <a:xfrm>
            <a:off x="5343525" y="2000250"/>
            <a:ext cx="2199085" cy="2692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cxnSp>
        <p:nvCxnSpPr>
          <p:cNvPr id="114" name="Google Shape;114;p34"/>
          <p:cNvCxnSpPr/>
          <p:nvPr/>
        </p:nvCxnSpPr>
        <p:spPr>
          <a:xfrm>
            <a:off x="2794607" y="1600200"/>
            <a:ext cx="0" cy="29718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34"/>
          <p:cNvCxnSpPr/>
          <p:nvPr/>
        </p:nvCxnSpPr>
        <p:spPr>
          <a:xfrm>
            <a:off x="5221670" y="1600200"/>
            <a:ext cx="0" cy="297516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34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4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4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5"/>
          <p:cNvSpPr txBox="1"/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50"/>
              <a:buFont typeface="Century Gothic"/>
              <a:buNone/>
              <a:defRPr sz="315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5"/>
          <p:cNvSpPr txBox="1"/>
          <p:nvPr>
            <p:ph idx="1" type="body"/>
          </p:nvPr>
        </p:nvSpPr>
        <p:spPr>
          <a:xfrm>
            <a:off x="489347" y="3188212"/>
            <a:ext cx="2205038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122" name="Google Shape;122;p35"/>
          <p:cNvSpPr/>
          <p:nvPr>
            <p:ph idx="2" type="pic"/>
          </p:nvPr>
        </p:nvSpPr>
        <p:spPr>
          <a:xfrm>
            <a:off x="489347" y="1657350"/>
            <a:ext cx="2205038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123" name="Google Shape;123;p35"/>
          <p:cNvSpPr txBox="1"/>
          <p:nvPr>
            <p:ph idx="3" type="body"/>
          </p:nvPr>
        </p:nvSpPr>
        <p:spPr>
          <a:xfrm>
            <a:off x="489347" y="3620409"/>
            <a:ext cx="2205038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124" name="Google Shape;124;p35"/>
          <p:cNvSpPr txBox="1"/>
          <p:nvPr>
            <p:ph idx="4" type="body"/>
          </p:nvPr>
        </p:nvSpPr>
        <p:spPr>
          <a:xfrm>
            <a:off x="2917032" y="3188212"/>
            <a:ext cx="2197894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125" name="Google Shape;125;p35"/>
          <p:cNvSpPr/>
          <p:nvPr>
            <p:ph idx="5" type="pic"/>
          </p:nvPr>
        </p:nvSpPr>
        <p:spPr>
          <a:xfrm>
            <a:off x="2917031" y="1657350"/>
            <a:ext cx="2197894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126" name="Google Shape;126;p35"/>
          <p:cNvSpPr txBox="1"/>
          <p:nvPr>
            <p:ph idx="6" type="body"/>
          </p:nvPr>
        </p:nvSpPr>
        <p:spPr>
          <a:xfrm>
            <a:off x="2916016" y="3620408"/>
            <a:ext cx="2200805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127" name="Google Shape;127;p35"/>
          <p:cNvSpPr txBox="1"/>
          <p:nvPr>
            <p:ph idx="7" type="body"/>
          </p:nvPr>
        </p:nvSpPr>
        <p:spPr>
          <a:xfrm>
            <a:off x="5343525" y="3188212"/>
            <a:ext cx="2199085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128" name="Google Shape;128;p35"/>
          <p:cNvSpPr/>
          <p:nvPr>
            <p:ph idx="8" type="pic"/>
          </p:nvPr>
        </p:nvSpPr>
        <p:spPr>
          <a:xfrm>
            <a:off x="5343525" y="1657350"/>
            <a:ext cx="2199085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129" name="Google Shape;129;p35"/>
          <p:cNvSpPr txBox="1"/>
          <p:nvPr>
            <p:ph idx="9" type="body"/>
          </p:nvPr>
        </p:nvSpPr>
        <p:spPr>
          <a:xfrm>
            <a:off x="5343432" y="3620406"/>
            <a:ext cx="2201998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cxnSp>
        <p:nvCxnSpPr>
          <p:cNvPr id="130" name="Google Shape;130;p35"/>
          <p:cNvCxnSpPr/>
          <p:nvPr/>
        </p:nvCxnSpPr>
        <p:spPr>
          <a:xfrm>
            <a:off x="2794607" y="1600200"/>
            <a:ext cx="0" cy="29718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35"/>
          <p:cNvCxnSpPr/>
          <p:nvPr/>
        </p:nvCxnSpPr>
        <p:spPr>
          <a:xfrm>
            <a:off x="5221670" y="1600200"/>
            <a:ext cx="0" cy="297516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35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5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5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6"/>
          <p:cNvSpPr txBox="1"/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6"/>
          <p:cNvSpPr txBox="1"/>
          <p:nvPr>
            <p:ph idx="1" type="body"/>
          </p:nvPr>
        </p:nvSpPr>
        <p:spPr>
          <a:xfrm rot="5400000">
            <a:off x="2609131" y="-241958"/>
            <a:ext cx="3146611" cy="6709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8" name="Google Shape;138;p36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6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/>
          <p:nvPr>
            <p:ph type="title"/>
          </p:nvPr>
        </p:nvSpPr>
        <p:spPr>
          <a:xfrm rot="5400000">
            <a:off x="4700587" y="1850231"/>
            <a:ext cx="4369594" cy="13144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7"/>
          <p:cNvSpPr txBox="1"/>
          <p:nvPr>
            <p:ph idx="1" type="body"/>
          </p:nvPr>
        </p:nvSpPr>
        <p:spPr>
          <a:xfrm rot="5400000">
            <a:off x="1259683" y="-104774"/>
            <a:ext cx="4026693" cy="5567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4" name="Google Shape;144;p37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7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7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ctrTitle"/>
          </p:nvPr>
        </p:nvSpPr>
        <p:spPr>
          <a:xfrm>
            <a:off x="866216" y="1085850"/>
            <a:ext cx="6619244" cy="24971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" type="subTitle"/>
          </p:nvPr>
        </p:nvSpPr>
        <p:spPr>
          <a:xfrm>
            <a:off x="866216" y="3583035"/>
            <a:ext cx="6619244" cy="646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21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/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" type="body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/>
          <p:nvPr>
            <p:ph type="title"/>
          </p:nvPr>
        </p:nvSpPr>
        <p:spPr>
          <a:xfrm>
            <a:off x="866217" y="2146300"/>
            <a:ext cx="6619243" cy="1436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" type="body"/>
          </p:nvPr>
        </p:nvSpPr>
        <p:spPr>
          <a:xfrm>
            <a:off x="866216" y="3583036"/>
            <a:ext cx="6619244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500" cap="none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24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5"/>
          <p:cNvSpPr txBox="1"/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" type="body"/>
          </p:nvPr>
        </p:nvSpPr>
        <p:spPr>
          <a:xfrm>
            <a:off x="827485" y="1545432"/>
            <a:ext cx="3297254" cy="3146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80"/>
              <a:buChar char="►"/>
              <a:defRPr sz="1350"/>
            </a:lvl1pPr>
            <a:lvl2pPr indent="-28956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Char char="►"/>
              <a:defRPr sz="1200"/>
            </a:lvl2pPr>
            <a:lvl3pPr indent="-281939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3pPr>
            <a:lvl4pPr indent="-274319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4pPr>
            <a:lvl5pPr indent="-27432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5pPr>
            <a:lvl6pPr indent="-27432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6pPr>
            <a:lvl7pPr indent="-27432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7pPr>
            <a:lvl8pPr indent="-27432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8pPr>
            <a:lvl9pPr indent="-27432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9pPr>
          </a:lstStyle>
          <a:p/>
        </p:txBody>
      </p:sp>
      <p:sp>
        <p:nvSpPr>
          <p:cNvPr id="46" name="Google Shape;46;p25"/>
          <p:cNvSpPr txBox="1"/>
          <p:nvPr>
            <p:ph idx="2" type="body"/>
          </p:nvPr>
        </p:nvSpPr>
        <p:spPr>
          <a:xfrm>
            <a:off x="4240870" y="1542069"/>
            <a:ext cx="3297256" cy="3150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80"/>
              <a:buChar char="►"/>
              <a:defRPr sz="1350"/>
            </a:lvl1pPr>
            <a:lvl2pPr indent="-28956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Char char="►"/>
              <a:defRPr sz="1200"/>
            </a:lvl2pPr>
            <a:lvl3pPr indent="-281939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3pPr>
            <a:lvl4pPr indent="-274319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4pPr>
            <a:lvl5pPr indent="-27432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5pPr>
            <a:lvl6pPr indent="-27432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6pPr>
            <a:lvl7pPr indent="-27432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7pPr>
            <a:lvl8pPr indent="-27432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8pPr>
            <a:lvl9pPr indent="-27432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5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" type="body"/>
          </p:nvPr>
        </p:nvSpPr>
        <p:spPr>
          <a:xfrm>
            <a:off x="827485" y="1428750"/>
            <a:ext cx="3297254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53" name="Google Shape;53;p26"/>
          <p:cNvSpPr txBox="1"/>
          <p:nvPr>
            <p:ph idx="2" type="body"/>
          </p:nvPr>
        </p:nvSpPr>
        <p:spPr>
          <a:xfrm>
            <a:off x="827485" y="1885950"/>
            <a:ext cx="3297254" cy="2806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80"/>
              <a:buChar char="►"/>
              <a:defRPr sz="1350"/>
            </a:lvl1pPr>
            <a:lvl2pPr indent="-28956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Char char="►"/>
              <a:defRPr sz="1200"/>
            </a:lvl2pPr>
            <a:lvl3pPr indent="-281939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3pPr>
            <a:lvl4pPr indent="-274319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4pPr>
            <a:lvl5pPr indent="-27432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5pPr>
            <a:lvl6pPr indent="-27432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6pPr>
            <a:lvl7pPr indent="-27432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7pPr>
            <a:lvl8pPr indent="-27432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8pPr>
            <a:lvl9pPr indent="-27432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9pPr>
          </a:lstStyle>
          <a:p/>
        </p:txBody>
      </p:sp>
      <p:sp>
        <p:nvSpPr>
          <p:cNvPr id="54" name="Google Shape;54;p26"/>
          <p:cNvSpPr txBox="1"/>
          <p:nvPr>
            <p:ph idx="3" type="body"/>
          </p:nvPr>
        </p:nvSpPr>
        <p:spPr>
          <a:xfrm>
            <a:off x="4240872" y="1428750"/>
            <a:ext cx="3297254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55" name="Google Shape;55;p26"/>
          <p:cNvSpPr txBox="1"/>
          <p:nvPr>
            <p:ph idx="4" type="body"/>
          </p:nvPr>
        </p:nvSpPr>
        <p:spPr>
          <a:xfrm>
            <a:off x="4240872" y="1885950"/>
            <a:ext cx="3297254" cy="2806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80"/>
              <a:buChar char="►"/>
              <a:defRPr sz="1350"/>
            </a:lvl1pPr>
            <a:lvl2pPr indent="-28956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Char char="►"/>
              <a:defRPr sz="1200"/>
            </a:lvl2pPr>
            <a:lvl3pPr indent="-281939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3pPr>
            <a:lvl4pPr indent="-274319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4pPr>
            <a:lvl5pPr indent="-27432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5pPr>
            <a:lvl6pPr indent="-27432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6pPr>
            <a:lvl7pPr indent="-27432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7pPr>
            <a:lvl8pPr indent="-27432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8pPr>
            <a:lvl9pPr indent="-27432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9pPr>
          </a:lstStyle>
          <a:p/>
        </p:txBody>
      </p:sp>
      <p:sp>
        <p:nvSpPr>
          <p:cNvPr id="56" name="Google Shape;56;p26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7"/>
          <p:cNvSpPr txBox="1"/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7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8"/>
          <p:cNvSpPr txBox="1"/>
          <p:nvPr>
            <p:ph type="title"/>
          </p:nvPr>
        </p:nvSpPr>
        <p:spPr>
          <a:xfrm>
            <a:off x="866215" y="1085850"/>
            <a:ext cx="2550798" cy="1085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None/>
              <a:defRPr b="0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" type="body"/>
          </p:nvPr>
        </p:nvSpPr>
        <p:spPr>
          <a:xfrm>
            <a:off x="3588462" y="1085850"/>
            <a:ext cx="3896998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►"/>
              <a:defRPr sz="1500"/>
            </a:lvl1pPr>
            <a:lvl2pPr indent="-29718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80"/>
              <a:buChar char="►"/>
              <a:defRPr sz="1350"/>
            </a:lvl2pPr>
            <a:lvl3pPr indent="-28956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Char char="►"/>
              <a:defRPr sz="1200"/>
            </a:lvl3pPr>
            <a:lvl4pPr indent="-281939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4pPr>
            <a:lvl5pPr indent="-281939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5pPr>
            <a:lvl6pPr indent="-281939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6pPr>
            <a:lvl7pPr indent="-281939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7pPr>
            <a:lvl8pPr indent="-28194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8pPr>
            <a:lvl9pPr indent="-28194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9pPr>
          </a:lstStyle>
          <a:p/>
        </p:txBody>
      </p:sp>
      <p:sp>
        <p:nvSpPr>
          <p:cNvPr id="67" name="Google Shape;67;p28"/>
          <p:cNvSpPr txBox="1"/>
          <p:nvPr>
            <p:ph idx="2" type="body"/>
          </p:nvPr>
        </p:nvSpPr>
        <p:spPr>
          <a:xfrm>
            <a:off x="866215" y="2346961"/>
            <a:ext cx="2550797" cy="2171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68" name="Google Shape;68;p28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7.xml"/><Relationship Id="rId23" Type="http://schemas.openxmlformats.org/officeDocument/2006/relationships/slideLayout" Target="../slideLayouts/slideLayout18.xml"/><Relationship Id="rId1" Type="http://schemas.openxmlformats.org/officeDocument/2006/relationships/image" Target="../media/image11.png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2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>
            <a:gsLst>
              <a:gs pos="0">
                <a:srgbClr val="4CB9C3">
                  <a:alpha val="5882"/>
                </a:srgbClr>
              </a:gs>
              <a:gs pos="36000">
                <a:srgbClr val="4CB9C3">
                  <a:alpha val="5098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p2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392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50"/>
              <a:buFont typeface="Century Gothic"/>
              <a:buNone/>
              <a:defRPr b="0" i="0" sz="315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Char char="►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97180" lvl="1" marL="9144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1080"/>
              <a:buFont typeface="Noto Sans Symbols"/>
              <a:buChar char="►"/>
              <a:defRPr b="0" i="0" sz="13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89560" lvl="2" marL="13716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1939" lvl="3" marL="18288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840"/>
              <a:buFont typeface="Noto Sans Symbols"/>
              <a:buChar char="►"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1939" lvl="4" marL="22860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840"/>
              <a:buFont typeface="Noto Sans Symbols"/>
              <a:buChar char="►"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1939" lvl="5" marL="2743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840"/>
              <a:buFont typeface="Noto Sans Symbols"/>
              <a:buChar char="►"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1939" lvl="6" marL="32004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840"/>
              <a:buFont typeface="Noto Sans Symbols"/>
              <a:buChar char="►"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1940" lvl="7" marL="36576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840"/>
              <a:buFont typeface="Noto Sans Symbols"/>
              <a:buChar char="►"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1940" lvl="8" marL="41148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840"/>
              <a:buFont typeface="Noto Sans Symbols"/>
              <a:buChar char="►"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  <p:sldLayoutId id="2147483666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/>
          <p:nvPr/>
        </p:nvSpPr>
        <p:spPr>
          <a:xfrm>
            <a:off x="5604479" y="-505574"/>
            <a:ext cx="1323875" cy="1323875"/>
          </a:xfrm>
          <a:custGeom>
            <a:rect b="b" l="l" r="r" t="t"/>
            <a:pathLst>
              <a:path extrusionOk="0" h="2647750" w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4445221" y="3967213"/>
            <a:ext cx="1323875" cy="1323875"/>
          </a:xfrm>
          <a:custGeom>
            <a:rect b="b" l="l" r="r" t="t"/>
            <a:pathLst>
              <a:path extrusionOk="0" h="2647750" w="2647750">
                <a:moveTo>
                  <a:pt x="0" y="0"/>
                </a:moveTo>
                <a:lnTo>
                  <a:pt x="2647751" y="0"/>
                </a:lnTo>
                <a:lnTo>
                  <a:pt x="2647751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5189186" y="-64"/>
            <a:ext cx="3954814" cy="5143564"/>
          </a:xfrm>
          <a:custGeom>
            <a:rect b="b" l="l" r="r" t="t"/>
            <a:pathLst>
              <a:path extrusionOk="0" h="10286873" w="8606155">
                <a:moveTo>
                  <a:pt x="8606155" y="10251440"/>
                </a:moveTo>
                <a:cubicBezTo>
                  <a:pt x="8606155" y="10284587"/>
                  <a:pt x="8595487" y="10286873"/>
                  <a:pt x="8567674" y="10286873"/>
                </a:cubicBezTo>
                <a:cubicBezTo>
                  <a:pt x="5713095" y="10286238"/>
                  <a:pt x="2858643" y="10286238"/>
                  <a:pt x="4064" y="10286238"/>
                </a:cubicBezTo>
                <a:cubicBezTo>
                  <a:pt x="0" y="10272395"/>
                  <a:pt x="6350" y="10259822"/>
                  <a:pt x="9271" y="10246995"/>
                </a:cubicBezTo>
                <a:cubicBezTo>
                  <a:pt x="134747" y="9685401"/>
                  <a:pt x="260350" y="9123934"/>
                  <a:pt x="386207" y="8562467"/>
                </a:cubicBezTo>
                <a:cubicBezTo>
                  <a:pt x="565658" y="7761986"/>
                  <a:pt x="745490" y="6961632"/>
                  <a:pt x="924814" y="6161151"/>
                </a:cubicBezTo>
                <a:cubicBezTo>
                  <a:pt x="1146302" y="5172583"/>
                  <a:pt x="1367282" y="4184015"/>
                  <a:pt x="1588643" y="3195574"/>
                </a:cubicBezTo>
                <a:cubicBezTo>
                  <a:pt x="1813560" y="2191385"/>
                  <a:pt x="2038604" y="1187323"/>
                  <a:pt x="2264156" y="183261"/>
                </a:cubicBezTo>
                <a:cubicBezTo>
                  <a:pt x="2277872" y="122174"/>
                  <a:pt x="2286635" y="59690"/>
                  <a:pt x="2308860" y="635"/>
                </a:cubicBezTo>
                <a:cubicBezTo>
                  <a:pt x="4395216" y="635"/>
                  <a:pt x="6481572" y="635"/>
                  <a:pt x="8567928" y="0"/>
                </a:cubicBezTo>
                <a:cubicBezTo>
                  <a:pt x="8596249" y="0"/>
                  <a:pt x="8605901" y="3429"/>
                  <a:pt x="8605901" y="35814"/>
                </a:cubicBezTo>
                <a:cubicBezTo>
                  <a:pt x="8605139" y="3441065"/>
                  <a:pt x="8605139" y="6846316"/>
                  <a:pt x="8606155" y="1025144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56144" r="-5614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0" y="-505574"/>
            <a:ext cx="2394303" cy="2394303"/>
          </a:xfrm>
          <a:custGeom>
            <a:rect b="b" l="l" r="r" t="t"/>
            <a:pathLst>
              <a:path extrusionOk="0" h="4788605" w="4788605">
                <a:moveTo>
                  <a:pt x="0" y="0"/>
                </a:moveTo>
                <a:lnTo>
                  <a:pt x="4788605" y="0"/>
                </a:lnTo>
                <a:lnTo>
                  <a:pt x="4788605" y="4788604"/>
                </a:lnTo>
                <a:lnTo>
                  <a:pt x="0" y="47886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414090" y="3266763"/>
            <a:ext cx="3324300" cy="16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3"/>
              <a:buFont typeface="Arial"/>
              <a:buNone/>
            </a:pPr>
            <a:r>
              <a:rPr b="0" i="0" lang="es" sz="1273" u="none" cap="none" strike="noStrike">
                <a:solidFill>
                  <a:srgbClr val="FFFFFF"/>
                </a:solidFill>
                <a:latin typeface="Sansita"/>
                <a:ea typeface="Sansita"/>
                <a:cs typeface="Sansita"/>
                <a:sym typeface="Sansita"/>
              </a:rPr>
              <a:t>Alumnos: Eduardo Álvarez</a:t>
            </a:r>
            <a:endParaRPr b="0" i="0" sz="1273" u="none" cap="none" strike="noStrike">
              <a:solidFill>
                <a:srgbClr val="FFFFFF"/>
              </a:solidFill>
              <a:latin typeface="Sansita"/>
              <a:ea typeface="Sansita"/>
              <a:cs typeface="Sansita"/>
              <a:sym typeface="Sansita"/>
            </a:endParaRPr>
          </a:p>
          <a:p>
            <a:pPr indent="0" lvl="0" marL="0" marR="0" rtl="0" algn="l">
              <a:lnSpc>
                <a:spcPct val="123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3"/>
              <a:buFont typeface="Arial"/>
              <a:buNone/>
            </a:pPr>
            <a:r>
              <a:rPr b="0" i="0" lang="es" sz="1273" u="none" cap="none" strike="noStrike">
                <a:solidFill>
                  <a:srgbClr val="FFFFFF"/>
                </a:solidFill>
                <a:latin typeface="Sansita"/>
                <a:ea typeface="Sansita"/>
                <a:cs typeface="Sansita"/>
                <a:sym typeface="Sansita"/>
              </a:rPr>
              <a:t>                       Felipe Silva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3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3"/>
              <a:buFont typeface="Arial"/>
              <a:buNone/>
            </a:pPr>
            <a:r>
              <a:t/>
            </a:r>
            <a:endParaRPr b="0" i="0" sz="1273" u="none" cap="none" strike="noStrike">
              <a:solidFill>
                <a:srgbClr val="FFFFFF"/>
              </a:solidFill>
              <a:latin typeface="Sansita"/>
              <a:ea typeface="Sansita"/>
              <a:cs typeface="Sansita"/>
              <a:sym typeface="Sansita"/>
            </a:endParaRPr>
          </a:p>
          <a:p>
            <a:pPr indent="0" lvl="0" marL="0" marR="0" rtl="0" algn="l">
              <a:lnSpc>
                <a:spcPct val="123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3"/>
              <a:buFont typeface="Arial"/>
              <a:buNone/>
            </a:pPr>
            <a:r>
              <a:rPr b="0" i="0" lang="es" sz="1273" u="none" cap="none" strike="noStrike">
                <a:solidFill>
                  <a:srgbClr val="FFFFFF"/>
                </a:solidFill>
                <a:latin typeface="Sansita"/>
                <a:ea typeface="Sansita"/>
                <a:cs typeface="Sansita"/>
                <a:sym typeface="Sansita"/>
              </a:rPr>
              <a:t>Profesor: Fernando Herrera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3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3"/>
              <a:buFont typeface="Arial"/>
              <a:buNone/>
            </a:pPr>
            <a:r>
              <a:rPr b="0" i="0" lang="es" sz="1273" u="none" cap="none" strike="noStrike">
                <a:solidFill>
                  <a:srgbClr val="FFFFFF"/>
                </a:solidFill>
                <a:latin typeface="Sansita"/>
                <a:ea typeface="Sansita"/>
                <a:cs typeface="Sansita"/>
                <a:sym typeface="Sansita"/>
              </a:rPr>
              <a:t>Asignatura: Capstone</a:t>
            </a:r>
            <a:endParaRPr b="0" i="0" sz="1273" u="none" cap="none" strike="noStrike">
              <a:solidFill>
                <a:srgbClr val="FFFFFF"/>
              </a:solidFill>
              <a:latin typeface="Sansita"/>
              <a:ea typeface="Sansita"/>
              <a:cs typeface="Sansita"/>
              <a:sym typeface="Sansita"/>
            </a:endParaRPr>
          </a:p>
          <a:p>
            <a:pPr indent="0" lvl="0" marL="0" marR="0" rtl="0" algn="l">
              <a:lnSpc>
                <a:spcPct val="123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3"/>
              <a:buFont typeface="Arial"/>
              <a:buNone/>
            </a:pPr>
            <a:r>
              <a:t/>
            </a:r>
            <a:endParaRPr b="0" i="0" sz="1273" u="none" cap="none" strike="noStrike">
              <a:solidFill>
                <a:srgbClr val="FFFFFF"/>
              </a:solidFill>
              <a:latin typeface="Sansita"/>
              <a:ea typeface="Sansita"/>
              <a:cs typeface="Sansita"/>
              <a:sym typeface="Sansita"/>
            </a:endParaRPr>
          </a:p>
          <a:p>
            <a:pPr indent="0" lvl="0" marL="0" marR="0" rtl="0" algn="l">
              <a:lnSpc>
                <a:spcPct val="123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3"/>
              <a:buFont typeface="Arial"/>
              <a:buNone/>
            </a:pPr>
            <a:r>
              <a:rPr b="0" i="0" lang="es" sz="1273" u="none" cap="none" strike="noStrike">
                <a:solidFill>
                  <a:srgbClr val="FFFFFF"/>
                </a:solidFill>
                <a:latin typeface="Sansita"/>
                <a:ea typeface="Sansita"/>
                <a:cs typeface="Sansita"/>
                <a:sym typeface="Sansita"/>
              </a:rPr>
              <a:t>Octubre 2025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304800" y="1572773"/>
            <a:ext cx="57723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" sz="2400" u="none" cap="none" strike="noStrike">
                <a:solidFill>
                  <a:srgbClr val="FFFBF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Seguimiento y Avances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BF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304800" y="1949694"/>
            <a:ext cx="50901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" sz="2400" u="none" cap="none" strike="noStrike">
                <a:solidFill>
                  <a:srgbClr val="56AEFF"/>
                </a:solidFill>
                <a:latin typeface="Arial"/>
                <a:ea typeface="Arial"/>
                <a:cs typeface="Arial"/>
                <a:sym typeface="Arial"/>
              </a:rPr>
              <a:t>PROYECTO APT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" sz="2400" u="none" cap="none" strike="noStrike">
                <a:solidFill>
                  <a:srgbClr val="56AEFF"/>
                </a:solidFill>
                <a:latin typeface="Arial"/>
                <a:ea typeface="Arial"/>
                <a:cs typeface="Arial"/>
                <a:sym typeface="Arial"/>
              </a:rPr>
              <a:t>“P</a:t>
            </a:r>
            <a:r>
              <a:rPr b="0" i="0" lang="es" sz="2400" u="none" cap="none" strike="noStrike">
                <a:solidFill>
                  <a:srgbClr val="56AE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ortal de Gestión de ayudantías - StudIA</a:t>
            </a:r>
            <a:r>
              <a:rPr b="0" i="0" lang="es" sz="2400" u="none" cap="none" strike="noStrike">
                <a:solidFill>
                  <a:srgbClr val="56AE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/>
          <p:nvPr/>
        </p:nvSpPr>
        <p:spPr>
          <a:xfrm>
            <a:off x="6970161" y="-751989"/>
            <a:ext cx="2394303" cy="2394303"/>
          </a:xfrm>
          <a:custGeom>
            <a:rect b="b" l="l" r="r" t="t"/>
            <a:pathLst>
              <a:path extrusionOk="0" h="4788605" w="4788605">
                <a:moveTo>
                  <a:pt x="0" y="0"/>
                </a:moveTo>
                <a:lnTo>
                  <a:pt x="4788605" y="0"/>
                </a:lnTo>
                <a:lnTo>
                  <a:pt x="4788605" y="4788604"/>
                </a:lnTo>
                <a:lnTo>
                  <a:pt x="0" y="47886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"/>
          <p:cNvSpPr txBox="1"/>
          <p:nvPr/>
        </p:nvSpPr>
        <p:spPr>
          <a:xfrm>
            <a:off x="134948" y="107737"/>
            <a:ext cx="4682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“Portal StudIA”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5"/>
          <p:cNvCxnSpPr>
            <a:stCxn id="163" idx="1"/>
          </p:cNvCxnSpPr>
          <p:nvPr/>
        </p:nvCxnSpPr>
        <p:spPr>
          <a:xfrm>
            <a:off x="134948" y="477187"/>
            <a:ext cx="2945100" cy="0"/>
          </a:xfrm>
          <a:prstGeom prst="straightConnector1">
            <a:avLst/>
          </a:prstGeom>
          <a:noFill/>
          <a:ln cap="flat" cmpd="sng" w="9525">
            <a:solidFill>
              <a:srgbClr val="EDCC1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5"/>
          <p:cNvSpPr txBox="1"/>
          <p:nvPr>
            <p:ph type="title"/>
          </p:nvPr>
        </p:nvSpPr>
        <p:spPr>
          <a:xfrm>
            <a:off x="3344025" y="642225"/>
            <a:ext cx="6908400" cy="14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</a:pPr>
            <a:r>
              <a:rPr lang="es"/>
              <a:t>Puntos a revisar</a:t>
            </a:r>
            <a:endParaRPr/>
          </a:p>
        </p:txBody>
      </p:sp>
      <p:sp>
        <p:nvSpPr>
          <p:cNvPr id="166" name="Google Shape;16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7" name="Google Shape;167;p5"/>
          <p:cNvSpPr txBox="1"/>
          <p:nvPr/>
        </p:nvSpPr>
        <p:spPr>
          <a:xfrm>
            <a:off x="831875" y="1701950"/>
            <a:ext cx="53424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Estado Actual del Proyecto: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chemeClr val="lt1"/>
                </a:solidFill>
              </a:rPr>
              <a:t>Reestructuración de Sprints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0" i="0" lang="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Avance Planificado vs. Avance Real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0" i="0" lang="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Análisis de la Desviación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Logros y Avances Clave: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0" i="0" lang="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Sprints Completados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0" i="0" lang="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Funcionalidades Adelantadas Estratégicamente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"/>
          <p:cNvSpPr txBox="1"/>
          <p:nvPr/>
        </p:nvSpPr>
        <p:spPr>
          <a:xfrm>
            <a:off x="4969625" y="1294600"/>
            <a:ext cx="5342400" cy="18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Desafíos y Soluciones: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0" i="0" lang="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Superación de bloqueos técnicos iniciales.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Próximos Pasos: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0" i="0" lang="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Enfoque para el Sprint </a:t>
            </a:r>
            <a:r>
              <a:rPr lang="es" sz="1200">
                <a:solidFill>
                  <a:schemeClr val="lt1"/>
                </a:solidFill>
              </a:rPr>
              <a:t>5</a:t>
            </a:r>
            <a:r>
              <a:rPr b="0" i="0" lang="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8e2f7306d3_0_0"/>
          <p:cNvSpPr txBox="1"/>
          <p:nvPr>
            <p:ph type="title"/>
          </p:nvPr>
        </p:nvSpPr>
        <p:spPr>
          <a:xfrm>
            <a:off x="2830625" y="13012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</a:pPr>
            <a:r>
              <a:rPr lang="es"/>
              <a:t>Sprints Reestructurados</a:t>
            </a:r>
            <a:endParaRPr/>
          </a:p>
        </p:txBody>
      </p:sp>
      <p:sp>
        <p:nvSpPr>
          <p:cNvPr id="174" name="Google Shape;174;g38e2f7306d3_0_0"/>
          <p:cNvSpPr txBox="1"/>
          <p:nvPr>
            <p:ph idx="1" type="body"/>
          </p:nvPr>
        </p:nvSpPr>
        <p:spPr>
          <a:xfrm>
            <a:off x="134025" y="1697575"/>
            <a:ext cx="3428100" cy="25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latin typeface="Arial"/>
                <a:ea typeface="Arial"/>
                <a:cs typeface="Arial"/>
                <a:sym typeface="Arial"/>
              </a:rPr>
              <a:t>Sprint 0 – Preparación (Semana 1–2) 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s" sz="1200">
                <a:latin typeface="Arial"/>
                <a:ea typeface="Arial"/>
                <a:cs typeface="Arial"/>
                <a:sym typeface="Arial"/>
              </a:rPr>
              <a:t>Plan: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Repo, Entornos (BD, backend, frontend), Backlog.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s" sz="1200">
                <a:latin typeface="Arial"/>
                <a:ea typeface="Arial"/>
                <a:cs typeface="Arial"/>
                <a:sym typeface="Arial"/>
              </a:rPr>
              <a:t>Real: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Entorno Docker, Django y Postgres 100% funcional.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s" sz="1200">
                <a:latin typeface="Arial"/>
                <a:ea typeface="Arial"/>
                <a:cs typeface="Arial"/>
                <a:sym typeface="Arial"/>
              </a:rPr>
              <a:t>Porcentaje Logrado: 100%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29"/>
              <a:buNone/>
            </a:pPr>
            <a:r>
              <a:t/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  <a:buSzPts val="1857"/>
              <a:buNone/>
            </a:pPr>
            <a:r>
              <a:t/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38e2f7306d3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6" name="Google Shape;176;g38e2f7306d3_0_0"/>
          <p:cNvSpPr txBox="1"/>
          <p:nvPr>
            <p:ph idx="4294967295" type="body"/>
          </p:nvPr>
        </p:nvSpPr>
        <p:spPr>
          <a:xfrm>
            <a:off x="5635500" y="1708438"/>
            <a:ext cx="3508500" cy="20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s" sz="4800">
                <a:latin typeface="Arial"/>
                <a:ea typeface="Arial"/>
                <a:cs typeface="Arial"/>
                <a:sym typeface="Arial"/>
              </a:rPr>
              <a:t>Sprint 1 – Inicio de Sesión y Registro (Semana 3–4) </a:t>
            </a:r>
            <a:endParaRPr b="1" sz="48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s" sz="4800">
                <a:latin typeface="Arial"/>
                <a:ea typeface="Arial"/>
                <a:cs typeface="Arial"/>
                <a:sym typeface="Arial"/>
              </a:rPr>
              <a:t>Plan:</a:t>
            </a:r>
            <a:r>
              <a:rPr lang="es" sz="4800">
                <a:latin typeface="Arial"/>
                <a:ea typeface="Arial"/>
                <a:cs typeface="Arial"/>
                <a:sym typeface="Arial"/>
              </a:rPr>
              <a:t> Registro, Login, Roles básicos, Seguridad.</a:t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s" sz="4800">
                <a:latin typeface="Arial"/>
                <a:ea typeface="Arial"/>
                <a:cs typeface="Arial"/>
                <a:sym typeface="Arial"/>
              </a:rPr>
              <a:t>Real:</a:t>
            </a:r>
            <a:r>
              <a:rPr lang="es" sz="4800">
                <a:latin typeface="Arial"/>
                <a:ea typeface="Arial"/>
                <a:cs typeface="Arial"/>
                <a:sym typeface="Arial"/>
              </a:rPr>
              <a:t> loginApp (login, crearUsuario) totalmente funcional.</a:t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s" sz="4800">
                <a:latin typeface="Arial"/>
                <a:ea typeface="Arial"/>
                <a:cs typeface="Arial"/>
                <a:sym typeface="Arial"/>
              </a:rPr>
              <a:t>Porcentaje Logrado: 100%</a:t>
            </a:r>
            <a:endParaRPr b="1" sz="4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ct val="58666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300"/>
              </a:spcAft>
              <a:buSzPct val="71428"/>
              <a:buNone/>
            </a:pPr>
            <a:r>
              <a:t/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cono&#10;&#10;El contenido generado por IA puede ser incorrecto." id="177" name="Google Shape;177;g38e2f7306d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7625" y="1958325"/>
            <a:ext cx="2097594" cy="159271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38e2f7306d3_0_0"/>
          <p:cNvSpPr/>
          <p:nvPr/>
        </p:nvSpPr>
        <p:spPr>
          <a:xfrm>
            <a:off x="6970161" y="-751989"/>
            <a:ext cx="2394303" cy="2394303"/>
          </a:xfrm>
          <a:custGeom>
            <a:rect b="b" l="l" r="r" t="t"/>
            <a:pathLst>
              <a:path extrusionOk="0" h="4788605" w="4788605">
                <a:moveTo>
                  <a:pt x="0" y="0"/>
                </a:moveTo>
                <a:lnTo>
                  <a:pt x="4788605" y="0"/>
                </a:lnTo>
                <a:lnTo>
                  <a:pt x="4788605" y="4788604"/>
                </a:lnTo>
                <a:lnTo>
                  <a:pt x="0" y="47886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8e2f7306d3_0_9"/>
          <p:cNvSpPr txBox="1"/>
          <p:nvPr>
            <p:ph type="title"/>
          </p:nvPr>
        </p:nvSpPr>
        <p:spPr>
          <a:xfrm>
            <a:off x="2819050" y="170122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</a:pPr>
            <a:r>
              <a:rPr lang="es"/>
              <a:t>Sprints </a:t>
            </a:r>
            <a:r>
              <a:rPr lang="es"/>
              <a:t>Reestructurados</a:t>
            </a:r>
            <a:endParaRPr/>
          </a:p>
        </p:txBody>
      </p:sp>
      <p:sp>
        <p:nvSpPr>
          <p:cNvPr id="184" name="Google Shape;184;g38e2f7306d3_0_9"/>
          <p:cNvSpPr txBox="1"/>
          <p:nvPr>
            <p:ph idx="1" type="body"/>
          </p:nvPr>
        </p:nvSpPr>
        <p:spPr>
          <a:xfrm>
            <a:off x="281414" y="1642317"/>
            <a:ext cx="30630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rPr b="1" lang="es" sz="1250">
                <a:latin typeface="Arial"/>
                <a:ea typeface="Arial"/>
                <a:cs typeface="Arial"/>
                <a:sym typeface="Arial"/>
              </a:rPr>
              <a:t>Sprint 2 – Gestión de Perfiles y Ayudantías (Semana 5–6) </a:t>
            </a:r>
            <a:endParaRPr b="1" sz="1250">
              <a:latin typeface="Arial"/>
              <a:ea typeface="Arial"/>
              <a:cs typeface="Arial"/>
              <a:sym typeface="Arial"/>
            </a:endParaRPr>
          </a:p>
          <a:p>
            <a:pPr indent="-296068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s" sz="1250">
                <a:latin typeface="Arial"/>
                <a:ea typeface="Arial"/>
                <a:cs typeface="Arial"/>
                <a:sym typeface="Arial"/>
              </a:rPr>
              <a:t>Plan:</a:t>
            </a:r>
            <a:r>
              <a:rPr lang="es" sz="1250">
                <a:latin typeface="Arial"/>
                <a:ea typeface="Arial"/>
                <a:cs typeface="Arial"/>
                <a:sym typeface="Arial"/>
              </a:rPr>
              <a:t> CRUD de perfiles, </a:t>
            </a:r>
            <a:r>
              <a:rPr b="1" lang="es" sz="1250">
                <a:latin typeface="Arial"/>
                <a:ea typeface="Arial"/>
                <a:cs typeface="Arial"/>
                <a:sym typeface="Arial"/>
              </a:rPr>
              <a:t>Creación/Visualización</a:t>
            </a:r>
            <a:r>
              <a:rPr lang="es" sz="1250">
                <a:latin typeface="Arial"/>
                <a:ea typeface="Arial"/>
                <a:cs typeface="Arial"/>
                <a:sym typeface="Arial"/>
              </a:rPr>
              <a:t> de ayudantías, </a:t>
            </a:r>
            <a:r>
              <a:rPr b="1" lang="es" sz="1250">
                <a:latin typeface="Arial"/>
                <a:ea typeface="Arial"/>
                <a:cs typeface="Arial"/>
                <a:sym typeface="Arial"/>
              </a:rPr>
              <a:t>Listar</a:t>
            </a:r>
            <a:r>
              <a:rPr lang="es" sz="1250">
                <a:latin typeface="Arial"/>
                <a:ea typeface="Arial"/>
                <a:cs typeface="Arial"/>
                <a:sym typeface="Arial"/>
              </a:rPr>
              <a:t> ayudantías.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-296068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s" sz="1250">
                <a:latin typeface="Arial"/>
                <a:ea typeface="Arial"/>
                <a:cs typeface="Arial"/>
                <a:sym typeface="Arial"/>
              </a:rPr>
              <a:t>Real:</a:t>
            </a:r>
            <a:endParaRPr b="1" sz="1250">
              <a:latin typeface="Arial"/>
              <a:ea typeface="Arial"/>
              <a:cs typeface="Arial"/>
              <a:sym typeface="Arial"/>
            </a:endParaRPr>
          </a:p>
          <a:p>
            <a:pPr indent="-296068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○"/>
            </a:pPr>
            <a:r>
              <a:rPr lang="es" sz="1250">
                <a:latin typeface="Arial"/>
                <a:ea typeface="Arial"/>
                <a:cs typeface="Arial"/>
                <a:sym typeface="Arial"/>
              </a:rPr>
              <a:t>“solicitudesManager” (Crear/Visualizar/Listar) está HECHO. (100% de esta parte).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-296068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○"/>
            </a:pPr>
            <a:r>
              <a:rPr lang="es" sz="1250">
                <a:latin typeface="Arial"/>
                <a:ea typeface="Arial"/>
                <a:cs typeface="Arial"/>
                <a:sym typeface="Arial"/>
              </a:rPr>
              <a:t>CRUD de Perfiles (editarUsuario.html) está HECHO. (100% de esta parte).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-296068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s" sz="1250">
                <a:latin typeface="Arial"/>
                <a:ea typeface="Arial"/>
                <a:cs typeface="Arial"/>
                <a:sym typeface="Arial"/>
              </a:rPr>
              <a:t>Porcentaje Logrado: 100%</a:t>
            </a:r>
            <a:r>
              <a:rPr lang="es" sz="1250">
                <a:latin typeface="Arial"/>
                <a:ea typeface="Arial"/>
                <a:cs typeface="Arial"/>
                <a:sym typeface="Arial"/>
              </a:rPr>
              <a:t> </a:t>
            </a:r>
            <a:endParaRPr b="1"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6470"/>
              <a:buNone/>
            </a:pPr>
            <a:r>
              <a:t/>
            </a:r>
            <a:endParaRPr b="1" sz="1700">
              <a:solidFill>
                <a:srgbClr val="FFFBF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60465"/>
              <a:buNone/>
            </a:pPr>
            <a:r>
              <a:t/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SzPct val="71428"/>
              <a:buNone/>
            </a:pPr>
            <a:r>
              <a:t/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38e2f7306d3_0_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6" name="Google Shape;186;g38e2f7306d3_0_9"/>
          <p:cNvSpPr txBox="1"/>
          <p:nvPr>
            <p:ph idx="4294967295" type="body"/>
          </p:nvPr>
        </p:nvSpPr>
        <p:spPr>
          <a:xfrm>
            <a:off x="5857078" y="1459214"/>
            <a:ext cx="2879700" cy="32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latin typeface="Arial"/>
                <a:ea typeface="Arial"/>
                <a:cs typeface="Arial"/>
                <a:sym typeface="Arial"/>
              </a:rPr>
              <a:t>Sprint 3 – Inscripción y Gestión de Solicitudes (Semana 7–8) 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s" sz="1200">
                <a:latin typeface="Arial"/>
                <a:ea typeface="Arial"/>
                <a:cs typeface="Arial"/>
                <a:sym typeface="Arial"/>
              </a:rPr>
              <a:t>Plan: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1200">
                <a:latin typeface="Arial"/>
                <a:ea typeface="Arial"/>
                <a:cs typeface="Arial"/>
                <a:sym typeface="Arial"/>
              </a:rPr>
              <a:t>Inscripción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a ayudantías, </a:t>
            </a:r>
            <a:r>
              <a:rPr b="1" lang="es" sz="1200">
                <a:latin typeface="Arial"/>
                <a:ea typeface="Arial"/>
                <a:cs typeface="Arial"/>
                <a:sym typeface="Arial"/>
              </a:rPr>
              <a:t>Gestión de solicitudes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(vista estudiante), Notificaciones.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s" sz="1200">
                <a:latin typeface="Arial"/>
                <a:ea typeface="Arial"/>
                <a:cs typeface="Arial"/>
                <a:sym typeface="Arial"/>
              </a:rPr>
              <a:t>Real: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Se tiene “listaMisSolicitudes.html” (Gestión). Lógica clave de </a:t>
            </a:r>
            <a:r>
              <a:rPr b="1" lang="es" sz="1200">
                <a:latin typeface="Arial"/>
                <a:ea typeface="Arial"/>
                <a:cs typeface="Arial"/>
                <a:sym typeface="Arial"/>
              </a:rPr>
              <a:t>Inscripción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(el botón, la validación de cupos) y las notificaciones.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s" sz="1200">
                <a:latin typeface="Arial"/>
                <a:ea typeface="Arial"/>
                <a:cs typeface="Arial"/>
                <a:sym typeface="Arial"/>
              </a:rPr>
              <a:t>Porcentaje Logrado: 100%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  <a:buSzPts val="2008"/>
              <a:buNone/>
            </a:pPr>
            <a:r>
              <a:t/>
            </a:r>
            <a:endParaRPr b="1"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cono&#10;&#10;El contenido generado por IA puede ser incorrecto." id="187" name="Google Shape;187;g38e2f7306d3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0997" y="1900268"/>
            <a:ext cx="2097594" cy="159271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38e2f7306d3_0_9"/>
          <p:cNvSpPr/>
          <p:nvPr/>
        </p:nvSpPr>
        <p:spPr>
          <a:xfrm>
            <a:off x="6970161" y="-751989"/>
            <a:ext cx="2394303" cy="2394303"/>
          </a:xfrm>
          <a:custGeom>
            <a:rect b="b" l="l" r="r" t="t"/>
            <a:pathLst>
              <a:path extrusionOk="0" h="4788605" w="4788605">
                <a:moveTo>
                  <a:pt x="0" y="0"/>
                </a:moveTo>
                <a:lnTo>
                  <a:pt x="4788605" y="0"/>
                </a:lnTo>
                <a:lnTo>
                  <a:pt x="4788605" y="4788604"/>
                </a:lnTo>
                <a:lnTo>
                  <a:pt x="0" y="47886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8e2f7306d3_0_18"/>
          <p:cNvSpPr txBox="1"/>
          <p:nvPr>
            <p:ph type="title"/>
          </p:nvPr>
        </p:nvSpPr>
        <p:spPr>
          <a:xfrm>
            <a:off x="2637228" y="145299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</a:pPr>
            <a:r>
              <a:rPr lang="es"/>
              <a:t>Sprints </a:t>
            </a:r>
            <a:r>
              <a:rPr lang="es"/>
              <a:t>Reestructurados</a:t>
            </a:r>
            <a:endParaRPr/>
          </a:p>
        </p:txBody>
      </p:sp>
      <p:sp>
        <p:nvSpPr>
          <p:cNvPr id="194" name="Google Shape;194;g38e2f7306d3_0_18"/>
          <p:cNvSpPr txBox="1"/>
          <p:nvPr>
            <p:ph idx="1" type="body"/>
          </p:nvPr>
        </p:nvSpPr>
        <p:spPr>
          <a:xfrm>
            <a:off x="412673" y="1454330"/>
            <a:ext cx="2898300" cy="3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8000"/>
              <a:buFont typeface="Arial"/>
              <a:buNone/>
            </a:pPr>
            <a:r>
              <a:rPr b="1" lang="es" sz="1250">
                <a:latin typeface="Arial"/>
                <a:ea typeface="Arial"/>
                <a:cs typeface="Arial"/>
                <a:sym typeface="Arial"/>
              </a:rPr>
              <a:t>Sprint 4 – Publicación y Administración (Semana 9–10) </a:t>
            </a:r>
            <a:endParaRPr b="1" sz="1250">
              <a:latin typeface="Arial"/>
              <a:ea typeface="Arial"/>
              <a:cs typeface="Arial"/>
              <a:sym typeface="Arial"/>
            </a:endParaRPr>
          </a:p>
          <a:p>
            <a:pPr indent="-290115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s" sz="1250">
                <a:latin typeface="Arial"/>
                <a:ea typeface="Arial"/>
                <a:cs typeface="Arial"/>
                <a:sym typeface="Arial"/>
              </a:rPr>
              <a:t>Plan:</a:t>
            </a:r>
            <a:r>
              <a:rPr lang="es" sz="125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1250">
                <a:latin typeface="Arial"/>
                <a:ea typeface="Arial"/>
                <a:cs typeface="Arial"/>
                <a:sym typeface="Arial"/>
              </a:rPr>
              <a:t>Publicación</a:t>
            </a:r>
            <a:r>
              <a:rPr lang="es" sz="1250">
                <a:latin typeface="Arial"/>
                <a:ea typeface="Arial"/>
                <a:cs typeface="Arial"/>
                <a:sym typeface="Arial"/>
              </a:rPr>
              <a:t> (Ayudantes), </a:t>
            </a:r>
            <a:r>
              <a:rPr b="1" lang="es" sz="1250">
                <a:latin typeface="Arial"/>
                <a:ea typeface="Arial"/>
                <a:cs typeface="Arial"/>
                <a:sym typeface="Arial"/>
              </a:rPr>
              <a:t>Aprobación</a:t>
            </a:r>
            <a:r>
              <a:rPr lang="es" sz="1250">
                <a:latin typeface="Arial"/>
                <a:ea typeface="Arial"/>
                <a:cs typeface="Arial"/>
                <a:sym typeface="Arial"/>
              </a:rPr>
              <a:t> (Admin), Calendario.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-29011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s" sz="1250">
                <a:latin typeface="Arial"/>
                <a:ea typeface="Arial"/>
                <a:cs typeface="Arial"/>
                <a:sym typeface="Arial"/>
              </a:rPr>
              <a:t>Real:</a:t>
            </a:r>
            <a:endParaRPr b="1" sz="1250">
              <a:latin typeface="Arial"/>
              <a:ea typeface="Arial"/>
              <a:cs typeface="Arial"/>
              <a:sym typeface="Arial"/>
            </a:endParaRPr>
          </a:p>
          <a:p>
            <a:pPr indent="-29011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○"/>
            </a:pPr>
            <a:r>
              <a:rPr lang="es" sz="1250">
                <a:latin typeface="Arial"/>
                <a:ea typeface="Arial"/>
                <a:cs typeface="Arial"/>
                <a:sym typeface="Arial"/>
              </a:rPr>
              <a:t>La Publicación (crearSolicitud.html) está HECHA (100% de esta parte).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-29011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○"/>
            </a:pPr>
            <a:r>
              <a:rPr lang="es" sz="1250">
                <a:latin typeface="Arial"/>
                <a:ea typeface="Arial"/>
                <a:cs typeface="Arial"/>
                <a:sym typeface="Arial"/>
              </a:rPr>
              <a:t>La Aprobación (administrar.html) tiene la vista base y la </a:t>
            </a:r>
            <a:r>
              <a:rPr lang="es" sz="1250">
                <a:latin typeface="Arial"/>
                <a:ea typeface="Arial"/>
                <a:cs typeface="Arial"/>
                <a:sym typeface="Arial"/>
              </a:rPr>
              <a:t>lógica</a:t>
            </a:r>
            <a:r>
              <a:rPr lang="es" sz="1250">
                <a:latin typeface="Arial"/>
                <a:ea typeface="Arial"/>
                <a:cs typeface="Arial"/>
                <a:sym typeface="Arial"/>
              </a:rPr>
              <a:t> HECHA,  (100% de esta parte).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-29011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○"/>
            </a:pPr>
            <a:r>
              <a:rPr lang="es" sz="1250">
                <a:latin typeface="Arial"/>
                <a:ea typeface="Arial"/>
                <a:cs typeface="Arial"/>
                <a:sym typeface="Arial"/>
              </a:rPr>
              <a:t>Calendario no está. (0% de esta parte).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-29011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s" sz="1250">
                <a:latin typeface="Arial"/>
                <a:ea typeface="Arial"/>
                <a:cs typeface="Arial"/>
                <a:sym typeface="Arial"/>
              </a:rPr>
              <a:t>Porcentaje Logrado: 66%</a:t>
            </a:r>
            <a:r>
              <a:rPr lang="es" sz="1250">
                <a:latin typeface="Arial"/>
                <a:ea typeface="Arial"/>
                <a:cs typeface="Arial"/>
                <a:sym typeface="Arial"/>
              </a:rPr>
              <a:t> </a:t>
            </a:r>
            <a:endParaRPr i="1"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3694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  <a:buSzPct val="142856"/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38e2f7306d3_0_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6" name="Google Shape;196;g38e2f7306d3_0_18"/>
          <p:cNvSpPr txBox="1"/>
          <p:nvPr>
            <p:ph idx="4294967295" type="body"/>
          </p:nvPr>
        </p:nvSpPr>
        <p:spPr>
          <a:xfrm>
            <a:off x="5697177" y="1454322"/>
            <a:ext cx="3168600" cy="3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latin typeface="Arial"/>
                <a:ea typeface="Arial"/>
                <a:cs typeface="Arial"/>
                <a:sym typeface="Arial"/>
              </a:rPr>
              <a:t>Sprint 5 – Búsqueda, Filtros y Comunicación (Semana 11–12)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s" sz="1200">
                <a:latin typeface="Arial"/>
                <a:ea typeface="Arial"/>
                <a:cs typeface="Arial"/>
                <a:sym typeface="Arial"/>
              </a:rPr>
              <a:t>Plan: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Búsqueda, Filtros, Chat.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s" sz="1200">
                <a:latin typeface="Arial"/>
                <a:ea typeface="Arial"/>
                <a:cs typeface="Arial"/>
                <a:sym typeface="Arial"/>
              </a:rPr>
              <a:t>Real: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Aún no comenzado.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s" sz="1200">
                <a:latin typeface="Arial"/>
                <a:ea typeface="Arial"/>
                <a:cs typeface="Arial"/>
                <a:sym typeface="Arial"/>
              </a:rPr>
              <a:t>Porcentaje Logrado: 0% 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  <a:buSzPts val="1857"/>
              <a:buNone/>
            </a:pPr>
            <a:r>
              <a:t/>
            </a:r>
            <a:endParaRPr b="1"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cono&#10;&#10;El contenido generado por IA puede ser incorrecto." id="197" name="Google Shape;197;g38e2f7306d3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203" y="1969836"/>
            <a:ext cx="1907373" cy="144827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38e2f7306d3_0_18"/>
          <p:cNvSpPr/>
          <p:nvPr/>
        </p:nvSpPr>
        <p:spPr>
          <a:xfrm>
            <a:off x="6970161" y="-751989"/>
            <a:ext cx="2394303" cy="2394303"/>
          </a:xfrm>
          <a:custGeom>
            <a:rect b="b" l="l" r="r" t="t"/>
            <a:pathLst>
              <a:path extrusionOk="0" h="4788605" w="4788605">
                <a:moveTo>
                  <a:pt x="0" y="0"/>
                </a:moveTo>
                <a:lnTo>
                  <a:pt x="4788605" y="0"/>
                </a:lnTo>
                <a:lnTo>
                  <a:pt x="4788605" y="4788604"/>
                </a:lnTo>
                <a:lnTo>
                  <a:pt x="0" y="47886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8e2f7306d3_0_27"/>
          <p:cNvSpPr txBox="1"/>
          <p:nvPr>
            <p:ph type="title"/>
          </p:nvPr>
        </p:nvSpPr>
        <p:spPr>
          <a:xfrm>
            <a:off x="2799814" y="19300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</a:pPr>
            <a:r>
              <a:rPr lang="es"/>
              <a:t>Sprints </a:t>
            </a:r>
            <a:r>
              <a:rPr lang="es"/>
              <a:t>Reestructurados</a:t>
            </a:r>
            <a:endParaRPr/>
          </a:p>
        </p:txBody>
      </p:sp>
      <p:sp>
        <p:nvSpPr>
          <p:cNvPr id="204" name="Google Shape;204;g38e2f7306d3_0_27"/>
          <p:cNvSpPr txBox="1"/>
          <p:nvPr>
            <p:ph idx="1" type="body"/>
          </p:nvPr>
        </p:nvSpPr>
        <p:spPr>
          <a:xfrm>
            <a:off x="442444" y="1642325"/>
            <a:ext cx="28872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latin typeface="Arial"/>
                <a:ea typeface="Arial"/>
                <a:cs typeface="Arial"/>
                <a:sym typeface="Arial"/>
              </a:rPr>
              <a:t>Sprint 6 – Administración y Seguridad (Semana 13–14)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s" sz="1200">
                <a:latin typeface="Arial"/>
                <a:ea typeface="Arial"/>
                <a:cs typeface="Arial"/>
                <a:sym typeface="Arial"/>
              </a:rPr>
              <a:t>Plan: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Panel admin robusto (stats), Auditoría, Logs.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s" sz="1200">
                <a:latin typeface="Arial"/>
                <a:ea typeface="Arial"/>
                <a:cs typeface="Arial"/>
                <a:sym typeface="Arial"/>
              </a:rPr>
              <a:t>Real: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La vista “administrar.html” es la base, pero no tiene estadísticas ni auditoría.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s" sz="1200">
                <a:latin typeface="Arial"/>
                <a:ea typeface="Arial"/>
                <a:cs typeface="Arial"/>
                <a:sym typeface="Arial"/>
              </a:rPr>
              <a:t>Porcentaje Logrado: 0%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  <a:buSzPts val="1857"/>
              <a:buNone/>
            </a:pPr>
            <a:r>
              <a:t/>
            </a:r>
            <a:endParaRPr b="1"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38e2f7306d3_0_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06" name="Google Shape;206;g38e2f7306d3_0_27"/>
          <p:cNvSpPr txBox="1"/>
          <p:nvPr>
            <p:ph idx="4294967295" type="body"/>
          </p:nvPr>
        </p:nvSpPr>
        <p:spPr>
          <a:xfrm>
            <a:off x="5936538" y="1642325"/>
            <a:ext cx="3084600" cy="3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latin typeface="Arial"/>
                <a:ea typeface="Arial"/>
                <a:cs typeface="Arial"/>
                <a:sym typeface="Arial"/>
              </a:rPr>
              <a:t>Sprint 7 – Reportes, Estadísticas y Cierre (Semana 15–16)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s" sz="1200">
                <a:latin typeface="Arial"/>
                <a:ea typeface="Arial"/>
                <a:cs typeface="Arial"/>
                <a:sym typeface="Arial"/>
              </a:rPr>
              <a:t>Plan: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Reportes, Dashboards, Corrección bugs.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s" sz="1200">
                <a:latin typeface="Arial"/>
                <a:ea typeface="Arial"/>
                <a:cs typeface="Arial"/>
                <a:sym typeface="Arial"/>
              </a:rPr>
              <a:t>Real: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La vista “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reportería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.html” es la base, pero no tiene datos dinámicos aún.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s" sz="1200">
                <a:latin typeface="Arial"/>
                <a:ea typeface="Arial"/>
                <a:cs typeface="Arial"/>
                <a:sym typeface="Arial"/>
              </a:rPr>
              <a:t>Porcentaje Logrado: 0%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  <a:buSzPts val="1857"/>
              <a:buNone/>
            </a:pPr>
            <a:r>
              <a:t/>
            </a:r>
            <a:endParaRPr b="1"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cono&#10;&#10;El contenido generado por IA puede ser incorrecto." id="207" name="Google Shape;207;g38e2f7306d3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5168" y="1937656"/>
            <a:ext cx="1971892" cy="149726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38e2f7306d3_0_27"/>
          <p:cNvSpPr/>
          <p:nvPr/>
        </p:nvSpPr>
        <p:spPr>
          <a:xfrm>
            <a:off x="6970161" y="-751989"/>
            <a:ext cx="2394303" cy="2394303"/>
          </a:xfrm>
          <a:custGeom>
            <a:rect b="b" l="l" r="r" t="t"/>
            <a:pathLst>
              <a:path extrusionOk="0" h="4788605" w="4788605">
                <a:moveTo>
                  <a:pt x="0" y="0"/>
                </a:moveTo>
                <a:lnTo>
                  <a:pt x="4788605" y="0"/>
                </a:lnTo>
                <a:lnTo>
                  <a:pt x="4788605" y="4788604"/>
                </a:lnTo>
                <a:lnTo>
                  <a:pt x="0" y="47886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8bc6ea4b00_0_9"/>
          <p:cNvSpPr txBox="1"/>
          <p:nvPr/>
        </p:nvSpPr>
        <p:spPr>
          <a:xfrm>
            <a:off x="134948" y="107737"/>
            <a:ext cx="4682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“Portal StudIA”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" name="Google Shape;214;g38bc6ea4b00_0_9"/>
          <p:cNvCxnSpPr>
            <a:stCxn id="213" idx="1"/>
          </p:cNvCxnSpPr>
          <p:nvPr/>
        </p:nvCxnSpPr>
        <p:spPr>
          <a:xfrm>
            <a:off x="134948" y="477187"/>
            <a:ext cx="2945100" cy="0"/>
          </a:xfrm>
          <a:prstGeom prst="straightConnector1">
            <a:avLst/>
          </a:prstGeom>
          <a:noFill/>
          <a:ln cap="flat" cmpd="sng" w="9525">
            <a:solidFill>
              <a:srgbClr val="EDCC1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5" name="Google Shape;215;g38bc6ea4b00_0_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16" name="Google Shape;216;g38bc6ea4b00_0_9"/>
          <p:cNvSpPr/>
          <p:nvPr/>
        </p:nvSpPr>
        <p:spPr>
          <a:xfrm>
            <a:off x="239300" y="566150"/>
            <a:ext cx="2631300" cy="393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7" name="Google Shape;217;g38bc6ea4b00_0_9"/>
          <p:cNvSpPr/>
          <p:nvPr/>
        </p:nvSpPr>
        <p:spPr>
          <a:xfrm>
            <a:off x="239300" y="959750"/>
            <a:ext cx="26313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b="1" lang="es" sz="1200">
                <a:latin typeface="Century Gothic"/>
                <a:ea typeface="Century Gothic"/>
                <a:cs typeface="Century Gothic"/>
                <a:sym typeface="Century Gothic"/>
              </a:rPr>
              <a:t>8</a:t>
            </a:r>
            <a:r>
              <a:rPr b="1" i="0" lang="es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-10-2025</a:t>
            </a:r>
            <a:endParaRPr b="1" i="0" sz="1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38bc6ea4b00_0_9"/>
          <p:cNvSpPr/>
          <p:nvPr/>
        </p:nvSpPr>
        <p:spPr>
          <a:xfrm>
            <a:off x="239300" y="1353350"/>
            <a:ext cx="2631300" cy="393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38bc6ea4b00_0_9"/>
          <p:cNvSpPr/>
          <p:nvPr/>
        </p:nvSpPr>
        <p:spPr>
          <a:xfrm>
            <a:off x="239300" y="1746950"/>
            <a:ext cx="26313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11-08-2025</a:t>
            </a:r>
            <a:endParaRPr b="1" i="0" sz="1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0" name="Google Shape;220;g38bc6ea4b00_0_9"/>
          <p:cNvSpPr/>
          <p:nvPr/>
        </p:nvSpPr>
        <p:spPr>
          <a:xfrm>
            <a:off x="239300" y="2140550"/>
            <a:ext cx="2631300" cy="393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1" name="Google Shape;221;g38bc6ea4b00_0_9"/>
          <p:cNvSpPr/>
          <p:nvPr/>
        </p:nvSpPr>
        <p:spPr>
          <a:xfrm>
            <a:off x="239300" y="2534150"/>
            <a:ext cx="26313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22-11-2025</a:t>
            </a:r>
            <a:endParaRPr b="1" i="0" sz="1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2" name="Google Shape;222;g38bc6ea4b00_0_9"/>
          <p:cNvSpPr/>
          <p:nvPr/>
        </p:nvSpPr>
        <p:spPr>
          <a:xfrm>
            <a:off x="239300" y="2927750"/>
            <a:ext cx="2631300" cy="393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38bc6ea4b00_0_9"/>
          <p:cNvSpPr/>
          <p:nvPr/>
        </p:nvSpPr>
        <p:spPr>
          <a:xfrm>
            <a:off x="239300" y="3321350"/>
            <a:ext cx="1285800" cy="42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Avance Real</a:t>
            </a:r>
            <a:endParaRPr b="1" i="0" sz="1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38bc6ea4b00_0_9"/>
          <p:cNvSpPr/>
          <p:nvPr/>
        </p:nvSpPr>
        <p:spPr>
          <a:xfrm>
            <a:off x="1525100" y="3321350"/>
            <a:ext cx="1345500" cy="42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latin typeface="Century Gothic"/>
                <a:ea typeface="Century Gothic"/>
                <a:cs typeface="Century Gothic"/>
                <a:sym typeface="Century Gothic"/>
              </a:rPr>
              <a:t>60.75</a:t>
            </a:r>
            <a:r>
              <a:rPr b="0" i="0" lang="e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%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5" name="Google Shape;225;g38bc6ea4b00_0_9"/>
          <p:cNvSpPr/>
          <p:nvPr/>
        </p:nvSpPr>
        <p:spPr>
          <a:xfrm>
            <a:off x="239300" y="3750950"/>
            <a:ext cx="1285800" cy="42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" sz="1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Avance Planificado (total del proyecto)</a:t>
            </a:r>
            <a:endParaRPr b="1" i="0" sz="1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g38bc6ea4b00_0_9"/>
          <p:cNvSpPr/>
          <p:nvPr/>
        </p:nvSpPr>
        <p:spPr>
          <a:xfrm>
            <a:off x="1525100" y="3750950"/>
            <a:ext cx="1345500" cy="42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latin typeface="Century Gothic"/>
                <a:ea typeface="Century Gothic"/>
                <a:cs typeface="Century Gothic"/>
                <a:sym typeface="Century Gothic"/>
              </a:rPr>
              <a:t>62.5</a:t>
            </a:r>
            <a:r>
              <a:rPr b="0" i="0" lang="e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%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38bc6ea4b00_0_9"/>
          <p:cNvSpPr/>
          <p:nvPr/>
        </p:nvSpPr>
        <p:spPr>
          <a:xfrm>
            <a:off x="1525100" y="4197525"/>
            <a:ext cx="1345500" cy="42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</a:t>
            </a:r>
            <a:r>
              <a:rPr lang="es">
                <a:latin typeface="Century Gothic"/>
                <a:ea typeface="Century Gothic"/>
                <a:cs typeface="Century Gothic"/>
                <a:sym typeface="Century Gothic"/>
              </a:rPr>
              <a:t>7</a:t>
            </a:r>
            <a:r>
              <a:rPr b="0" i="0" lang="e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5%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8" name="Google Shape;228;g38bc6ea4b00_0_9"/>
          <p:cNvSpPr/>
          <p:nvPr/>
        </p:nvSpPr>
        <p:spPr>
          <a:xfrm>
            <a:off x="239300" y="4197525"/>
            <a:ext cx="1285800" cy="42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Desviación</a:t>
            </a:r>
            <a:endParaRPr b="1" i="0" sz="1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9" name="Google Shape;229;g38bc6ea4b00_0_9"/>
          <p:cNvSpPr/>
          <p:nvPr/>
        </p:nvSpPr>
        <p:spPr>
          <a:xfrm>
            <a:off x="239300" y="4610150"/>
            <a:ext cx="1285800" cy="42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Estado</a:t>
            </a:r>
            <a:endParaRPr b="1" i="0" sz="1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0" name="Google Shape;230;g38bc6ea4b00_0_9"/>
          <p:cNvSpPr/>
          <p:nvPr/>
        </p:nvSpPr>
        <p:spPr>
          <a:xfrm>
            <a:off x="1525100" y="4610150"/>
            <a:ext cx="1448400" cy="42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Riesgo Bajo</a:t>
            </a:r>
            <a:r>
              <a:rPr lang="es" sz="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Desviación identificada y controlable</a:t>
            </a:r>
            <a:endParaRPr b="0" i="0" sz="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g38bc6ea4b00_0_9"/>
          <p:cNvSpPr/>
          <p:nvPr/>
        </p:nvSpPr>
        <p:spPr>
          <a:xfrm>
            <a:off x="2870600" y="3339350"/>
            <a:ext cx="3414900" cy="393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g38bc6ea4b00_0_9"/>
          <p:cNvSpPr/>
          <p:nvPr/>
        </p:nvSpPr>
        <p:spPr>
          <a:xfrm>
            <a:off x="2870600" y="3732950"/>
            <a:ext cx="1701300" cy="13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Logros:</a:t>
            </a:r>
            <a:r>
              <a:rPr b="0" i="0" lang="es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" sz="900">
                <a:latin typeface="Century Gothic"/>
                <a:ea typeface="Century Gothic"/>
                <a:cs typeface="Century Gothic"/>
                <a:sym typeface="Century Gothic"/>
              </a:rPr>
              <a:t>Sprints 0, 1, 2 y 3 completados al 100%: La base tecnológica (Docker, DB), el núcleo de usuarios (Login) y los flujos principales (CRUD de Ayudantías e Inscripción) están finalizados.</a:t>
            </a:r>
            <a:endParaRPr b="0" i="0" sz="9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38bc6ea4b00_0_9"/>
          <p:cNvSpPr/>
          <p:nvPr/>
        </p:nvSpPr>
        <p:spPr>
          <a:xfrm>
            <a:off x="6285500" y="2015500"/>
            <a:ext cx="2735700" cy="393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g38bc6ea4b00_0_9"/>
          <p:cNvSpPr/>
          <p:nvPr/>
        </p:nvSpPr>
        <p:spPr>
          <a:xfrm>
            <a:off x="4584200" y="3732950"/>
            <a:ext cx="1701300" cy="13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Próximos Pasos:</a:t>
            </a:r>
            <a:r>
              <a:rPr b="0" i="0" lang="es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" sz="900">
                <a:latin typeface="Century Gothic"/>
                <a:ea typeface="Century Gothic"/>
                <a:cs typeface="Century Gothic"/>
                <a:sym typeface="Century Gothic"/>
              </a:rPr>
              <a:t>Finalizar Sprint 4, Iniciar Sprint 5, Refinar Vistas de Admin.</a:t>
            </a:r>
            <a:endParaRPr b="0" i="0" sz="9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g38bc6ea4b00_0_9"/>
          <p:cNvSpPr/>
          <p:nvPr/>
        </p:nvSpPr>
        <p:spPr>
          <a:xfrm>
            <a:off x="6285500" y="3339350"/>
            <a:ext cx="2735700" cy="393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6" name="Google Shape;236;g38bc6ea4b00_0_9"/>
          <p:cNvSpPr/>
          <p:nvPr/>
        </p:nvSpPr>
        <p:spPr>
          <a:xfrm>
            <a:off x="6285500" y="40525"/>
            <a:ext cx="2735700" cy="429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g38bc6ea4b00_0_9"/>
          <p:cNvSpPr/>
          <p:nvPr/>
        </p:nvSpPr>
        <p:spPr>
          <a:xfrm>
            <a:off x="6285500" y="3732950"/>
            <a:ext cx="2735700" cy="13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latin typeface="Century Gothic"/>
                <a:ea typeface="Century Gothic"/>
                <a:cs typeface="Century Gothic"/>
                <a:sym typeface="Century Gothic"/>
              </a:rPr>
              <a:t>Calendario: Se necesita definir el alcance exacto de la funcionalidad de "Calendario".</a:t>
            </a:r>
            <a:endParaRPr sz="9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latin typeface="Century Gothic"/>
                <a:ea typeface="Century Gothic"/>
                <a:cs typeface="Century Gothic"/>
                <a:sym typeface="Century Gothic"/>
              </a:rPr>
              <a:t>Priorización Sprint 5: Definir qué filtros de búsqueda son prioritarios para el MVP, como por ejemplo buscar por asignatura, tutor o horario. 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8" name="Google Shape;238;g38bc6ea4b00_0_9"/>
          <p:cNvSpPr/>
          <p:nvPr/>
        </p:nvSpPr>
        <p:spPr>
          <a:xfrm>
            <a:off x="6285500" y="2417622"/>
            <a:ext cx="2735700" cy="92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9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Completar el MVP para pruebas internas, lanzar el panel de administración v1.0 y preparar el despliegue.</a:t>
            </a:r>
            <a:endParaRPr b="0" i="0" sz="9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38bc6ea4b00_0_9"/>
          <p:cNvSpPr/>
          <p:nvPr/>
        </p:nvSpPr>
        <p:spPr>
          <a:xfrm>
            <a:off x="6285500" y="477175"/>
            <a:ext cx="2735700" cy="154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latin typeface="Century Gothic"/>
                <a:ea typeface="Century Gothic"/>
                <a:cs typeface="Century Gothic"/>
                <a:sym typeface="Century Gothic"/>
              </a:rPr>
              <a:t>Ajuste Metodológico (Superado): Se detectó en la revisión anterior que la planificación inicial agrupaba incorrectamente las tareas. El trabajo se estaba asignando erróneamente a sprints futuros (S6, S7) cuando en realidad pertenecía a los sprints (S2, S4).</a:t>
            </a:r>
            <a:endParaRPr sz="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latin typeface="Century Gothic"/>
                <a:ea typeface="Century Gothic"/>
                <a:cs typeface="Century Gothic"/>
                <a:sym typeface="Century Gothic"/>
              </a:rPr>
              <a:t>Acción: Se realizó una reclasificación completa del trabajo ejecutado para alinearlo con los objetivos de los sprints correctos.</a:t>
            </a:r>
            <a:endParaRPr sz="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sz="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0" name="Google Shape;240;g38bc6ea4b00_0_9"/>
          <p:cNvSpPr txBox="1"/>
          <p:nvPr/>
        </p:nvSpPr>
        <p:spPr>
          <a:xfrm>
            <a:off x="537325" y="588850"/>
            <a:ext cx="22992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Fecha del Reporte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1" name="Google Shape;241;g38bc6ea4b00_0_9"/>
          <p:cNvSpPr txBox="1"/>
          <p:nvPr/>
        </p:nvSpPr>
        <p:spPr>
          <a:xfrm>
            <a:off x="337225" y="1362100"/>
            <a:ext cx="26994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Fecha de Inicio(Proyecto)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38bc6ea4b00_0_9"/>
          <p:cNvSpPr txBox="1"/>
          <p:nvPr/>
        </p:nvSpPr>
        <p:spPr>
          <a:xfrm>
            <a:off x="566475" y="2150738"/>
            <a:ext cx="22992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Fecha Fin(Proyecto)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3" name="Google Shape;243;g38bc6ea4b00_0_9"/>
          <p:cNvSpPr txBox="1"/>
          <p:nvPr/>
        </p:nvSpPr>
        <p:spPr>
          <a:xfrm>
            <a:off x="733175" y="2939400"/>
            <a:ext cx="22992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Estado Actual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4" name="Google Shape;244;g38bc6ea4b00_0_9"/>
          <p:cNvSpPr txBox="1"/>
          <p:nvPr/>
        </p:nvSpPr>
        <p:spPr>
          <a:xfrm>
            <a:off x="3573225" y="3339225"/>
            <a:ext cx="22992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Temas Destacados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g38bc6ea4b00_0_9"/>
          <p:cNvSpPr txBox="1"/>
          <p:nvPr/>
        </p:nvSpPr>
        <p:spPr>
          <a:xfrm>
            <a:off x="6674050" y="3347738"/>
            <a:ext cx="22992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Temas Abiertos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g38bc6ea4b00_0_9"/>
          <p:cNvSpPr txBox="1"/>
          <p:nvPr/>
        </p:nvSpPr>
        <p:spPr>
          <a:xfrm>
            <a:off x="6674050" y="2030250"/>
            <a:ext cx="22992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Próximos Hitos Claves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7" name="Google Shape;247;g38bc6ea4b00_0_9"/>
          <p:cNvSpPr txBox="1"/>
          <p:nvPr/>
        </p:nvSpPr>
        <p:spPr>
          <a:xfrm>
            <a:off x="6571000" y="107725"/>
            <a:ext cx="22992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Desvíos y Dificultades</a:t>
            </a:r>
            <a:endParaRPr b="0" i="0" sz="15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8" name="Google Shape;248;g38bc6ea4b00_0_9"/>
          <p:cNvSpPr/>
          <p:nvPr/>
        </p:nvSpPr>
        <p:spPr>
          <a:xfrm>
            <a:off x="980075" y="4732900"/>
            <a:ext cx="289500" cy="25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9" name="Google Shape;249;g38bc6ea4b00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3050" y="2113700"/>
            <a:ext cx="3335875" cy="125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38bc6ea4b00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3075" y="54280"/>
            <a:ext cx="3335875" cy="2055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EDO</dc:creator>
</cp:coreProperties>
</file>