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Lato"/>
      <p:regular r:id="rId13"/>
      <p:bold r:id="rId14"/>
      <p:italic r:id="rId15"/>
      <p:boldItalic r:id="rId16"/>
    </p:embeddedFont>
    <p:embeddedFont>
      <p:font typeface="Sansita"/>
      <p:regular r:id="rId17"/>
      <p:bold r:id="rId18"/>
      <p:italic r:id="rId19"/>
      <p:boldItalic r:id="rId20"/>
    </p:embeddedFont>
    <p:embeddedFont>
      <p:font typeface="Century Gothic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5" roundtripDataSignature="AMtx7mjSPANEio/WDG9x8j69WtHB5s4v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ansita-boldItalic.fntdata"/><Relationship Id="rId22" Type="http://schemas.openxmlformats.org/officeDocument/2006/relationships/font" Target="fonts/CenturyGothic-bold.fntdata"/><Relationship Id="rId21" Type="http://schemas.openxmlformats.org/officeDocument/2006/relationships/font" Target="fonts/CenturyGothic-regular.fntdata"/><Relationship Id="rId24" Type="http://schemas.openxmlformats.org/officeDocument/2006/relationships/font" Target="fonts/CenturyGothic-boldItalic.fntdata"/><Relationship Id="rId23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Lato-regular.fntdata"/><Relationship Id="rId12" Type="http://schemas.openxmlformats.org/officeDocument/2006/relationships/slide" Target="slides/slide7.xml"/><Relationship Id="rId15" Type="http://schemas.openxmlformats.org/officeDocument/2006/relationships/font" Target="fonts/Lato-italic.fntdata"/><Relationship Id="rId14" Type="http://schemas.openxmlformats.org/officeDocument/2006/relationships/font" Target="fonts/Lato-bold.fntdata"/><Relationship Id="rId17" Type="http://schemas.openxmlformats.org/officeDocument/2006/relationships/font" Target="fonts/Sansita-regular.fntdata"/><Relationship Id="rId16" Type="http://schemas.openxmlformats.org/officeDocument/2006/relationships/font" Target="fonts/Lato-boldItalic.fntdata"/><Relationship Id="rId19" Type="http://schemas.openxmlformats.org/officeDocument/2006/relationships/font" Target="fonts/Sansita-italic.fntdata"/><Relationship Id="rId18" Type="http://schemas.openxmlformats.org/officeDocument/2006/relationships/font" Target="fonts/Sansit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p2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bc6ea4b00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" name="Google Shape;171;g38bc6ea4b00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8bc6ea4b00_0_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g38bc6ea4b00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8bc6ea4b00_0_7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38bc6ea4b00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bc6ea4b00_0_10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4" name="Google Shape;234;g38bc6ea4b00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8bc6ea4b00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4" name="Google Shape;244;g38bc6ea4b00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>
            <a:off x="865430" y="1390644"/>
            <a:ext cx="3819680" cy="118110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700"/>
              <a:buFont typeface="Century Gothic"/>
              <a:buNone/>
              <a:defRPr b="0"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/>
          <p:nvPr>
            <p:ph idx="2" type="pic"/>
          </p:nvPr>
        </p:nvSpPr>
        <p:spPr>
          <a:xfrm>
            <a:off x="5212160" y="857250"/>
            <a:ext cx="2400300" cy="3429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866216" y="2743200"/>
            <a:ext cx="3813734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75" name="Google Shape;75;p29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0"/>
          <p:cNvSpPr txBox="1"/>
          <p:nvPr>
            <p:ph type="title"/>
          </p:nvPr>
        </p:nvSpPr>
        <p:spPr>
          <a:xfrm>
            <a:off x="866217" y="3600440"/>
            <a:ext cx="6619243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0"/>
          <p:cNvSpPr/>
          <p:nvPr>
            <p:ph idx="2" type="pic"/>
          </p:nvPr>
        </p:nvSpPr>
        <p:spPr>
          <a:xfrm>
            <a:off x="866216" y="514350"/>
            <a:ext cx="6619244" cy="27305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866217" y="4025494"/>
            <a:ext cx="6619242" cy="3702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866216" y="1085850"/>
            <a:ext cx="6619244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866216" y="2743200"/>
            <a:ext cx="6619244" cy="17716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88" name="Google Shape;88;p3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2"/>
          <p:cNvSpPr txBox="1"/>
          <p:nvPr>
            <p:ph type="title"/>
          </p:nvPr>
        </p:nvSpPr>
        <p:spPr>
          <a:xfrm>
            <a:off x="1181101" y="1085850"/>
            <a:ext cx="5999486" cy="1742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1" type="body"/>
          </p:nvPr>
        </p:nvSpPr>
        <p:spPr>
          <a:xfrm>
            <a:off x="1447800" y="2828380"/>
            <a:ext cx="5459737" cy="2566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b="0" i="0" sz="105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4" name="Google Shape;94;p32"/>
          <p:cNvSpPr txBox="1"/>
          <p:nvPr>
            <p:ph idx="2" type="body"/>
          </p:nvPr>
        </p:nvSpPr>
        <p:spPr>
          <a:xfrm>
            <a:off x="866216" y="3262993"/>
            <a:ext cx="6619244" cy="12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95" name="Google Shape;95;p3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98" name="Google Shape;98;p32"/>
          <p:cNvSpPr txBox="1"/>
          <p:nvPr/>
        </p:nvSpPr>
        <p:spPr>
          <a:xfrm>
            <a:off x="673721" y="728440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50"/>
              <a:buFont typeface="Arial"/>
              <a:buNone/>
            </a:pPr>
            <a:r>
              <a:rPr b="0" i="0" lang="es" sz="915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2"/>
          <p:cNvSpPr txBox="1"/>
          <p:nvPr/>
        </p:nvSpPr>
        <p:spPr>
          <a:xfrm>
            <a:off x="6997868" y="1960341"/>
            <a:ext cx="601434" cy="1500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150"/>
              <a:buFont typeface="Arial"/>
              <a:buNone/>
            </a:pPr>
            <a:r>
              <a:rPr b="0" i="0" lang="es" sz="9150" u="none" cap="none" strike="noStrike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866216" y="2343151"/>
            <a:ext cx="6619245" cy="123988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3" name="Google Shape;103;p3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3">
  <p:cSld name="Columna 3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4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34"/>
          <p:cNvSpPr txBox="1"/>
          <p:nvPr>
            <p:ph idx="1" type="body"/>
          </p:nvPr>
        </p:nvSpPr>
        <p:spPr>
          <a:xfrm>
            <a:off x="474710" y="1485900"/>
            <a:ext cx="2210150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09" name="Google Shape;109;p34"/>
          <p:cNvSpPr txBox="1"/>
          <p:nvPr>
            <p:ph idx="2" type="body"/>
          </p:nvPr>
        </p:nvSpPr>
        <p:spPr>
          <a:xfrm>
            <a:off x="489347" y="2000250"/>
            <a:ext cx="2195513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0" name="Google Shape;110;p34"/>
          <p:cNvSpPr txBox="1"/>
          <p:nvPr>
            <p:ph idx="3" type="body"/>
          </p:nvPr>
        </p:nvSpPr>
        <p:spPr>
          <a:xfrm>
            <a:off x="2912745" y="1485900"/>
            <a:ext cx="2202181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1" name="Google Shape;111;p34"/>
          <p:cNvSpPr txBox="1"/>
          <p:nvPr>
            <p:ph idx="4" type="body"/>
          </p:nvPr>
        </p:nvSpPr>
        <p:spPr>
          <a:xfrm>
            <a:off x="2904829" y="2000250"/>
            <a:ext cx="2210096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12" name="Google Shape;112;p34"/>
          <p:cNvSpPr txBox="1"/>
          <p:nvPr>
            <p:ph idx="5" type="body"/>
          </p:nvPr>
        </p:nvSpPr>
        <p:spPr>
          <a:xfrm>
            <a:off x="5343525" y="1485900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13" name="Google Shape;113;p34"/>
          <p:cNvSpPr txBox="1"/>
          <p:nvPr>
            <p:ph idx="6" type="body"/>
          </p:nvPr>
        </p:nvSpPr>
        <p:spPr>
          <a:xfrm>
            <a:off x="5343525" y="2000250"/>
            <a:ext cx="2199085" cy="26920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14" name="Google Shape;114;p34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5" name="Google Shape;115;p34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" name="Google Shape;116;p3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3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lumna de imagen 3">
  <p:cSld name="Columna de imagen 3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5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sz="315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" type="body"/>
          </p:nvPr>
        </p:nvSpPr>
        <p:spPr>
          <a:xfrm>
            <a:off x="489347" y="3188212"/>
            <a:ext cx="2205038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2" name="Google Shape;122;p35"/>
          <p:cNvSpPr/>
          <p:nvPr>
            <p:ph idx="2" type="pic"/>
          </p:nvPr>
        </p:nvSpPr>
        <p:spPr>
          <a:xfrm>
            <a:off x="489347" y="1657350"/>
            <a:ext cx="2205038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3" name="Google Shape;123;p35"/>
          <p:cNvSpPr txBox="1"/>
          <p:nvPr>
            <p:ph idx="3" type="body"/>
          </p:nvPr>
        </p:nvSpPr>
        <p:spPr>
          <a:xfrm>
            <a:off x="489347" y="3620409"/>
            <a:ext cx="220503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4" name="Google Shape;124;p35"/>
          <p:cNvSpPr txBox="1"/>
          <p:nvPr>
            <p:ph idx="4" type="body"/>
          </p:nvPr>
        </p:nvSpPr>
        <p:spPr>
          <a:xfrm>
            <a:off x="2917032" y="3188212"/>
            <a:ext cx="219789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5" name="Google Shape;125;p35"/>
          <p:cNvSpPr/>
          <p:nvPr>
            <p:ph idx="5" type="pic"/>
          </p:nvPr>
        </p:nvSpPr>
        <p:spPr>
          <a:xfrm>
            <a:off x="2917031" y="1657350"/>
            <a:ext cx="2197894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6" name="Google Shape;126;p35"/>
          <p:cNvSpPr txBox="1"/>
          <p:nvPr>
            <p:ph idx="6" type="body"/>
          </p:nvPr>
        </p:nvSpPr>
        <p:spPr>
          <a:xfrm>
            <a:off x="2916016" y="3620408"/>
            <a:ext cx="2200805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127" name="Google Shape;127;p35"/>
          <p:cNvSpPr txBox="1"/>
          <p:nvPr>
            <p:ph idx="7" type="body"/>
          </p:nvPr>
        </p:nvSpPr>
        <p:spPr>
          <a:xfrm>
            <a:off x="5343525" y="3188212"/>
            <a:ext cx="2199085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128" name="Google Shape;128;p35"/>
          <p:cNvSpPr/>
          <p:nvPr>
            <p:ph idx="8" type="pic"/>
          </p:nvPr>
        </p:nvSpPr>
        <p:spPr>
          <a:xfrm>
            <a:off x="5343525" y="1657350"/>
            <a:ext cx="2199085" cy="1143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352"/>
              </a:srgbClr>
            </a:outerShdw>
          </a:effectLst>
        </p:spPr>
      </p:sp>
      <p:sp>
        <p:nvSpPr>
          <p:cNvPr id="129" name="Google Shape;129;p35"/>
          <p:cNvSpPr txBox="1"/>
          <p:nvPr>
            <p:ph idx="9" type="body"/>
          </p:nvPr>
        </p:nvSpPr>
        <p:spPr>
          <a:xfrm>
            <a:off x="5343432" y="3620406"/>
            <a:ext cx="2201998" cy="4943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cxnSp>
        <p:nvCxnSpPr>
          <p:cNvPr id="130" name="Google Shape;130;p35"/>
          <p:cNvCxnSpPr/>
          <p:nvPr/>
        </p:nvCxnSpPr>
        <p:spPr>
          <a:xfrm>
            <a:off x="2794607" y="1600200"/>
            <a:ext cx="0" cy="29718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" name="Google Shape;131;p35"/>
          <p:cNvCxnSpPr/>
          <p:nvPr/>
        </p:nvCxnSpPr>
        <p:spPr>
          <a:xfrm>
            <a:off x="5221670" y="1600200"/>
            <a:ext cx="0" cy="297516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" name="Google Shape;132;p3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6"/>
          <p:cNvSpPr txBox="1"/>
          <p:nvPr>
            <p:ph idx="1" type="body"/>
          </p:nvPr>
        </p:nvSpPr>
        <p:spPr>
          <a:xfrm rot="5400000">
            <a:off x="2609131" y="-241958"/>
            <a:ext cx="3146611" cy="67099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8" name="Google Shape;138;p3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3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7"/>
          <p:cNvSpPr txBox="1"/>
          <p:nvPr>
            <p:ph type="title"/>
          </p:nvPr>
        </p:nvSpPr>
        <p:spPr>
          <a:xfrm rot="5400000">
            <a:off x="4700587" y="1850231"/>
            <a:ext cx="4369594" cy="13144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37"/>
          <p:cNvSpPr txBox="1"/>
          <p:nvPr>
            <p:ph idx="1" type="body"/>
          </p:nvPr>
        </p:nvSpPr>
        <p:spPr>
          <a:xfrm rot="5400000">
            <a:off x="1259683" y="-104774"/>
            <a:ext cx="4026693" cy="5567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4" name="Google Shape;144;p3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3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3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3" name="Google Shape;23;p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1"/>
          <p:cNvSpPr txBox="1"/>
          <p:nvPr>
            <p:ph type="ctrTitle"/>
          </p:nvPr>
        </p:nvSpPr>
        <p:spPr>
          <a:xfrm>
            <a:off x="866216" y="1085850"/>
            <a:ext cx="6619244" cy="249718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5400"/>
              <a:buFont typeface="Century Gothic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1"/>
          <p:cNvSpPr txBox="1"/>
          <p:nvPr>
            <p:ph idx="1" type="subTitle"/>
          </p:nvPr>
        </p:nvSpPr>
        <p:spPr>
          <a:xfrm>
            <a:off x="866216" y="3583035"/>
            <a:ext cx="6619244" cy="6460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21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1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3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3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34" name="Google Shape;34;p23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4"/>
          <p:cNvSpPr txBox="1"/>
          <p:nvPr>
            <p:ph type="title"/>
          </p:nvPr>
        </p:nvSpPr>
        <p:spPr>
          <a:xfrm>
            <a:off x="866217" y="2146300"/>
            <a:ext cx="6619243" cy="14367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Font typeface="Century Gothic"/>
              <a:buNone/>
              <a:defRPr b="0" sz="3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4"/>
          <p:cNvSpPr txBox="1"/>
          <p:nvPr>
            <p:ph idx="1" type="body"/>
          </p:nvPr>
        </p:nvSpPr>
        <p:spPr>
          <a:xfrm>
            <a:off x="866216" y="3583036"/>
            <a:ext cx="6619244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sz="1500" cap="none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sz="135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sz="12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24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4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5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5"/>
          <p:cNvSpPr txBox="1"/>
          <p:nvPr>
            <p:ph idx="1" type="body"/>
          </p:nvPr>
        </p:nvSpPr>
        <p:spPr>
          <a:xfrm>
            <a:off x="827485" y="1545432"/>
            <a:ext cx="3297254" cy="31468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6" name="Google Shape;46;p25"/>
          <p:cNvSpPr txBox="1"/>
          <p:nvPr>
            <p:ph idx="2" type="body"/>
          </p:nvPr>
        </p:nvSpPr>
        <p:spPr>
          <a:xfrm>
            <a:off x="4240870" y="1542069"/>
            <a:ext cx="3297256" cy="31501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47" name="Google Shape;47;p25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5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6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6"/>
          <p:cNvSpPr txBox="1"/>
          <p:nvPr>
            <p:ph idx="1" type="body"/>
          </p:nvPr>
        </p:nvSpPr>
        <p:spPr>
          <a:xfrm>
            <a:off x="827485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3" name="Google Shape;53;p26"/>
          <p:cNvSpPr txBox="1"/>
          <p:nvPr>
            <p:ph idx="2" type="body"/>
          </p:nvPr>
        </p:nvSpPr>
        <p:spPr>
          <a:xfrm>
            <a:off x="827485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4" name="Google Shape;54;p26"/>
          <p:cNvSpPr txBox="1"/>
          <p:nvPr>
            <p:ph idx="3" type="body"/>
          </p:nvPr>
        </p:nvSpPr>
        <p:spPr>
          <a:xfrm>
            <a:off x="4240872" y="1428750"/>
            <a:ext cx="3297254" cy="43219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440"/>
              <a:buNone/>
              <a:defRPr b="0" sz="1800">
                <a:solidFill>
                  <a:srgbClr val="86D1D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None/>
              <a:defRPr b="1" sz="15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None/>
              <a:defRPr b="1" sz="13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None/>
              <a:defRPr b="1" sz="1200"/>
            </a:lvl9pPr>
          </a:lstStyle>
          <a:p/>
        </p:txBody>
      </p:sp>
      <p:sp>
        <p:nvSpPr>
          <p:cNvPr id="55" name="Google Shape;55;p26"/>
          <p:cNvSpPr txBox="1"/>
          <p:nvPr>
            <p:ph idx="4" type="body"/>
          </p:nvPr>
        </p:nvSpPr>
        <p:spPr>
          <a:xfrm>
            <a:off x="4240872" y="1885950"/>
            <a:ext cx="3297254" cy="28063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9718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1pPr>
            <a:lvl2pPr indent="-28956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2pPr>
            <a:lvl3pPr indent="-281939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3pPr>
            <a:lvl4pPr indent="-27431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4pPr>
            <a:lvl5pPr indent="-27432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5pPr>
            <a:lvl6pPr indent="-27432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6pPr>
            <a:lvl7pPr indent="-27432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7pPr>
            <a:lvl8pPr indent="-27432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8pPr>
            <a:lvl9pPr indent="-27432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Char char="►"/>
              <a:defRPr sz="900"/>
            </a:lvl9pPr>
          </a:lstStyle>
          <a:p/>
        </p:txBody>
      </p:sp>
      <p:sp>
        <p:nvSpPr>
          <p:cNvPr id="56" name="Google Shape;56;p26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6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7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7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8"/>
          <p:cNvSpPr txBox="1"/>
          <p:nvPr>
            <p:ph type="title"/>
          </p:nvPr>
        </p:nvSpPr>
        <p:spPr>
          <a:xfrm>
            <a:off x="866215" y="1085850"/>
            <a:ext cx="2550798" cy="10858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entury Gothic"/>
              <a:buNone/>
              <a:defRPr b="0"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8"/>
          <p:cNvSpPr txBox="1"/>
          <p:nvPr>
            <p:ph idx="1" type="body"/>
          </p:nvPr>
        </p:nvSpPr>
        <p:spPr>
          <a:xfrm>
            <a:off x="3588462" y="1085850"/>
            <a:ext cx="3896998" cy="342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200"/>
              <a:buChar char="►"/>
              <a:defRPr sz="1500"/>
            </a:lvl1pPr>
            <a:lvl2pPr indent="-29718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1080"/>
              <a:buChar char="►"/>
              <a:defRPr sz="1350"/>
            </a:lvl2pPr>
            <a:lvl3pPr indent="-28956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960"/>
              <a:buChar char="►"/>
              <a:defRPr sz="1200"/>
            </a:lvl3pPr>
            <a:lvl4pPr indent="-281939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4pPr>
            <a:lvl5pPr indent="-281939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5pPr>
            <a:lvl6pPr indent="-281939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6pPr>
            <a:lvl7pPr indent="-281939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7pPr>
            <a:lvl8pPr indent="-28194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8pPr>
            <a:lvl9pPr indent="-28194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Char char="►"/>
              <a:defRPr sz="1050"/>
            </a:lvl9pPr>
          </a:lstStyle>
          <a:p/>
        </p:txBody>
      </p:sp>
      <p:sp>
        <p:nvSpPr>
          <p:cNvPr id="67" name="Google Shape;67;p28"/>
          <p:cNvSpPr txBox="1"/>
          <p:nvPr>
            <p:ph idx="2" type="body"/>
          </p:nvPr>
        </p:nvSpPr>
        <p:spPr>
          <a:xfrm>
            <a:off x="866215" y="2346961"/>
            <a:ext cx="2550797" cy="21716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840"/>
              <a:buNone/>
              <a:defRPr sz="1050"/>
            </a:lvl1pPr>
            <a:lvl2pPr indent="-228600" lvl="1" marL="914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720"/>
              <a:buNone/>
              <a:defRPr sz="900"/>
            </a:lvl2pPr>
            <a:lvl3pPr indent="-228600" lvl="2" marL="1371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600"/>
              <a:buNone/>
              <a:defRPr sz="750"/>
            </a:lvl3pPr>
            <a:lvl4pPr indent="-228600" lvl="3" marL="1828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4pPr>
            <a:lvl5pPr indent="-228600" lvl="4" marL="22860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5pPr>
            <a:lvl6pPr indent="-228600" lvl="5" marL="27432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6pPr>
            <a:lvl7pPr indent="-228600" lvl="6" marL="32004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7pPr>
            <a:lvl8pPr indent="-228600" lvl="7" marL="3657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8pPr>
            <a:lvl9pPr indent="-228600" lvl="8" marL="41148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SzPts val="540"/>
              <a:buNone/>
              <a:defRPr sz="675"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24" Type="http://schemas.openxmlformats.org/officeDocument/2006/relationships/theme" Target="../theme/theme2.xml"/><Relationship Id="rId12" Type="http://schemas.openxmlformats.org/officeDocument/2006/relationships/slideLayout" Target="../slideLayouts/slideLayout7.xml"/><Relationship Id="rId23" Type="http://schemas.openxmlformats.org/officeDocument/2006/relationships/slideLayout" Target="../slideLayouts/slideLayout18.xml"/><Relationship Id="rId1" Type="http://schemas.openxmlformats.org/officeDocument/2006/relationships/image" Target="../media/image5.pn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1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2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2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002264"/>
            <a:ext cx="3027759" cy="3141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2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169261"/>
            <a:ext cx="1141809" cy="177409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2"/>
          <p:cNvSpPr/>
          <p:nvPr/>
        </p:nvSpPr>
        <p:spPr>
          <a:xfrm>
            <a:off x="6456759" y="1257300"/>
            <a:ext cx="2114550" cy="2114550"/>
          </a:xfrm>
          <a:prstGeom prst="ellipse">
            <a:avLst/>
          </a:prstGeom>
          <a:gradFill>
            <a:gsLst>
              <a:gs pos="0">
                <a:srgbClr val="4CB9C3">
                  <a:alpha val="6274"/>
                </a:srgbClr>
              </a:gs>
              <a:gs pos="36000">
                <a:srgbClr val="4CB9C3">
                  <a:alpha val="5490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Google Shape;9;p2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5999560" y="1"/>
            <a:ext cx="1202540" cy="8560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2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6454408" y="4572000"/>
            <a:ext cx="745301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/>
          <p:nvPr/>
        </p:nvSpPr>
        <p:spPr>
          <a:xfrm>
            <a:off x="7828359" y="0"/>
            <a:ext cx="514350" cy="85725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313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484584" y="339538"/>
            <a:ext cx="7053542" cy="10503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150"/>
              <a:buFont typeface="Century Gothic"/>
              <a:buNone/>
              <a:defRPr b="0" i="0" sz="315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827484" y="1539689"/>
            <a:ext cx="6709906" cy="31466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200"/>
              <a:buFont typeface="Noto Sans Symbols"/>
              <a:buChar char="►"/>
              <a:defRPr b="0" i="0" sz="15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97180" lvl="1" marL="914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1080"/>
              <a:buFont typeface="Noto Sans Symbols"/>
              <a:buChar char="►"/>
              <a:defRPr b="0" i="0" sz="13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89560" lvl="2" marL="1371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81939" lvl="3" marL="1828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81939" lvl="4" marL="22860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81939" lvl="5" marL="27432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81939" lvl="6" marL="32004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81940" lvl="7" marL="36576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81940" lvl="8" marL="4114800" marR="0" rtl="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86D1D8"/>
              </a:buClr>
              <a:buSzPts val="840"/>
              <a:buFont typeface="Noto Sans Symbols"/>
              <a:buChar char="►"/>
              <a:defRPr b="0" i="0" sz="105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 rot="5400000">
            <a:off x="7616730" y="1343026"/>
            <a:ext cx="742949" cy="228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 rot="5400000">
            <a:off x="6713680" y="2418973"/>
            <a:ext cx="2894846" cy="228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825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7764406" y="221797"/>
            <a:ext cx="628649" cy="5757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Century Gothic"/>
              <a:buNone/>
              <a:defRPr b="0" i="0" sz="2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  <p:sldLayoutId id="2147483666" r:id="rId2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Relationship Id="rId4" Type="http://schemas.openxmlformats.org/officeDocument/2006/relationships/image" Target="../media/image1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0"/>
          <p:cNvSpPr/>
          <p:nvPr/>
        </p:nvSpPr>
        <p:spPr>
          <a:xfrm>
            <a:off x="5604479" y="-505574"/>
            <a:ext cx="1323875" cy="1323875"/>
          </a:xfrm>
          <a:custGeom>
            <a:rect b="b" l="l" r="r" t="t"/>
            <a:pathLst>
              <a:path extrusionOk="0" h="2647750" w="2647750">
                <a:moveTo>
                  <a:pt x="0" y="0"/>
                </a:moveTo>
                <a:lnTo>
                  <a:pt x="2647750" y="0"/>
                </a:lnTo>
                <a:lnTo>
                  <a:pt x="2647750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0"/>
          <p:cNvSpPr/>
          <p:nvPr/>
        </p:nvSpPr>
        <p:spPr>
          <a:xfrm>
            <a:off x="4445221" y="3967213"/>
            <a:ext cx="1323875" cy="1323875"/>
          </a:xfrm>
          <a:custGeom>
            <a:rect b="b" l="l" r="r" t="t"/>
            <a:pathLst>
              <a:path extrusionOk="0" h="2647750" w="2647750">
                <a:moveTo>
                  <a:pt x="0" y="0"/>
                </a:moveTo>
                <a:lnTo>
                  <a:pt x="2647751" y="0"/>
                </a:lnTo>
                <a:lnTo>
                  <a:pt x="2647751" y="2647750"/>
                </a:lnTo>
                <a:lnTo>
                  <a:pt x="0" y="264775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0"/>
          <p:cNvSpPr/>
          <p:nvPr/>
        </p:nvSpPr>
        <p:spPr>
          <a:xfrm>
            <a:off x="5189186" y="-64"/>
            <a:ext cx="3954814" cy="5143564"/>
          </a:xfrm>
          <a:custGeom>
            <a:rect b="b" l="l" r="r" t="t"/>
            <a:pathLst>
              <a:path extrusionOk="0" h="10286873" w="8606155">
                <a:moveTo>
                  <a:pt x="8606155" y="10251440"/>
                </a:moveTo>
                <a:cubicBezTo>
                  <a:pt x="8606155" y="10284587"/>
                  <a:pt x="8595487" y="10286873"/>
                  <a:pt x="8567674" y="10286873"/>
                </a:cubicBezTo>
                <a:cubicBezTo>
                  <a:pt x="5713095" y="10286238"/>
                  <a:pt x="2858643" y="10286238"/>
                  <a:pt x="4064" y="10286238"/>
                </a:cubicBezTo>
                <a:cubicBezTo>
                  <a:pt x="0" y="10272395"/>
                  <a:pt x="6350" y="10259822"/>
                  <a:pt x="9271" y="10246995"/>
                </a:cubicBezTo>
                <a:cubicBezTo>
                  <a:pt x="134747" y="9685401"/>
                  <a:pt x="260350" y="9123934"/>
                  <a:pt x="386207" y="8562467"/>
                </a:cubicBezTo>
                <a:cubicBezTo>
                  <a:pt x="565658" y="7761986"/>
                  <a:pt x="745490" y="6961632"/>
                  <a:pt x="924814" y="6161151"/>
                </a:cubicBezTo>
                <a:cubicBezTo>
                  <a:pt x="1146302" y="5172583"/>
                  <a:pt x="1367282" y="4184015"/>
                  <a:pt x="1588643" y="3195574"/>
                </a:cubicBezTo>
                <a:cubicBezTo>
                  <a:pt x="1813560" y="2191385"/>
                  <a:pt x="2038604" y="1187323"/>
                  <a:pt x="2264156" y="183261"/>
                </a:cubicBezTo>
                <a:cubicBezTo>
                  <a:pt x="2277872" y="122174"/>
                  <a:pt x="2286635" y="59690"/>
                  <a:pt x="2308860" y="635"/>
                </a:cubicBezTo>
                <a:cubicBezTo>
                  <a:pt x="4395216" y="635"/>
                  <a:pt x="6481572" y="635"/>
                  <a:pt x="8567928" y="0"/>
                </a:cubicBezTo>
                <a:cubicBezTo>
                  <a:pt x="8596249" y="0"/>
                  <a:pt x="8605901" y="3429"/>
                  <a:pt x="8605901" y="35814"/>
                </a:cubicBezTo>
                <a:cubicBezTo>
                  <a:pt x="8605139" y="3441065"/>
                  <a:pt x="8605139" y="6846316"/>
                  <a:pt x="8606155" y="10251440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56152" r="-56152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0"/>
          <p:cNvSpPr/>
          <p:nvPr/>
        </p:nvSpPr>
        <p:spPr>
          <a:xfrm>
            <a:off x="0" y="-505574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0"/>
          <p:cNvSpPr txBox="1"/>
          <p:nvPr/>
        </p:nvSpPr>
        <p:spPr>
          <a:xfrm>
            <a:off x="414090" y="3266763"/>
            <a:ext cx="3324300" cy="16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Alumnos: Eduardo Álvarez</a:t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                       Felipe Silva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t/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Profesor: Fernando Herrera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Asignatura: Capstone</a:t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t/>
            </a:r>
            <a:endParaRPr b="0" i="0" sz="1273" u="none" cap="none" strike="noStrike">
              <a:solidFill>
                <a:srgbClr val="FFFFFF"/>
              </a:solidFill>
              <a:latin typeface="Sansita"/>
              <a:ea typeface="Sansita"/>
              <a:cs typeface="Sansita"/>
              <a:sym typeface="Sansita"/>
            </a:endParaRPr>
          </a:p>
          <a:p>
            <a:pPr indent="0" lvl="0" marL="0" marR="0" rtl="0" algn="l">
              <a:lnSpc>
                <a:spcPct val="123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73"/>
              <a:buFont typeface="Arial"/>
              <a:buNone/>
            </a:pPr>
            <a:r>
              <a:rPr lang="es" sz="1273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Octubre</a:t>
            </a:r>
            <a:r>
              <a:rPr b="0" i="0" lang="es" sz="1273" u="none" cap="none" strike="noStrike">
                <a:solidFill>
                  <a:srgbClr val="FFFFFF"/>
                </a:solidFill>
                <a:latin typeface="Sansita"/>
                <a:ea typeface="Sansita"/>
                <a:cs typeface="Sansita"/>
                <a:sym typeface="Sansita"/>
              </a:rPr>
              <a:t> 2025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0"/>
          <p:cNvSpPr txBox="1"/>
          <p:nvPr/>
        </p:nvSpPr>
        <p:spPr>
          <a:xfrm>
            <a:off x="304800" y="1572773"/>
            <a:ext cx="5772300" cy="8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91440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" sz="2400">
                <a:solidFill>
                  <a:srgbClr val="FFFBFB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Seguimiento y Avances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BF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0"/>
          <p:cNvSpPr txBox="1"/>
          <p:nvPr/>
        </p:nvSpPr>
        <p:spPr>
          <a:xfrm>
            <a:off x="304800" y="1949694"/>
            <a:ext cx="5090100" cy="12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56AEFF"/>
                </a:solidFill>
                <a:latin typeface="Arial"/>
                <a:ea typeface="Arial"/>
                <a:cs typeface="Arial"/>
                <a:sym typeface="Arial"/>
              </a:rPr>
              <a:t>PROYECTO APT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s" sz="2400" u="none" cap="none" strike="noStrike">
                <a:solidFill>
                  <a:srgbClr val="56AEFF"/>
                </a:solidFill>
                <a:latin typeface="Arial"/>
                <a:ea typeface="Arial"/>
                <a:cs typeface="Arial"/>
                <a:sym typeface="Arial"/>
              </a:rPr>
              <a:t>“P</a:t>
            </a:r>
            <a:r>
              <a:rPr b="0" i="0" lang="es" sz="2400" u="none" cap="none" strike="noStrike">
                <a:solidFill>
                  <a:srgbClr val="56AEFF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ortal de Gestión de ayudantías - StudIA</a:t>
            </a:r>
            <a:r>
              <a:rPr b="0" i="0" lang="es" sz="2400" u="none" cap="none" strike="noStrike">
                <a:solidFill>
                  <a:srgbClr val="56AE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5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4" name="Google Shape;164;p5"/>
          <p:cNvCxnSpPr>
            <a:stCxn id="163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" name="Google Shape;165;p5"/>
          <p:cNvSpPr txBox="1"/>
          <p:nvPr>
            <p:ph type="title"/>
          </p:nvPr>
        </p:nvSpPr>
        <p:spPr>
          <a:xfrm>
            <a:off x="3344025" y="642225"/>
            <a:ext cx="6908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Puntos a revisar</a:t>
            </a:r>
            <a:endParaRPr/>
          </a:p>
        </p:txBody>
      </p:sp>
      <p:sp>
        <p:nvSpPr>
          <p:cNvPr id="166" name="Google Shape;166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67" name="Google Shape;167;p5"/>
          <p:cNvSpPr txBox="1"/>
          <p:nvPr/>
        </p:nvSpPr>
        <p:spPr>
          <a:xfrm>
            <a:off x="831875" y="1701950"/>
            <a:ext cx="53424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Estado Actual del Proyecto: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Avance Planificado vs. Avance Real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Análisis de la Desviación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Logros y Avances Clave: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Sprints Completados</a:t>
            </a:r>
            <a:endParaRPr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Funcionalidades Adelantadas Estratégicamente</a:t>
            </a:r>
            <a:endParaRPr sz="1200">
              <a:solidFill>
                <a:schemeClr val="lt1"/>
              </a:solidFill>
            </a:endParaRPr>
          </a:p>
        </p:txBody>
      </p:sp>
      <p:sp>
        <p:nvSpPr>
          <p:cNvPr id="168" name="Google Shape;168;p5"/>
          <p:cNvSpPr txBox="1"/>
          <p:nvPr/>
        </p:nvSpPr>
        <p:spPr>
          <a:xfrm>
            <a:off x="4969625" y="1294600"/>
            <a:ext cx="5342400" cy="18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Desafíos y Soluciones: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Superación de bloqueos técnicos iniciales.</a:t>
            </a:r>
            <a:endParaRPr sz="12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Próximos Pasos:</a:t>
            </a:r>
            <a:endParaRPr b="1" sz="1200">
              <a:solidFill>
                <a:schemeClr val="lt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</a:pPr>
            <a:r>
              <a:rPr lang="es" sz="1200">
                <a:solidFill>
                  <a:schemeClr val="lt1"/>
                </a:solidFill>
              </a:rPr>
              <a:t>Enfoque para el Sprint 4.</a:t>
            </a:r>
            <a:endParaRPr sz="1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8bc6ea4b00_0_9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g38bc6ea4b00_0_9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5" name="Google Shape;175;g38bc6ea4b00_0_9"/>
          <p:cNvCxnSpPr>
            <a:stCxn id="174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" name="Google Shape;176;g38bc6ea4b00_0_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77" name="Google Shape;177;g38bc6ea4b00_0_9"/>
          <p:cNvSpPr/>
          <p:nvPr/>
        </p:nvSpPr>
        <p:spPr>
          <a:xfrm>
            <a:off x="239300" y="5661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8" name="Google Shape;178;g38bc6ea4b00_0_9"/>
          <p:cNvSpPr/>
          <p:nvPr/>
        </p:nvSpPr>
        <p:spPr>
          <a:xfrm>
            <a:off x="239300" y="959750"/>
            <a:ext cx="26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11-10-2025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g38bc6ea4b00_0_9"/>
          <p:cNvSpPr/>
          <p:nvPr/>
        </p:nvSpPr>
        <p:spPr>
          <a:xfrm>
            <a:off x="239300" y="13533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0" name="Google Shape;180;g38bc6ea4b00_0_9"/>
          <p:cNvSpPr/>
          <p:nvPr/>
        </p:nvSpPr>
        <p:spPr>
          <a:xfrm>
            <a:off x="239300" y="1746950"/>
            <a:ext cx="26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11-08-2025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1" name="Google Shape;181;g38bc6ea4b00_0_9"/>
          <p:cNvSpPr/>
          <p:nvPr/>
        </p:nvSpPr>
        <p:spPr>
          <a:xfrm>
            <a:off x="239300" y="21405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g38bc6ea4b00_0_9"/>
          <p:cNvSpPr/>
          <p:nvPr/>
        </p:nvSpPr>
        <p:spPr>
          <a:xfrm>
            <a:off x="239300" y="2534150"/>
            <a:ext cx="2631300" cy="39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22-11-2025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g38bc6ea4b00_0_9"/>
          <p:cNvSpPr/>
          <p:nvPr/>
        </p:nvSpPr>
        <p:spPr>
          <a:xfrm>
            <a:off x="239300" y="2927750"/>
            <a:ext cx="26313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4" name="Google Shape;184;g38bc6ea4b00_0_9"/>
          <p:cNvSpPr/>
          <p:nvPr/>
        </p:nvSpPr>
        <p:spPr>
          <a:xfrm>
            <a:off x="239300" y="3321350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Avance Real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5" name="Google Shape;185;g38bc6ea4b00_0_9"/>
          <p:cNvSpPr/>
          <p:nvPr/>
        </p:nvSpPr>
        <p:spPr>
          <a:xfrm>
            <a:off x="1525100" y="3321350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entury Gothic"/>
                <a:ea typeface="Century Gothic"/>
                <a:cs typeface="Century Gothic"/>
                <a:sym typeface="Century Gothic"/>
              </a:rPr>
              <a:t>48.75%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6" name="Google Shape;186;g38bc6ea4b00_0_9"/>
          <p:cNvSpPr/>
          <p:nvPr/>
        </p:nvSpPr>
        <p:spPr>
          <a:xfrm>
            <a:off x="239300" y="3750950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latin typeface="Century Gothic"/>
                <a:ea typeface="Century Gothic"/>
                <a:cs typeface="Century Gothic"/>
                <a:sym typeface="Century Gothic"/>
              </a:rPr>
              <a:t>Avance Planificado (total del proyecto)</a:t>
            </a:r>
            <a:endParaRPr b="1" sz="10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7" name="Google Shape;187;g38bc6ea4b00_0_9"/>
          <p:cNvSpPr/>
          <p:nvPr/>
        </p:nvSpPr>
        <p:spPr>
          <a:xfrm>
            <a:off x="1525100" y="3750950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entury Gothic"/>
                <a:ea typeface="Century Gothic"/>
                <a:cs typeface="Century Gothic"/>
                <a:sym typeface="Century Gothic"/>
              </a:rPr>
              <a:t>50%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8" name="Google Shape;188;g38bc6ea4b00_0_9"/>
          <p:cNvSpPr/>
          <p:nvPr/>
        </p:nvSpPr>
        <p:spPr>
          <a:xfrm>
            <a:off x="1525100" y="4197525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Century Gothic"/>
                <a:ea typeface="Century Gothic"/>
                <a:cs typeface="Century Gothic"/>
                <a:sym typeface="Century Gothic"/>
              </a:rPr>
              <a:t>1.25%</a:t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9" name="Google Shape;189;g38bc6ea4b00_0_9"/>
          <p:cNvSpPr/>
          <p:nvPr/>
        </p:nvSpPr>
        <p:spPr>
          <a:xfrm>
            <a:off x="239300" y="4197525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Desviación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g38bc6ea4b00_0_9"/>
          <p:cNvSpPr/>
          <p:nvPr/>
        </p:nvSpPr>
        <p:spPr>
          <a:xfrm>
            <a:off x="239300" y="4610150"/>
            <a:ext cx="12858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Estado</a:t>
            </a:r>
            <a:endParaRPr b="1"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1" name="Google Shape;191;g38bc6ea4b00_0_9"/>
          <p:cNvSpPr/>
          <p:nvPr/>
        </p:nvSpPr>
        <p:spPr>
          <a:xfrm>
            <a:off x="1525100" y="4610150"/>
            <a:ext cx="1345500" cy="429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2" name="Google Shape;192;g38bc6ea4b00_0_9"/>
          <p:cNvSpPr/>
          <p:nvPr/>
        </p:nvSpPr>
        <p:spPr>
          <a:xfrm>
            <a:off x="2870600" y="3339350"/>
            <a:ext cx="34149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g38bc6ea4b00_0_9"/>
          <p:cNvSpPr/>
          <p:nvPr/>
        </p:nvSpPr>
        <p:spPr>
          <a:xfrm>
            <a:off x="2870600" y="3732950"/>
            <a:ext cx="1701300" cy="13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100">
                <a:latin typeface="Century Gothic"/>
                <a:ea typeface="Century Gothic"/>
                <a:cs typeface="Century Gothic"/>
                <a:sym typeface="Century Gothic"/>
              </a:rPr>
              <a:t>Logros:</a:t>
            </a:r>
            <a:r>
              <a:rPr lang="es" sz="1100">
                <a:latin typeface="Century Gothic"/>
                <a:ea typeface="Century Gothic"/>
                <a:cs typeface="Century Gothic"/>
                <a:sym typeface="Century Gothic"/>
              </a:rPr>
              <a:t> Se ha implementado una arquitectura multi-tenant escalable y el núcleo funcional del MVP, Login, registro y Roles.</a:t>
            </a:r>
            <a:endParaRPr sz="11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g38bc6ea4b00_0_9"/>
          <p:cNvSpPr/>
          <p:nvPr/>
        </p:nvSpPr>
        <p:spPr>
          <a:xfrm>
            <a:off x="6285500" y="2015500"/>
            <a:ext cx="27357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5" name="Google Shape;195;g38bc6ea4b00_0_9"/>
          <p:cNvSpPr/>
          <p:nvPr/>
        </p:nvSpPr>
        <p:spPr>
          <a:xfrm>
            <a:off x="4584200" y="3732950"/>
            <a:ext cx="1701300" cy="13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latin typeface="Century Gothic"/>
                <a:ea typeface="Century Gothic"/>
                <a:cs typeface="Century Gothic"/>
                <a:sym typeface="Century Gothic"/>
              </a:rPr>
              <a:t>Próximos Pasos:</a:t>
            </a:r>
            <a:r>
              <a:rPr lang="es" sz="1200">
                <a:latin typeface="Century Gothic"/>
                <a:ea typeface="Century Gothic"/>
                <a:cs typeface="Century Gothic"/>
                <a:sym typeface="Century Gothic"/>
              </a:rPr>
              <a:t> Validar los flujos de usuario completos, inscripciones/agendamiento y refinar la interfaz.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6" name="Google Shape;196;g38bc6ea4b00_0_9"/>
          <p:cNvSpPr/>
          <p:nvPr/>
        </p:nvSpPr>
        <p:spPr>
          <a:xfrm>
            <a:off x="6285500" y="3339350"/>
            <a:ext cx="27357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7" name="Google Shape;197;g38bc6ea4b00_0_9"/>
          <p:cNvSpPr/>
          <p:nvPr/>
        </p:nvSpPr>
        <p:spPr>
          <a:xfrm>
            <a:off x="6285500" y="885050"/>
            <a:ext cx="2735700" cy="3936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8" name="Google Shape;198;g38bc6ea4b00_0_9"/>
          <p:cNvSpPr/>
          <p:nvPr/>
        </p:nvSpPr>
        <p:spPr>
          <a:xfrm>
            <a:off x="6285500" y="3732950"/>
            <a:ext cx="2735700" cy="1306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entury Gothic"/>
                <a:ea typeface="Century Gothic"/>
                <a:cs typeface="Century Gothic"/>
                <a:sym typeface="Century Gothic"/>
              </a:rPr>
              <a:t>Definir el alcance de los roles, las reglas de negocio (horarios) y la estrategia de notificaciones.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9" name="Google Shape;199;g38bc6ea4b00_0_9"/>
          <p:cNvSpPr/>
          <p:nvPr/>
        </p:nvSpPr>
        <p:spPr>
          <a:xfrm>
            <a:off x="6285500" y="2417622"/>
            <a:ext cx="2735700" cy="921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latin typeface="Century Gothic"/>
                <a:ea typeface="Century Gothic"/>
                <a:cs typeface="Century Gothic"/>
                <a:sym typeface="Century Gothic"/>
              </a:rPr>
              <a:t>Completar el MVP para pruebas internas, lanzar el panel de administración v1.0 y preparar el despliegue.</a:t>
            </a:r>
            <a:endParaRPr sz="12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0" name="Google Shape;200;g38bc6ea4b00_0_9"/>
          <p:cNvSpPr/>
          <p:nvPr/>
        </p:nvSpPr>
        <p:spPr>
          <a:xfrm>
            <a:off x="6285500" y="1284999"/>
            <a:ext cx="2735700" cy="73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latin typeface="Century Gothic"/>
                <a:ea typeface="Century Gothic"/>
                <a:cs typeface="Century Gothic"/>
                <a:sym typeface="Century Gothic"/>
              </a:rPr>
              <a:t>Enfocarnos en lo esencial sin añadir extras y mantener el código ordenado para que no se complique a futuro.</a:t>
            </a:r>
            <a:br>
              <a:rPr lang="es" sz="800">
                <a:latin typeface="Century Gothic"/>
                <a:ea typeface="Century Gothic"/>
                <a:cs typeface="Century Gothic"/>
                <a:sym typeface="Century Gothic"/>
              </a:rPr>
            </a:br>
            <a:br>
              <a:rPr lang="es" sz="800">
                <a:latin typeface="Century Gothic"/>
                <a:ea typeface="Century Gothic"/>
                <a:cs typeface="Century Gothic"/>
                <a:sym typeface="Century Gothic"/>
              </a:rPr>
            </a:br>
            <a:r>
              <a:rPr lang="es" sz="800">
                <a:latin typeface="Century Gothic"/>
                <a:ea typeface="Century Gothic"/>
                <a:cs typeface="Century Gothic"/>
                <a:sym typeface="Century Gothic"/>
              </a:rPr>
              <a:t>Errores de codificación -&gt; Bugs que toman tiempo.</a:t>
            </a:r>
            <a:endParaRPr sz="800"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g38bc6ea4b00_0_9"/>
          <p:cNvSpPr txBox="1"/>
          <p:nvPr/>
        </p:nvSpPr>
        <p:spPr>
          <a:xfrm>
            <a:off x="537325" y="58885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del Reporte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2" name="Google Shape;202;g38bc6ea4b00_0_9"/>
          <p:cNvSpPr txBox="1"/>
          <p:nvPr/>
        </p:nvSpPr>
        <p:spPr>
          <a:xfrm>
            <a:off x="337225" y="1362100"/>
            <a:ext cx="26994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de Inicio(Proyecto)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3" name="Google Shape;203;g38bc6ea4b00_0_9"/>
          <p:cNvSpPr txBox="1"/>
          <p:nvPr/>
        </p:nvSpPr>
        <p:spPr>
          <a:xfrm>
            <a:off x="566475" y="2150738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Fecha Fin(Proyecto)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4" name="Google Shape;204;g38bc6ea4b00_0_9"/>
          <p:cNvSpPr txBox="1"/>
          <p:nvPr/>
        </p:nvSpPr>
        <p:spPr>
          <a:xfrm>
            <a:off x="733175" y="293940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Estado Actual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5" name="Google Shape;205;g38bc6ea4b00_0_9"/>
          <p:cNvSpPr txBox="1"/>
          <p:nvPr/>
        </p:nvSpPr>
        <p:spPr>
          <a:xfrm>
            <a:off x="3573225" y="3339225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Destacados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6" name="Google Shape;206;g38bc6ea4b00_0_9"/>
          <p:cNvSpPr txBox="1"/>
          <p:nvPr/>
        </p:nvSpPr>
        <p:spPr>
          <a:xfrm>
            <a:off x="6674050" y="3347738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Temas Abiertos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7" name="Google Shape;207;g38bc6ea4b00_0_9"/>
          <p:cNvSpPr txBox="1"/>
          <p:nvPr/>
        </p:nvSpPr>
        <p:spPr>
          <a:xfrm>
            <a:off x="6674050" y="203025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Próximos Hitos Claves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8" name="Google Shape;208;g38bc6ea4b00_0_9"/>
          <p:cNvSpPr txBox="1"/>
          <p:nvPr/>
        </p:nvSpPr>
        <p:spPr>
          <a:xfrm>
            <a:off x="6571000" y="885050"/>
            <a:ext cx="2299200" cy="2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Desvíos y Dificultades</a:t>
            </a:r>
            <a:endParaRPr sz="15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9" name="Google Shape;209;g38bc6ea4b00_0_9"/>
          <p:cNvSpPr/>
          <p:nvPr/>
        </p:nvSpPr>
        <p:spPr>
          <a:xfrm>
            <a:off x="2053100" y="4667225"/>
            <a:ext cx="289500" cy="259200"/>
          </a:xfrm>
          <a:prstGeom prst="ellipse">
            <a:avLst/>
          </a:prstGeom>
          <a:solidFill>
            <a:srgbClr val="00FF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210" name="Google Shape;210;g38bc6ea4b00_0_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93050" y="50025"/>
            <a:ext cx="3335883" cy="206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g38bc6ea4b00_0_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07650" y="2136775"/>
            <a:ext cx="3335875" cy="1179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bc6ea4b00_0_65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g38bc6ea4b00_0_65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8" name="Google Shape;218;g38bc6ea4b00_0_65"/>
          <p:cNvCxnSpPr>
            <a:stCxn id="217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9" name="Google Shape;219;g38bc6ea4b00_0_65"/>
          <p:cNvSpPr txBox="1"/>
          <p:nvPr>
            <p:ph type="title"/>
          </p:nvPr>
        </p:nvSpPr>
        <p:spPr>
          <a:xfrm>
            <a:off x="203650" y="383500"/>
            <a:ext cx="6908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Caso de uso </a:t>
            </a:r>
            <a:r>
              <a:rPr lang="es"/>
              <a:t>Administración</a:t>
            </a:r>
            <a:r>
              <a:rPr lang="es"/>
              <a:t> de Usuarios - Vista de escenarios</a:t>
            </a:r>
            <a:endParaRPr/>
          </a:p>
        </p:txBody>
      </p:sp>
      <p:sp>
        <p:nvSpPr>
          <p:cNvPr id="220" name="Google Shape;220;g38bc6ea4b00_0_6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21" name="Google Shape;221;g38bc6ea4b00_0_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9951" y="1240860"/>
            <a:ext cx="4682101" cy="37287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8bc6ea4b00_0_76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g38bc6ea4b00_0_76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8" name="Google Shape;228;g38bc6ea4b00_0_76"/>
          <p:cNvCxnSpPr>
            <a:stCxn id="227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g38bc6ea4b00_0_76"/>
          <p:cNvSpPr txBox="1"/>
          <p:nvPr>
            <p:ph type="title"/>
          </p:nvPr>
        </p:nvSpPr>
        <p:spPr>
          <a:xfrm>
            <a:off x="339350" y="477175"/>
            <a:ext cx="6908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Diagrama de </a:t>
            </a:r>
            <a:r>
              <a:rPr lang="es"/>
              <a:t>Despliegue - Vista Física</a:t>
            </a:r>
            <a:endParaRPr/>
          </a:p>
        </p:txBody>
      </p:sp>
      <p:sp>
        <p:nvSpPr>
          <p:cNvPr id="230" name="Google Shape;230;g38bc6ea4b00_0_7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31" name="Google Shape;231;g38bc6ea4b00_0_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63700" y="1023975"/>
            <a:ext cx="3644814" cy="403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bc6ea4b00_0_102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38bc6ea4b00_0_102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8" name="Google Shape;238;g38bc6ea4b00_0_102"/>
          <p:cNvCxnSpPr>
            <a:stCxn id="237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9" name="Google Shape;239;g38bc6ea4b00_0_102"/>
          <p:cNvSpPr txBox="1"/>
          <p:nvPr>
            <p:ph type="title"/>
          </p:nvPr>
        </p:nvSpPr>
        <p:spPr>
          <a:xfrm>
            <a:off x="197500" y="477175"/>
            <a:ext cx="6908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Diagrama de componentes - Vista Desarrollo</a:t>
            </a:r>
            <a:endParaRPr/>
          </a:p>
        </p:txBody>
      </p:sp>
      <p:sp>
        <p:nvSpPr>
          <p:cNvPr id="240" name="Google Shape;240;g38bc6ea4b00_0_10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41" name="Google Shape;241;g38bc6ea4b00_0_10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33362" y="1098425"/>
            <a:ext cx="5277275" cy="3809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bc6ea4b00_0_87"/>
          <p:cNvSpPr/>
          <p:nvPr/>
        </p:nvSpPr>
        <p:spPr>
          <a:xfrm>
            <a:off x="6970161" y="-751989"/>
            <a:ext cx="2394303" cy="2394303"/>
          </a:xfrm>
          <a:custGeom>
            <a:rect b="b" l="l" r="r" t="t"/>
            <a:pathLst>
              <a:path extrusionOk="0" h="4788605" w="4788605">
                <a:moveTo>
                  <a:pt x="0" y="0"/>
                </a:moveTo>
                <a:lnTo>
                  <a:pt x="4788605" y="0"/>
                </a:lnTo>
                <a:lnTo>
                  <a:pt x="4788605" y="4788604"/>
                </a:lnTo>
                <a:lnTo>
                  <a:pt x="0" y="478860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38bc6ea4b00_0_87"/>
          <p:cNvSpPr txBox="1"/>
          <p:nvPr/>
        </p:nvSpPr>
        <p:spPr>
          <a:xfrm>
            <a:off x="134948" y="107737"/>
            <a:ext cx="46821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PROYECTO “Portal StudIA”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b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48" name="Google Shape;248;g38bc6ea4b00_0_87"/>
          <p:cNvCxnSpPr>
            <a:stCxn id="247" idx="1"/>
          </p:cNvCxnSpPr>
          <p:nvPr/>
        </p:nvCxnSpPr>
        <p:spPr>
          <a:xfrm>
            <a:off x="134948" y="477187"/>
            <a:ext cx="2945100" cy="0"/>
          </a:xfrm>
          <a:prstGeom prst="straightConnector1">
            <a:avLst/>
          </a:prstGeom>
          <a:noFill/>
          <a:ln cap="flat" cmpd="sng" w="9525">
            <a:solidFill>
              <a:srgbClr val="EDCC13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g38bc6ea4b00_0_87"/>
          <p:cNvSpPr txBox="1"/>
          <p:nvPr>
            <p:ph type="title"/>
          </p:nvPr>
        </p:nvSpPr>
        <p:spPr>
          <a:xfrm>
            <a:off x="339350" y="477175"/>
            <a:ext cx="6908400" cy="14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</a:pPr>
            <a:r>
              <a:rPr lang="es"/>
              <a:t>Diagrama de clases - Vista lógica</a:t>
            </a:r>
            <a:endParaRPr/>
          </a:p>
        </p:txBody>
      </p:sp>
      <p:sp>
        <p:nvSpPr>
          <p:cNvPr id="250" name="Google Shape;250;g38bc6ea4b00_0_8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51" name="Google Shape;251;g38bc6ea4b00_0_8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80613" y="1107075"/>
            <a:ext cx="4280620" cy="379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EDO</dc:creator>
</cp:coreProperties>
</file>