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9" r:id="rId4"/>
    <p:sldId id="287" r:id="rId5"/>
    <p:sldId id="260" r:id="rId6"/>
    <p:sldId id="261" r:id="rId7"/>
    <p:sldId id="289" r:id="rId8"/>
    <p:sldId id="288" r:id="rId9"/>
    <p:sldId id="262" r:id="rId10"/>
    <p:sldId id="263" r:id="rId11"/>
    <p:sldId id="290" r:id="rId12"/>
    <p:sldId id="291" r:id="rId13"/>
    <p:sldId id="293" r:id="rId14"/>
    <p:sldId id="292" r:id="rId15"/>
    <p:sldId id="294" r:id="rId16"/>
    <p:sldId id="296" r:id="rId17"/>
    <p:sldId id="297" r:id="rId18"/>
    <p:sldId id="298" r:id="rId19"/>
    <p:sldId id="295" r:id="rId20"/>
    <p:sldId id="299" r:id="rId21"/>
    <p:sldId id="274" r:id="rId22"/>
    <p:sldId id="279" r:id="rId23"/>
    <p:sldId id="275" r:id="rId24"/>
    <p:sldId id="276" r:id="rId25"/>
    <p:sldId id="265" r:id="rId26"/>
    <p:sldId id="270" r:id="rId27"/>
    <p:sldId id="269" r:id="rId28"/>
    <p:sldId id="264" r:id="rId29"/>
    <p:sldId id="271" r:id="rId30"/>
    <p:sldId id="272" r:id="rId31"/>
    <p:sldId id="273" r:id="rId32"/>
    <p:sldId id="280" r:id="rId33"/>
    <p:sldId id="277" r:id="rId34"/>
    <p:sldId id="281" r:id="rId35"/>
    <p:sldId id="282" r:id="rId36"/>
    <p:sldId id="283" r:id="rId37"/>
    <p:sldId id="284" r:id="rId38"/>
    <p:sldId id="285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F997E-5C2F-4538-A2F8-370542F3E29A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FAB9E-20A2-40F3-B28F-F11ECC7C8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9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1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4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0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事后诸葛亮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5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FAB9E-20A2-40F3-B28F-F11ECC7C8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7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0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7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7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38D6-1A11-4F6F-9D6B-5512B88ECDC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1B15-9D31-4A7E-AA9D-4894F1A9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3AD5-1A81-4D00-8D31-A3496DEDB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编译原理课设答辩</a:t>
            </a:r>
            <a:br>
              <a:rPr lang="en-US" altLang="zh-CN" dirty="0"/>
            </a:br>
            <a:r>
              <a:rPr lang="en-US" altLang="zh-CN" sz="4800" dirty="0"/>
              <a:t>LR(1)</a:t>
            </a:r>
            <a:r>
              <a:rPr lang="zh-CN" altLang="en-US" sz="4800" dirty="0"/>
              <a:t>编译器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67AAC-F897-4408-A404-19EF337CA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1751740 </a:t>
            </a:r>
            <a:r>
              <a:rPr lang="zh-CN" altLang="en-US" dirty="0"/>
              <a:t>刘鲲</a:t>
            </a:r>
          </a:p>
        </p:txBody>
      </p:sp>
    </p:spTree>
    <p:extLst>
      <p:ext uri="{BB962C8B-B14F-4D97-AF65-F5344CB8AC3E}">
        <p14:creationId xmlns:p14="http://schemas.microsoft.com/office/powerpoint/2010/main" val="42331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AE71-0091-4269-AC3F-BE342F20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5" y="107674"/>
            <a:ext cx="9486312" cy="1325563"/>
          </a:xfrm>
        </p:spPr>
        <p:txBody>
          <a:bodyPr/>
          <a:lstStyle/>
          <a:p>
            <a:r>
              <a:rPr lang="en-US" altLang="zh-CN" dirty="0" err="1"/>
              <a:t>SyntacticAnalyzer</a:t>
            </a:r>
            <a:r>
              <a:rPr lang="zh-CN" altLang="en-US" dirty="0"/>
              <a:t>类</a:t>
            </a:r>
            <a:r>
              <a:rPr lang="en-US" altLang="zh-CN" dirty="0"/>
              <a:t>(3</a:t>
            </a:r>
            <a:r>
              <a:rPr lang="zh-CN" altLang="en-US" dirty="0"/>
              <a:t>合</a:t>
            </a:r>
            <a:r>
              <a:rPr lang="en-US" altLang="zh-CN" dirty="0"/>
              <a:t>1:</a:t>
            </a:r>
            <a:r>
              <a:rPr lang="zh-CN" altLang="en-US" dirty="0"/>
              <a:t>语法语义</a:t>
            </a:r>
            <a:br>
              <a:rPr lang="en-US" altLang="zh-CN" dirty="0"/>
            </a:br>
            <a:r>
              <a:rPr lang="zh-CN" altLang="en-US" dirty="0"/>
              <a:t>中间代码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3E6FC1-8EC7-4684-A3F4-3651E69D9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69118"/>
              </p:ext>
            </p:extLst>
          </p:nvPr>
        </p:nvGraphicFramePr>
        <p:xfrm>
          <a:off x="396641" y="1433237"/>
          <a:ext cx="8350716" cy="290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4426">
                  <a:extLst>
                    <a:ext uri="{9D8B030D-6E8A-4147-A177-3AD203B41FA5}">
                      <a16:colId xmlns:a16="http://schemas.microsoft.com/office/drawing/2014/main" val="4187083266"/>
                    </a:ext>
                  </a:extLst>
                </a:gridCol>
                <a:gridCol w="5196290">
                  <a:extLst>
                    <a:ext uri="{9D8B030D-6E8A-4147-A177-3AD203B41FA5}">
                      <a16:colId xmlns:a16="http://schemas.microsoft.com/office/drawing/2014/main" val="1630079572"/>
                    </a:ext>
                  </a:extLst>
                </a:gridCol>
              </a:tblGrid>
              <a:tr h="45543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方法的名称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功能描述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25616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getTables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计算</a:t>
                      </a:r>
                      <a:r>
                        <a:rPr lang="en-US" sz="2800" kern="100" dirty="0">
                          <a:effectLst/>
                        </a:rPr>
                        <a:t>ACTION</a:t>
                      </a:r>
                      <a:r>
                        <a:rPr lang="zh-CN" sz="2800" kern="100" dirty="0">
                          <a:effectLst/>
                        </a:rPr>
                        <a:t>和</a:t>
                      </a:r>
                      <a:r>
                        <a:rPr lang="en-US" sz="2800" kern="100" dirty="0">
                          <a:effectLst/>
                        </a:rPr>
                        <a:t>GOTO</a:t>
                      </a:r>
                      <a:r>
                        <a:rPr lang="zh-CN" altLang="en-US" sz="2800" kern="100" dirty="0">
                          <a:effectLst/>
                        </a:rPr>
                        <a:t>表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100583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u="sng" kern="100" dirty="0" err="1">
                          <a:effectLst/>
                        </a:rPr>
                        <a:t>isRecognizable</a:t>
                      </a:r>
                      <a:endParaRPr lang="zh-CN" sz="2800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判断一个字符串是否能被识别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887976"/>
                  </a:ext>
                </a:extLst>
              </a:tr>
              <a:tr h="1064799"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semanticAnalyze</a:t>
                      </a:r>
                      <a:endParaRPr lang="en-US" altLang="zh-CN" sz="2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800" b="1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 prod, </a:t>
                      </a:r>
                      <a:r>
                        <a:rPr lang="en-US" altLang="zh-CN" sz="2800" b="1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shiftStr</a:t>
                      </a:r>
                      <a:r>
                        <a:rPr lang="en-US" altLang="zh-CN" sz="2800" b="1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zh-CN" altLang="en-US" sz="2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特定产生式和</a:t>
                      </a:r>
                      <a:r>
                        <a:rPr lang="en-US" altLang="zh-CN" sz="2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tokens</a:t>
                      </a: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作语法分析</a:t>
                      </a:r>
                      <a:r>
                        <a:rPr lang="en-US" altLang="zh-CN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中间代码生成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995336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saveMidCodeToFile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保存中间代码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63857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FB796A2E-BB72-401F-A36D-857F778E8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22" r="831" b="10339"/>
          <a:stretch/>
        </p:blipFill>
        <p:spPr>
          <a:xfrm>
            <a:off x="1899414" y="4404728"/>
            <a:ext cx="5345170" cy="23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45F1-AC0C-405F-9064-5DC7EF9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2324"/>
            <a:ext cx="7886700" cy="827901"/>
          </a:xfrm>
        </p:spPr>
        <p:txBody>
          <a:bodyPr/>
          <a:lstStyle/>
          <a:p>
            <a:r>
              <a:rPr lang="en-US" altLang="zh-CN" dirty="0" err="1"/>
              <a:t>isRecognizable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01434-8DB2-4C35-9DDB-C180337F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C47F6D-F699-49FA-BD07-41866CCF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8" y="947850"/>
            <a:ext cx="8921244" cy="59101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7201AA-38BA-4102-A84A-91616BEB0CBD}"/>
              </a:ext>
            </a:extLst>
          </p:cNvPr>
          <p:cNvSpPr txBox="1"/>
          <p:nvPr/>
        </p:nvSpPr>
        <p:spPr>
          <a:xfrm>
            <a:off x="4571999" y="2677212"/>
            <a:ext cx="36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输入串不够的时候调用词法分析</a:t>
            </a:r>
          </a:p>
        </p:txBody>
      </p:sp>
    </p:spTree>
    <p:extLst>
      <p:ext uri="{BB962C8B-B14F-4D97-AF65-F5344CB8AC3E}">
        <p14:creationId xmlns:p14="http://schemas.microsoft.com/office/powerpoint/2010/main" val="356957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4ADB-1F77-4830-9162-6D9CE94B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ObjectCodeGenerator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84E1D4-D943-4CC3-9D12-9103309F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3405"/>
              </p:ext>
            </p:extLst>
          </p:nvPr>
        </p:nvGraphicFramePr>
        <p:xfrm>
          <a:off x="291297" y="1561455"/>
          <a:ext cx="8657394" cy="3223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127">
                  <a:extLst>
                    <a:ext uri="{9D8B030D-6E8A-4147-A177-3AD203B41FA5}">
                      <a16:colId xmlns:a16="http://schemas.microsoft.com/office/drawing/2014/main" val="3017262968"/>
                    </a:ext>
                  </a:extLst>
                </a:gridCol>
                <a:gridCol w="6359267">
                  <a:extLst>
                    <a:ext uri="{9D8B030D-6E8A-4147-A177-3AD203B41FA5}">
                      <a16:colId xmlns:a16="http://schemas.microsoft.com/office/drawing/2014/main" val="3512210756"/>
                    </a:ext>
                  </a:extLst>
                </a:gridCol>
              </a:tblGrid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属性名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描述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12042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en-US" sz="2800" kern="100">
                          <a:effectLst/>
                        </a:rPr>
                        <a:t>mipsCode	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生成的</a:t>
                      </a:r>
                      <a:r>
                        <a:rPr lang="en-US" sz="2800" kern="100">
                          <a:effectLst/>
                        </a:rPr>
                        <a:t>Mips</a:t>
                      </a:r>
                      <a:r>
                        <a:rPr lang="zh-CN" sz="2800" kern="100">
                          <a:effectLst/>
                        </a:rPr>
                        <a:t>代码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671515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u="sng" kern="100" dirty="0" err="1">
                          <a:effectLst/>
                        </a:rPr>
                        <a:t>regTable</a:t>
                      </a:r>
                      <a:endParaRPr lang="zh-CN" sz="2800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</a:rPr>
                        <a:t>记录</a:t>
                      </a:r>
                      <a:r>
                        <a:rPr lang="zh-CN" sz="2800" kern="100" dirty="0">
                          <a:effectLst/>
                        </a:rPr>
                        <a:t>此时寄存器内部存的是哪个变量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213797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u="sng" kern="100" dirty="0" err="1">
                          <a:effectLst/>
                        </a:rPr>
                        <a:t>varStatus</a:t>
                      </a:r>
                      <a:endParaRPr lang="zh-CN" sz="2800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记录变量此时是在寄存器</a:t>
                      </a:r>
                      <a:r>
                        <a:rPr lang="en-US" altLang="zh-CN" sz="2800" kern="100" dirty="0">
                          <a:effectLst/>
                        </a:rPr>
                        <a:t>/</a:t>
                      </a:r>
                      <a:r>
                        <a:rPr lang="en-US" sz="2800" kern="100" dirty="0">
                          <a:effectLst/>
                        </a:rPr>
                        <a:t>memory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804403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getRegister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获取一个寄存器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088961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freeRegister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释放寄存器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522158"/>
                  </a:ext>
                </a:extLst>
              </a:tr>
              <a:tr h="23649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genMips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生成</a:t>
                      </a:r>
                      <a:r>
                        <a:rPr lang="en-US" sz="2800" kern="100" dirty="0" err="1">
                          <a:effectLst/>
                        </a:rPr>
                        <a:t>mips</a:t>
                      </a:r>
                      <a:r>
                        <a:rPr lang="zh-CN" sz="2800" kern="100" dirty="0">
                          <a:effectLst/>
                        </a:rPr>
                        <a:t>代码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07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3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8FEEE-101C-4FD5-9A8B-1FECB32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过程调用目标代码生成设计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93076-FC1C-4C83-B336-A3ACB638FE36}"/>
              </a:ext>
            </a:extLst>
          </p:cNvPr>
          <p:cNvSpPr txBox="1"/>
          <p:nvPr/>
        </p:nvSpPr>
        <p:spPr>
          <a:xfrm>
            <a:off x="628650" y="1825625"/>
            <a:ext cx="7886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/>
              <a:t>对于函数调用的语义分析，有多种四元式的翻译方法。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/>
              <a:t>对于不同的四元式，有不同的目标代码翻译方法。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FF0000"/>
                </a:solidFill>
              </a:rPr>
              <a:t>这两者最好一起设计！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目标代码：</a:t>
            </a:r>
            <a:r>
              <a:rPr lang="en-US" altLang="zh-CN" sz="2800" dirty="0"/>
              <a:t>MIPS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设计方向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理想：不更改四元式的情况下可以更换成其它架构的目标代码生成器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2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8FEEE-101C-4FD5-9A8B-1FECB32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5BB22-6B0B-457A-B868-35698790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数据结构设计 </a:t>
            </a:r>
            <a:r>
              <a:rPr lang="en-US" altLang="zh-CN" dirty="0"/>
              <a:t>&amp; </a:t>
            </a:r>
            <a:r>
              <a:rPr lang="zh-CN" altLang="en-US" dirty="0"/>
              <a:t>给</a:t>
            </a:r>
            <a:r>
              <a:rPr lang="en-US" altLang="zh-CN" dirty="0" err="1"/>
              <a:t>SyntacticAnalyzer</a:t>
            </a:r>
            <a:r>
              <a:rPr lang="zh-CN" altLang="en-US" dirty="0"/>
              <a:t>新增方法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114C2-A852-41A8-A91B-FF7CA1378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" t="23730"/>
          <a:stretch/>
        </p:blipFill>
        <p:spPr>
          <a:xfrm>
            <a:off x="976544" y="2407545"/>
            <a:ext cx="4005493" cy="168181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BE7805D-5832-4C6F-BD2F-6A37D9EB2359}"/>
              </a:ext>
            </a:extLst>
          </p:cNvPr>
          <p:cNvSpPr txBox="1">
            <a:spLocks/>
          </p:cNvSpPr>
          <p:nvPr/>
        </p:nvSpPr>
        <p:spPr>
          <a:xfrm>
            <a:off x="628650" y="4682331"/>
            <a:ext cx="69084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87B3EAC-7779-4569-B9F8-77F149683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27643"/>
              </p:ext>
            </p:extLst>
          </p:nvPr>
        </p:nvGraphicFramePr>
        <p:xfrm>
          <a:off x="513240" y="4263807"/>
          <a:ext cx="8293408" cy="1913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6704">
                  <a:extLst>
                    <a:ext uri="{9D8B030D-6E8A-4147-A177-3AD203B41FA5}">
                      <a16:colId xmlns:a16="http://schemas.microsoft.com/office/drawing/2014/main" val="2710325760"/>
                    </a:ext>
                  </a:extLst>
                </a:gridCol>
                <a:gridCol w="4146704">
                  <a:extLst>
                    <a:ext uri="{9D8B030D-6E8A-4147-A177-3AD203B41FA5}">
                      <a16:colId xmlns:a16="http://schemas.microsoft.com/office/drawing/2014/main" val="407141027"/>
                    </a:ext>
                  </a:extLst>
                </a:gridCol>
              </a:tblGrid>
              <a:tr h="478289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成员名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描述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246198"/>
                  </a:ext>
                </a:extLst>
              </a:tr>
              <a:tr h="478289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updateFuncTable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更新函数表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137446"/>
                  </a:ext>
                </a:extLst>
              </a:tr>
              <a:tr h="478289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getNewFuncLabel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获取函数符号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070172"/>
                  </a:ext>
                </a:extLst>
              </a:tr>
              <a:tr h="478289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findFuncSymbolByName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由函数名获得函数符号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84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7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DCEC0-4F1A-4181-A53D-7CC67099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6524"/>
          </a:xfrm>
        </p:spPr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85BA9-BD42-46A6-937D-12E9B138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651"/>
            <a:ext cx="7886700" cy="48453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235C9-D0D9-4220-B91B-2E6C6290D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1"/>
          <a:stretch/>
        </p:blipFill>
        <p:spPr>
          <a:xfrm>
            <a:off x="628650" y="1331651"/>
            <a:ext cx="6072326" cy="2860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FD4948-7A32-471B-8FF1-C77A1EE31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44"/>
          <a:stretch/>
        </p:blipFill>
        <p:spPr>
          <a:xfrm>
            <a:off x="628650" y="4357865"/>
            <a:ext cx="5710006" cy="1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36395-98A5-460A-A012-9A5740BE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函数调用主体代码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4FA3C-4504-49FE-9353-AAB370F5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028D6-AC90-4596-B200-F66797CE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352"/>
            <a:ext cx="9144000" cy="46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4852-E57A-4B7B-BE57-F3607874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E90E0-BBFD-478F-A33D-191219E2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elif</a:t>
            </a:r>
            <a:r>
              <a:rPr lang="en-US" altLang="zh-CN" dirty="0"/>
              <a:t> code[0] == '</a:t>
            </a:r>
            <a:r>
              <a:rPr lang="en-US" altLang="zh-CN" dirty="0">
                <a:solidFill>
                  <a:srgbClr val="FF0000"/>
                </a:solidFill>
              </a:rPr>
              <a:t>call</a:t>
            </a:r>
            <a:r>
              <a:rPr lang="en-US" altLang="zh-CN" dirty="0"/>
              <a:t>':</a:t>
            </a:r>
          </a:p>
          <a:p>
            <a:r>
              <a:rPr lang="en-US" altLang="zh-CN" dirty="0"/>
              <a:t>      </a:t>
            </a:r>
            <a:r>
              <a:rPr lang="en-US" altLang="zh-CN" dirty="0" err="1"/>
              <a:t>objCode.append</a:t>
            </a:r>
            <a:r>
              <a:rPr lang="en-US" altLang="zh-CN" dirty="0"/>
              <a:t>('</a:t>
            </a:r>
            <a:r>
              <a:rPr lang="en-US" altLang="zh-CN" dirty="0" err="1">
                <a:solidFill>
                  <a:srgbClr val="FF0000"/>
                </a:solidFill>
              </a:rPr>
              <a:t>jal</a:t>
            </a:r>
            <a:r>
              <a:rPr lang="en-US" altLang="zh-CN" dirty="0"/>
              <a:t>  {}'.format(code[3]))</a:t>
            </a:r>
          </a:p>
          <a:p>
            <a:endParaRPr lang="en-US" altLang="zh-CN" dirty="0"/>
          </a:p>
          <a:p>
            <a:r>
              <a:rPr lang="zh-CN" altLang="en-US" dirty="0"/>
              <a:t>其它的目标代码和四元式差不多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2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57B24-9E98-4764-8D67-5A4247A7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自己设定的语法是否合理？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683FB-E287-4F92-9EBA-91D2CAC2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47060"/>
            <a:ext cx="8053711" cy="5157926"/>
          </a:xfrm>
        </p:spPr>
        <p:txBody>
          <a:bodyPr>
            <a:normAutofit/>
          </a:bodyPr>
          <a:lstStyle/>
          <a:p>
            <a:r>
              <a:rPr lang="zh-CN" altLang="en-US" dirty="0"/>
              <a:t>语法</a:t>
            </a:r>
            <a:r>
              <a:rPr lang="zh-CN" altLang="zh-CN" dirty="0"/>
              <a:t>过于复杂的情况下，人工去判断是否是LR（1）语法（算follow集）基本不可能（18个非终结符，130个状态）。</a:t>
            </a:r>
            <a:endParaRPr lang="en-US" altLang="zh-CN" dirty="0"/>
          </a:p>
          <a:p>
            <a:r>
              <a:rPr lang="zh-CN" altLang="zh-CN" dirty="0"/>
              <a:t>语法本身设计的错误，体现在生成ACTION和GOTO表的时候会复写</a:t>
            </a:r>
          </a:p>
          <a:p>
            <a:pPr marL="0" indent="0">
              <a:buNone/>
            </a:pPr>
            <a:r>
              <a:rPr lang="en-US" altLang="zh-CN" dirty="0"/>
              <a:t>	if </a:t>
            </a:r>
            <a:r>
              <a:rPr lang="en-US" altLang="zh-CN" dirty="0" err="1"/>
              <a:t>self.ACTION</a:t>
            </a:r>
            <a:r>
              <a:rPr lang="en-US" altLang="zh-CN" dirty="0"/>
              <a:t>[I.name][</a:t>
            </a:r>
            <a:r>
              <a:rPr lang="en-US" altLang="zh-CN" dirty="0" err="1"/>
              <a:t>item.terms</a:t>
            </a:r>
            <a:r>
              <a:rPr lang="en-US" altLang="zh-CN" dirty="0"/>
              <a:t>[0]] != ' ':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	     print('rewrite error!!!')</a:t>
            </a:r>
            <a:endParaRPr lang="zh-CN" altLang="zh-CN" dirty="0"/>
          </a:p>
          <a:p>
            <a:r>
              <a:rPr lang="zh-CN" altLang="zh-CN" dirty="0"/>
              <a:t>往往是在语义分析的时候才知道原来设计的语法</a:t>
            </a:r>
            <a:r>
              <a:rPr lang="zh-CN" altLang="en-US" dirty="0"/>
              <a:t>质量，</a:t>
            </a:r>
            <a:r>
              <a:rPr lang="zh-CN" altLang="zh-CN" dirty="0">
                <a:solidFill>
                  <a:srgbClr val="FF0000"/>
                </a:solidFill>
              </a:rPr>
              <a:t>好的语法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zh-CN" dirty="0">
                <a:solidFill>
                  <a:srgbClr val="FF0000"/>
                </a:solidFill>
              </a:rPr>
              <a:t>是为语义分析省事</a:t>
            </a:r>
            <a:r>
              <a:rPr lang="zh-CN" altLang="en-US" dirty="0"/>
              <a:t>。</a:t>
            </a:r>
            <a:r>
              <a:rPr lang="zh-CN" altLang="zh-CN" dirty="0"/>
              <a:t>通过这种方式</a:t>
            </a:r>
            <a:r>
              <a:rPr lang="zh-CN" altLang="en-US" dirty="0"/>
              <a:t>查</a:t>
            </a:r>
            <a:r>
              <a:rPr lang="zh-CN" altLang="zh-CN" dirty="0"/>
              <a:t>错</a:t>
            </a:r>
            <a:r>
              <a:rPr lang="zh-CN" altLang="en-US" dirty="0"/>
              <a:t>、优化和</a:t>
            </a:r>
            <a:r>
              <a:rPr lang="zh-CN" altLang="zh-CN" dirty="0">
                <a:solidFill>
                  <a:srgbClr val="FF0000"/>
                </a:solidFill>
              </a:rPr>
              <a:t>消除继承属性</a:t>
            </a:r>
            <a:r>
              <a:rPr lang="zh-CN" altLang="zh-CN" dirty="0"/>
              <a:t>，</a:t>
            </a:r>
            <a:r>
              <a:rPr lang="zh-CN" altLang="en-US" dirty="0"/>
              <a:t>快速迭代出</a:t>
            </a:r>
            <a:r>
              <a:rPr lang="zh-CN" altLang="zh-CN" dirty="0"/>
              <a:t>合理的语法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2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20411-71D1-49D8-B5B3-1C61BC31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19D3D-4EF1-4380-AC54-1CE07C9F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5" y="1500327"/>
            <a:ext cx="8923356" cy="33557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declarationChain</a:t>
            </a:r>
            <a:r>
              <a:rPr lang="en-US" altLang="zh-CN" dirty="0"/>
              <a:t> -&gt; $ |declaration </a:t>
            </a:r>
            <a:r>
              <a:rPr lang="en-US" altLang="zh-CN" dirty="0" err="1"/>
              <a:t>declarationChain</a:t>
            </a:r>
            <a:endParaRPr lang="en-US" altLang="zh-CN" dirty="0"/>
          </a:p>
          <a:p>
            <a:r>
              <a:rPr lang="en-US" altLang="zh-CN" dirty="0" err="1"/>
              <a:t>statementChain</a:t>
            </a:r>
            <a:r>
              <a:rPr lang="en-US" altLang="zh-CN" dirty="0"/>
              <a:t> -&gt; statement | </a:t>
            </a:r>
            <a:r>
              <a:rPr lang="en-US" altLang="zh-CN" dirty="0" err="1"/>
              <a:t>statementChain</a:t>
            </a:r>
            <a:r>
              <a:rPr lang="en-US" altLang="zh-CN" dirty="0"/>
              <a:t> statement</a:t>
            </a:r>
          </a:p>
          <a:p>
            <a:r>
              <a:rPr lang="en-US" altLang="zh-CN" dirty="0" err="1"/>
              <a:t>paraList</a:t>
            </a:r>
            <a:r>
              <a:rPr lang="en-US" altLang="zh-CN" dirty="0"/>
              <a:t> -&gt; para | </a:t>
            </a:r>
            <a:r>
              <a:rPr lang="en-US" altLang="zh-CN" dirty="0" err="1"/>
              <a:t>paraList</a:t>
            </a:r>
            <a:r>
              <a:rPr lang="en-US" altLang="zh-CN" dirty="0"/>
              <a:t> , para</a:t>
            </a:r>
          </a:p>
          <a:p>
            <a:r>
              <a:rPr lang="zh-CN" altLang="en-US" dirty="0"/>
              <a:t>使用栈存储结果</a:t>
            </a:r>
            <a:endParaRPr lang="en-US" altLang="zh-CN" dirty="0"/>
          </a:p>
          <a:p>
            <a:r>
              <a:rPr lang="zh-CN" altLang="en-US" dirty="0"/>
              <a:t>在这些产生式的左部出现在其它产生式的右边时才翻译成中间代码</a:t>
            </a:r>
            <a:endParaRPr lang="en-US" altLang="zh-CN" dirty="0"/>
          </a:p>
          <a:p>
            <a:r>
              <a:rPr lang="zh-CN" altLang="en-US" dirty="0"/>
              <a:t>优化：</a:t>
            </a:r>
            <a:r>
              <a:rPr lang="zh-CN" altLang="zh-CN" dirty="0">
                <a:solidFill>
                  <a:srgbClr val="FF0000"/>
                </a:solidFill>
              </a:rPr>
              <a:t>对于每一条产生式都要配语义规则，越少的产生式工作量越少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AA446-AD58-4C0C-905A-A6E03160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8" y="4738527"/>
            <a:ext cx="5443307" cy="20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8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C6FCA-7C14-4F96-82A7-66C9157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需求分析： </a:t>
            </a:r>
            <a:r>
              <a:rPr lang="en-US" altLang="zh-CN" dirty="0"/>
              <a:t>LR(1)</a:t>
            </a:r>
            <a:r>
              <a:rPr lang="zh-CN" altLang="en-US" dirty="0"/>
              <a:t>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5DBC-AAD2-4298-B35B-C886444D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LR(1)</a:t>
            </a:r>
            <a:r>
              <a:rPr lang="zh-CN" altLang="en-US" dirty="0">
                <a:solidFill>
                  <a:srgbClr val="FF0000"/>
                </a:solidFill>
              </a:rPr>
              <a:t>在语法分析的同时生成中间代码</a:t>
            </a:r>
            <a:r>
              <a:rPr lang="zh-CN" altLang="en-US" dirty="0"/>
              <a:t>，并保存到文件中</a:t>
            </a:r>
            <a:endParaRPr lang="en-US" altLang="zh-CN" dirty="0"/>
          </a:p>
          <a:p>
            <a:r>
              <a:rPr lang="zh-CN" altLang="en-US" dirty="0"/>
              <a:t>选用</a:t>
            </a:r>
            <a:r>
              <a:rPr lang="en-US" altLang="zh-CN" dirty="0"/>
              <a:t>Python</a:t>
            </a:r>
            <a:r>
              <a:rPr lang="zh-CN" altLang="en-US" dirty="0"/>
              <a:t>，减少代码量，</a:t>
            </a:r>
            <a:r>
              <a:rPr lang="zh-CN" altLang="en-US" dirty="0">
                <a:solidFill>
                  <a:srgbClr val="FF0000"/>
                </a:solidFill>
              </a:rPr>
              <a:t>但可能增加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难度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带子程序调用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生成</a:t>
            </a:r>
            <a:r>
              <a:rPr lang="en-US" altLang="zh-CN" dirty="0" err="1"/>
              <a:t>mips</a:t>
            </a:r>
            <a:r>
              <a:rPr lang="zh-CN" altLang="en-US" dirty="0"/>
              <a:t>汇编代码</a:t>
            </a:r>
            <a:endParaRPr lang="en-US" altLang="zh-CN" dirty="0"/>
          </a:p>
          <a:p>
            <a:r>
              <a:rPr lang="zh-CN" altLang="en-US" dirty="0"/>
              <a:t>中间代码、汇编代码写入文件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词法分析程序作为子程序，需要的时候被语法分析程序调用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4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B300C-30B3-46BD-8DCE-1E09F462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函数语法设计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FFE469-A8AD-4CB4-88C9-1C0A34F78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421" y="1860559"/>
            <a:ext cx="3258935" cy="987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BA331D-7C31-405C-A8D6-FEA73121F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6421" y="2976511"/>
            <a:ext cx="4640122" cy="904977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8044D9E-D568-4E21-9083-3E376DAF5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149" y="4009811"/>
            <a:ext cx="2746568" cy="841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B7D859-8436-4020-8EF0-D4FEF969FBC4}"/>
              </a:ext>
            </a:extLst>
          </p:cNvPr>
          <p:cNvSpPr txBox="1"/>
          <p:nvPr/>
        </p:nvSpPr>
        <p:spPr>
          <a:xfrm>
            <a:off x="4891597" y="1825625"/>
            <a:ext cx="390617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为什么不一个产生式</a:t>
            </a:r>
            <a:r>
              <a:rPr lang="zh-CN" altLang="en-US" sz="2000" dirty="0"/>
              <a:t>完成函数定义，</a:t>
            </a:r>
            <a:r>
              <a:rPr lang="zh-CN" altLang="zh-CN" sz="2000" dirty="0"/>
              <a:t>非要分</a:t>
            </a:r>
            <a:r>
              <a:rPr lang="zh-CN" altLang="en-US" sz="2000" dirty="0"/>
              <a:t>三块呢？</a:t>
            </a:r>
            <a:endParaRPr lang="zh-C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当我们处理statementChain时，我们需要为里面的临时变量进行登记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但如果我们是在一条产生式中完成整个函数的定义，</a:t>
            </a:r>
            <a:r>
              <a:rPr lang="zh-CN" altLang="zh-CN" sz="2000" dirty="0">
                <a:solidFill>
                  <a:srgbClr val="FF0000"/>
                </a:solidFill>
              </a:rPr>
              <a:t>由自底向上文法的规则，就会发现在处理语句块的时候，函数还没有登记过。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所以</a:t>
            </a:r>
            <a:r>
              <a:rPr lang="zh-CN" altLang="zh-CN" sz="2000" dirty="0">
                <a:solidFill>
                  <a:srgbClr val="FF0000"/>
                </a:solidFill>
              </a:rPr>
              <a:t>将函数头声明的语句先完成</a:t>
            </a:r>
            <a:r>
              <a:rPr lang="zh-CN" altLang="zh-CN" sz="2000" dirty="0"/>
              <a:t>，赋予函数的登记的语义规则，那么接下来的语句块的变量等等都有地方登记。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511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278B-782D-415F-B56B-A1115DA6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408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有空产生式怎么办？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10102-4FC1-4799-87A5-D1B5C55D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680"/>
            <a:ext cx="7600951" cy="3636138"/>
          </a:xfrm>
        </p:spPr>
        <p:txBody>
          <a:bodyPr>
            <a:norm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函数不把空串当作任何字符（</a:t>
            </a:r>
            <a:r>
              <a:rPr lang="en-US" altLang="zh-CN" dirty="0"/>
              <a:t>NT/T</a:t>
            </a:r>
            <a:r>
              <a:rPr lang="zh-CN" altLang="en-US" dirty="0"/>
              <a:t>）处理</a:t>
            </a:r>
            <a:endParaRPr lang="en-US" altLang="zh-CN" dirty="0"/>
          </a:p>
          <a:p>
            <a:r>
              <a:rPr lang="en-US" altLang="zh-CN" dirty="0"/>
              <a:t>A-&gt;.ε</a:t>
            </a:r>
            <a:r>
              <a:rPr lang="zh-CN" altLang="en-US" dirty="0"/>
              <a:t>和</a:t>
            </a:r>
            <a:r>
              <a:rPr lang="en-US" altLang="zh-CN" dirty="0"/>
              <a:t>A-&gt;ε.</a:t>
            </a:r>
            <a:r>
              <a:rPr lang="zh-CN" altLang="en-US" dirty="0"/>
              <a:t>等价于</a:t>
            </a:r>
            <a:r>
              <a:rPr lang="en-US" altLang="zh-CN" dirty="0"/>
              <a:t>A-&gt;.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reduce</a:t>
            </a:r>
            <a:r>
              <a:rPr lang="zh-CN" altLang="en-US" dirty="0"/>
              <a:t>的时候，规约栈要压入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zh-CN" altLang="zh-CN" dirty="0"/>
              <a:t>状态栈</a:t>
            </a:r>
            <a:r>
              <a:rPr lang="zh-CN" altLang="en-US" dirty="0"/>
              <a:t>压入</a:t>
            </a:r>
            <a:r>
              <a:rPr lang="en-US" altLang="zh-CN" dirty="0"/>
              <a:t>GO(I,A)</a:t>
            </a:r>
            <a:r>
              <a:rPr lang="zh-CN" altLang="zh-CN" dirty="0"/>
              <a:t>所到达的状态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DA9C41-4884-4A5B-BF5A-5AE3E2A5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50" y="3302493"/>
            <a:ext cx="6199099" cy="33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8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278B-782D-415F-B56B-A1115DA6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408"/>
            <a:ext cx="7886700" cy="1325563"/>
          </a:xfrm>
        </p:spPr>
        <p:txBody>
          <a:bodyPr/>
          <a:lstStyle/>
          <a:p>
            <a:r>
              <a:rPr lang="zh-CN" altLang="en-US" dirty="0"/>
              <a:t>项目集规范族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10102-4FC1-4799-87A5-D1B5C55D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0386"/>
            <a:ext cx="7600951" cy="122287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有空产生式怎么办？</a:t>
            </a:r>
            <a:r>
              <a:rPr lang="en-US" altLang="zh-CN" dirty="0">
                <a:solidFill>
                  <a:srgbClr val="FF0000"/>
                </a:solidFill>
              </a:rPr>
              <a:t>NFA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GO</a:t>
            </a:r>
            <a:r>
              <a:rPr lang="zh-CN" altLang="en-US" dirty="0">
                <a:solidFill>
                  <a:srgbClr val="FF0000"/>
                </a:solidFill>
              </a:rPr>
              <a:t>函数不把空串当作任何字符！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75479-E535-4748-BCC3-9C0A8A8A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2" y="2148271"/>
            <a:ext cx="8463311" cy="45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0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8ECC4-67CC-48B6-9E8E-1331CE0D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GOTO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7F28B-09D3-457B-843F-6BF7CE6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F3B329-2047-45BB-B86F-B1913B7F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2042441"/>
            <a:ext cx="8399282" cy="306577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0E71096-9F58-4A5F-85E3-66151ECE9C83}"/>
              </a:ext>
            </a:extLst>
          </p:cNvPr>
          <p:cNvSpPr/>
          <p:nvPr/>
        </p:nvSpPr>
        <p:spPr>
          <a:xfrm>
            <a:off x="4727542" y="2318994"/>
            <a:ext cx="1239625" cy="8484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C37E7-CA1B-4F10-AEFD-52BDEEA5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A7DC9-09C0-48C1-94E9-82CD8E73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974" y="2041522"/>
            <a:ext cx="1662063" cy="502796"/>
          </a:xfrm>
        </p:spPr>
        <p:txBody>
          <a:bodyPr/>
          <a:lstStyle/>
          <a:p>
            <a:r>
              <a:rPr lang="zh-CN" altLang="en-US" dirty="0"/>
              <a:t>状态栈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714F2-5AB6-4624-AE09-2DF2667D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8" y="2544318"/>
            <a:ext cx="8761663" cy="328144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DBD4EE-8B1E-4AC5-AE61-E38D989C2393}"/>
              </a:ext>
            </a:extLst>
          </p:cNvPr>
          <p:cNvSpPr txBox="1">
            <a:spLocks/>
          </p:cNvSpPr>
          <p:nvPr/>
        </p:nvSpPr>
        <p:spPr>
          <a:xfrm>
            <a:off x="4061578" y="2057415"/>
            <a:ext cx="1662063" cy="50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输入串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453BD2-92A0-48CF-8720-D86BDD223065}"/>
              </a:ext>
            </a:extLst>
          </p:cNvPr>
          <p:cNvSpPr txBox="1">
            <a:spLocks/>
          </p:cNvSpPr>
          <p:nvPr/>
        </p:nvSpPr>
        <p:spPr>
          <a:xfrm>
            <a:off x="-29851" y="2041522"/>
            <a:ext cx="1662063" cy="50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规约栈</a:t>
            </a:r>
          </a:p>
        </p:txBody>
      </p:sp>
    </p:spTree>
    <p:extLst>
      <p:ext uri="{BB962C8B-B14F-4D97-AF65-F5344CB8AC3E}">
        <p14:creationId xmlns:p14="http://schemas.microsoft.com/office/powerpoint/2010/main" val="1505468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0312-E063-4F29-886A-A481BE58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存在左递归时的</a:t>
            </a:r>
            <a:r>
              <a:rPr lang="en-US" altLang="zh-CN" dirty="0"/>
              <a:t>First</a:t>
            </a:r>
            <a:r>
              <a:rPr lang="zh-CN" altLang="en-US" dirty="0"/>
              <a:t>集求解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7BE41-E892-4114-9CC4-6BF28D27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-&gt; Aa</a:t>
            </a:r>
            <a:r>
              <a:rPr lang="zh-CN" altLang="en-US" dirty="0"/>
              <a:t>，</a:t>
            </a:r>
            <a:r>
              <a:rPr lang="en-US" altLang="zh-CN" dirty="0"/>
              <a:t>First(A)?</a:t>
            </a:r>
          </a:p>
          <a:p>
            <a:r>
              <a:rPr lang="en-US" altLang="zh-CN" dirty="0"/>
              <a:t>First(A) += First(A)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无贡献：不一定！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死循环：及时退出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跳过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对于所有</a:t>
            </a:r>
            <a:r>
              <a:rPr lang="en-US" altLang="zh-CN" dirty="0"/>
              <a:t>NT</a:t>
            </a:r>
            <a:r>
              <a:rPr lang="zh-CN" altLang="en-US" dirty="0"/>
              <a:t>，计算</a:t>
            </a:r>
            <a:r>
              <a:rPr lang="en-US" altLang="zh-CN" dirty="0"/>
              <a:t>First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nt</a:t>
            </a:r>
            <a:r>
              <a:rPr lang="en-US" altLang="zh-CN" dirty="0"/>
              <a:t> in </a:t>
            </a:r>
            <a:r>
              <a:rPr lang="en-US" altLang="zh-CN" dirty="0" err="1"/>
              <a:t>NonTerminal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calNTFirstSet</a:t>
            </a:r>
            <a:r>
              <a:rPr lang="en-US" altLang="zh-CN" dirty="0"/>
              <a:t>(</a:t>
            </a:r>
            <a:r>
              <a:rPr lang="en-US" altLang="zh-CN" dirty="0" err="1"/>
              <a:t>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错误写法！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89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1019-FFDA-4091-BFDA-42A8691F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再考虑两种情况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21BE3-6A59-41B1-859B-35D2ED3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A-&gt;epsilon</a:t>
            </a:r>
            <a:endParaRPr lang="zh-CN" altLang="zh-CN" dirty="0"/>
          </a:p>
          <a:p>
            <a:r>
              <a:rPr lang="en-US" altLang="zh-CN" dirty="0"/>
              <a:t>A-&gt;A</a:t>
            </a:r>
            <a:r>
              <a:rPr lang="en-US" altLang="zh-CN" dirty="0">
                <a:solidFill>
                  <a:srgbClr val="FF0000"/>
                </a:solidFill>
              </a:rPr>
              <a:t>B			-&gt;</a:t>
            </a:r>
            <a:r>
              <a:rPr lang="zh-CN" altLang="en-US" dirty="0">
                <a:solidFill>
                  <a:srgbClr val="FF0000"/>
                </a:solidFill>
              </a:rPr>
              <a:t>能够拿到</a:t>
            </a:r>
            <a:r>
              <a:rPr lang="en-US" altLang="zh-CN" dirty="0">
                <a:solidFill>
                  <a:srgbClr val="FF0000"/>
                </a:solidFill>
              </a:rPr>
              <a:t>First(B)</a:t>
            </a:r>
          </a:p>
          <a:p>
            <a:pPr marL="0" indent="0">
              <a:buNone/>
            </a:pPr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A-&gt;A</a:t>
            </a:r>
            <a:r>
              <a:rPr lang="en-US" altLang="zh-CN" dirty="0">
                <a:solidFill>
                  <a:srgbClr val="FF0000"/>
                </a:solidFill>
              </a:rPr>
              <a:t>B			</a:t>
            </a:r>
          </a:p>
          <a:p>
            <a:r>
              <a:rPr lang="en-US" altLang="zh-CN" dirty="0"/>
              <a:t>A-&gt;epsilon			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错过</a:t>
            </a:r>
            <a:r>
              <a:rPr lang="en-US" altLang="zh-CN" dirty="0">
                <a:solidFill>
                  <a:srgbClr val="FF0000"/>
                </a:solidFill>
              </a:rPr>
              <a:t>First(B)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顺序遍历产生式时就可能会错过之前的左递归</a:t>
            </a:r>
            <a:endParaRPr lang="en-US" altLang="zh-CN" dirty="0"/>
          </a:p>
          <a:p>
            <a:r>
              <a:rPr lang="zh-CN" altLang="en-US" dirty="0"/>
              <a:t>为完备，必然要多次遍历，不是</a:t>
            </a:r>
            <a:r>
              <a:rPr lang="en-US" altLang="zh-CN" dirty="0"/>
              <a:t>O(n)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39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44F9-8D7D-4360-9740-980DF177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287D1-2E56-4389-8EDB-A495580A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并发计算</a:t>
            </a:r>
            <a:r>
              <a:rPr lang="en-US" altLang="zh-CN" dirty="0"/>
              <a:t>first</a:t>
            </a:r>
            <a:r>
              <a:rPr lang="zh-CN" altLang="zh-CN" dirty="0"/>
              <a:t>集</a:t>
            </a:r>
            <a:r>
              <a:rPr lang="zh-CN" altLang="en-US" dirty="0"/>
              <a:t>：</a:t>
            </a:r>
            <a:r>
              <a:rPr lang="zh-CN" altLang="zh-CN" dirty="0"/>
              <a:t>按照笔算的方法，</a:t>
            </a:r>
            <a:r>
              <a:rPr lang="zh-CN" altLang="zh-CN" b="1" dirty="0"/>
              <a:t>能算出几个字符，每个字符算出几个</a:t>
            </a:r>
            <a:r>
              <a:rPr lang="zh-CN" altLang="en-US" b="1" dirty="0"/>
              <a:t>，</a:t>
            </a:r>
            <a:r>
              <a:rPr lang="zh-CN" altLang="zh-CN" b="1" dirty="0"/>
              <a:t>就算几个</a:t>
            </a:r>
            <a:r>
              <a:rPr lang="zh-CN" altLang="zh-CN" dirty="0"/>
              <a:t>，直到不再增加</a:t>
            </a:r>
            <a:endParaRPr lang="en-US" altLang="zh-CN" dirty="0"/>
          </a:p>
          <a:p>
            <a:r>
              <a:rPr lang="en-US" altLang="zh-CN" dirty="0"/>
              <a:t>While(1):</a:t>
            </a:r>
          </a:p>
          <a:p>
            <a:pPr lvl="1"/>
            <a:r>
              <a:rPr lang="en-US" altLang="zh-CN" dirty="0" err="1"/>
              <a:t>isBigger</a:t>
            </a:r>
            <a:r>
              <a:rPr lang="en-US" altLang="zh-CN" dirty="0"/>
              <a:t> =0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isBigger</a:t>
            </a:r>
            <a:r>
              <a:rPr lang="en-US" altLang="zh-CN" dirty="0"/>
              <a:t> == 1:</a:t>
            </a:r>
          </a:p>
          <a:p>
            <a:pPr lvl="2"/>
            <a:r>
              <a:rPr lang="en-US" altLang="zh-CN" dirty="0"/>
              <a:t>Break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28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23100-62F8-44B3-A42D-33CEB78B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在将某元素加入到某个集合中，判断是否该元素已存在该集合中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2E875-EA81-421A-8EF6-65CCA622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3" y="2141537"/>
            <a:ext cx="887769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给</a:t>
            </a:r>
            <a:r>
              <a:rPr lang="en-US" altLang="zh-CN" dirty="0"/>
              <a:t>item</a:t>
            </a:r>
            <a:r>
              <a:rPr lang="zh-CN" altLang="en-US" dirty="0"/>
              <a:t>写一个</a:t>
            </a:r>
            <a:r>
              <a:rPr lang="en-US" altLang="zh-CN" dirty="0"/>
              <a:t>string</a:t>
            </a:r>
            <a:r>
              <a:rPr lang="zh-CN" altLang="en-US" dirty="0"/>
              <a:t>方法（哈希函数）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然后每添加一个</a:t>
            </a:r>
            <a:r>
              <a:rPr lang="en-US" altLang="zh-CN" dirty="0"/>
              <a:t>item</a:t>
            </a:r>
            <a:r>
              <a:rPr lang="zh-CN" altLang="zh-CN" dirty="0"/>
              <a:t>到一个</a:t>
            </a:r>
            <a:r>
              <a:rPr lang="en-US" altLang="zh-CN" dirty="0" err="1"/>
              <a:t>itemSet</a:t>
            </a:r>
            <a:r>
              <a:rPr lang="zh-CN" altLang="zh-CN" dirty="0"/>
              <a:t>，就用</a:t>
            </a:r>
            <a:r>
              <a:rPr lang="en-US" altLang="zh-CN" dirty="0"/>
              <a:t>Python</a:t>
            </a:r>
            <a:r>
              <a:rPr lang="zh-CN" altLang="zh-CN" dirty="0"/>
              <a:t>字典记录这个</a:t>
            </a:r>
            <a:r>
              <a:rPr lang="en-US" altLang="zh-CN" dirty="0"/>
              <a:t>string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每次要加入新的</a:t>
            </a:r>
            <a:r>
              <a:rPr lang="en-US" altLang="zh-CN" dirty="0"/>
              <a:t>item</a:t>
            </a:r>
            <a:r>
              <a:rPr lang="zh-CN" altLang="zh-CN" dirty="0"/>
              <a:t>时，就用它的</a:t>
            </a:r>
            <a:r>
              <a:rPr lang="en-US" altLang="zh-CN" dirty="0"/>
              <a:t>string</a:t>
            </a:r>
            <a:r>
              <a:rPr lang="zh-CN" altLang="zh-CN" dirty="0"/>
              <a:t>在记录中比对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0D1AF-9F22-472E-99C3-0130900ED2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0" y="3842580"/>
            <a:ext cx="8129880" cy="47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BCC2CB-F2BA-4A8F-870C-1B9C7D795D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/>
          <a:stretch/>
        </p:blipFill>
        <p:spPr bwMode="auto">
          <a:xfrm>
            <a:off x="260300" y="5226431"/>
            <a:ext cx="7911444" cy="4028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4263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A79DA-55DD-45B7-BCB6-FB0E5DC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27DF-B330-4FD8-B8F2-7A87DEB0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CEFAD6-54E6-4222-8485-14101614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07" y="1636811"/>
            <a:ext cx="5925985" cy="47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35C3E-DAD0-4221-A610-F2785323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28" y="365125"/>
            <a:ext cx="8755144" cy="1325563"/>
          </a:xfrm>
        </p:spPr>
        <p:txBody>
          <a:bodyPr/>
          <a:lstStyle/>
          <a:p>
            <a:r>
              <a:rPr lang="zh-CN" altLang="en-US" dirty="0"/>
              <a:t>需求分析：系统模块框图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A909DD-E056-425E-836C-77D9EB0EA92E}"/>
              </a:ext>
            </a:extLst>
          </p:cNvPr>
          <p:cNvSpPr/>
          <p:nvPr/>
        </p:nvSpPr>
        <p:spPr>
          <a:xfrm>
            <a:off x="1818914" y="4601951"/>
            <a:ext cx="2972587" cy="66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词法分析，</a:t>
            </a:r>
            <a:r>
              <a:rPr lang="en-US" altLang="zh-CN" sz="2800" b="1" dirty="0"/>
              <a:t>CFG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94190D-D47A-41C4-B151-844BF3D269E5}"/>
              </a:ext>
            </a:extLst>
          </p:cNvPr>
          <p:cNvSpPr/>
          <p:nvPr/>
        </p:nvSpPr>
        <p:spPr>
          <a:xfrm>
            <a:off x="1863053" y="2944361"/>
            <a:ext cx="288431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语法语义分析器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中间代码生成器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B11FAD-1D85-415F-863C-A5F479A051A4}"/>
              </a:ext>
            </a:extLst>
          </p:cNvPr>
          <p:cNvSpPr/>
          <p:nvPr/>
        </p:nvSpPr>
        <p:spPr>
          <a:xfrm>
            <a:off x="2266155" y="1774329"/>
            <a:ext cx="2078106" cy="85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目标代码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生成器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ABCA2FC-2CD0-4F0E-9126-E952353EE7CF}"/>
              </a:ext>
            </a:extLst>
          </p:cNvPr>
          <p:cNvCxnSpPr>
            <a:cxnSpLocks/>
            <a:stCxn id="61" idx="0"/>
            <a:endCxn id="11" idx="2"/>
          </p:cNvCxnSpPr>
          <p:nvPr/>
        </p:nvCxnSpPr>
        <p:spPr>
          <a:xfrm flipV="1">
            <a:off x="3305207" y="5263460"/>
            <a:ext cx="1" cy="29733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43BAB6F-B8ED-41FE-894C-D767772454DD}"/>
              </a:ext>
            </a:extLst>
          </p:cNvPr>
          <p:cNvSpPr/>
          <p:nvPr/>
        </p:nvSpPr>
        <p:spPr>
          <a:xfrm>
            <a:off x="2266154" y="5560794"/>
            <a:ext cx="2078106" cy="57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源代码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E410988-EE1B-48EB-92AA-2A5F669D82D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3305208" y="4269924"/>
            <a:ext cx="0" cy="33202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361150-C15F-410B-A6C6-29A99DFF84F9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3305208" y="2628352"/>
            <a:ext cx="0" cy="3160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D3EB8C2-0378-42D2-8912-433A3C751A28}"/>
              </a:ext>
            </a:extLst>
          </p:cNvPr>
          <p:cNvSpPr txBox="1"/>
          <p:nvPr/>
        </p:nvSpPr>
        <p:spPr>
          <a:xfrm>
            <a:off x="5219599" y="1774329"/>
            <a:ext cx="3729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面向对象</a:t>
            </a:r>
            <a:r>
              <a:rPr lang="zh-CN" altLang="en-US" sz="2800" dirty="0"/>
              <a:t>设计，方便维护和划分功能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语法、语义分析器、中间代码生成器</a:t>
            </a:r>
            <a:r>
              <a:rPr lang="zh-CN" altLang="en-US" sz="2800" dirty="0">
                <a:solidFill>
                  <a:srgbClr val="FF0000"/>
                </a:solidFill>
              </a:rPr>
              <a:t>合并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红色箭头：让词法分析作为子程序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EBB6A9F7-7F5B-479D-9161-83891CC9AB94}"/>
              </a:ext>
            </a:extLst>
          </p:cNvPr>
          <p:cNvCxnSpPr>
            <a:stCxn id="12" idx="3"/>
            <a:endCxn id="61" idx="3"/>
          </p:cNvCxnSpPr>
          <p:nvPr/>
        </p:nvCxnSpPr>
        <p:spPr>
          <a:xfrm flipH="1">
            <a:off x="4344260" y="3607143"/>
            <a:ext cx="403103" cy="2239462"/>
          </a:xfrm>
          <a:prstGeom prst="bentConnector3">
            <a:avLst>
              <a:gd name="adj1" fmla="val -5671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E664FB7-390D-40D3-A264-36E97E42FFEF}"/>
              </a:ext>
            </a:extLst>
          </p:cNvPr>
          <p:cNvSpPr/>
          <p:nvPr/>
        </p:nvSpPr>
        <p:spPr>
          <a:xfrm>
            <a:off x="194428" y="4121498"/>
            <a:ext cx="1448303" cy="86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项目集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规范族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1E3968-A89F-468B-8723-9C81925FE3AB}"/>
              </a:ext>
            </a:extLst>
          </p:cNvPr>
          <p:cNvSpPr/>
          <p:nvPr/>
        </p:nvSpPr>
        <p:spPr>
          <a:xfrm>
            <a:off x="442386" y="5213627"/>
            <a:ext cx="948430" cy="66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语法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F50155-4A74-475C-A3B7-1A1A6A8E76C2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16601" y="4982737"/>
            <a:ext cx="1979" cy="23089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24BA3B-C127-4B83-AB74-FACE36BB6DFE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flipV="1">
            <a:off x="918580" y="3607143"/>
            <a:ext cx="944473" cy="5143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8B1A60-5750-4B47-8FF3-D3458475C4AA}"/>
              </a:ext>
            </a:extLst>
          </p:cNvPr>
          <p:cNvSpPr txBox="1"/>
          <p:nvPr/>
        </p:nvSpPr>
        <p:spPr>
          <a:xfrm>
            <a:off x="319596" y="3275860"/>
            <a:ext cx="122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GOTO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70920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FD62-C9B6-491E-B85C-3D332BE6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13F30-1F8C-49C9-A21C-934D0889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DBD274-5C64-4902-B21B-B50FB383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37" y="1420274"/>
            <a:ext cx="7033525" cy="51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2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3541B-8510-4ED1-A638-82B206E7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23AEE-9F8E-4398-A4F5-8297BABC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35697-EC22-4A92-A96B-939642B6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59" y="1471725"/>
            <a:ext cx="7076682" cy="50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3974-6CDC-4ACA-BC8A-3B347977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5B07A-45B2-450F-B854-8F8DB155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变量重定义</a:t>
            </a:r>
          </a:p>
          <a:p>
            <a:r>
              <a:rPr lang="zh-CN" altLang="en-US" dirty="0"/>
              <a:t>使用未声明的变量</a:t>
            </a:r>
          </a:p>
          <a:p>
            <a:r>
              <a:rPr lang="zh-CN" altLang="en-US" dirty="0"/>
              <a:t>使用未定义的函数</a:t>
            </a:r>
          </a:p>
          <a:p>
            <a:r>
              <a:rPr lang="zh-CN" altLang="en-US" dirty="0"/>
              <a:t>变量赋值时类型错误</a:t>
            </a:r>
          </a:p>
          <a:p>
            <a:r>
              <a:rPr lang="zh-CN" altLang="en-US" dirty="0"/>
              <a:t>函数形参和实参不匹配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52F15-8897-4D53-A836-102BB37C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6" t="35009" r="44052" b="25269"/>
          <a:stretch/>
        </p:blipFill>
        <p:spPr>
          <a:xfrm>
            <a:off x="932154" y="4515115"/>
            <a:ext cx="5204291" cy="18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CA40-F7E9-4377-82C4-A865620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变量重定义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6B5-31C7-49D1-B707-3A5CC949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2ED30-A826-4D96-B166-E93E889088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1533" y="1329853"/>
            <a:ext cx="6900934" cy="5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4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CA40-F7E9-4377-82C4-A865620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使用未声明的变量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6B5-31C7-49D1-B707-3A5CC949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7F8940-A6EB-4392-B3C2-8A96EF85A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7320" y="1337274"/>
            <a:ext cx="6929359" cy="5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0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CA40-F7E9-4377-82C4-A865620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使用未定义的函数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6B5-31C7-49D1-B707-3A5CC949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11D21-DF96-400A-BDB8-FA6823F1B8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7453" y="1290778"/>
            <a:ext cx="6969094" cy="55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4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CA40-F7E9-4377-82C4-A865620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变量赋值时类型错误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6B5-31C7-49D1-B707-3A5CC949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F6F0B-8F75-41DC-AF4E-532353772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0009" y="1337187"/>
            <a:ext cx="6945640" cy="5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CA40-F7E9-4377-82C4-A865620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函数形参和实参不匹配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6B5-31C7-49D1-B707-3A5CC949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14E19-C6C4-4484-9B70-C9CDE76C8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27" y="1310175"/>
            <a:ext cx="7032010" cy="5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966E-23C8-4FE4-9F3C-457BB13B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寄存器取用测试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2C3D-B9DB-4F6A-966E-6104B2D4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80" y="1486260"/>
            <a:ext cx="436755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int</a:t>
            </a:r>
            <a:r>
              <a:rPr lang="en-US" altLang="zh-CN" dirty="0"/>
              <a:t> main(</a:t>
            </a:r>
            <a:r>
              <a:rPr lang="en-US" altLang="zh-CN" b="1" dirty="0"/>
              <a:t>void</a:t>
            </a:r>
            <a:r>
              <a:rPr lang="en-US" altLang="zh-CN" dirty="0"/>
              <a:t>)   </a:t>
            </a:r>
          </a:p>
          <a:p>
            <a:pPr marL="0" indent="0">
              <a:buNone/>
            </a:pPr>
            <a:r>
              <a:rPr lang="en-US" altLang="zh-CN" dirty="0"/>
              <a:t>{ 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b="1" dirty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a;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b;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c;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d;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e;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g;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h;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j;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k;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l;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m;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n;</a:t>
            </a:r>
            <a:r>
              <a:rPr lang="en-US" altLang="zh-CN" b="1" dirty="0" err="1"/>
              <a:t>int</a:t>
            </a:r>
            <a:r>
              <a:rPr lang="en-US" altLang="zh-CN" dirty="0"/>
              <a:t> o; 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b="1" dirty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p;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q;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r;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s;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t;</a:t>
            </a:r>
            <a:r>
              <a:rPr lang="en-US" altLang="zh-CN" b="1" dirty="0" err="1"/>
              <a:t>int</a:t>
            </a:r>
            <a:r>
              <a:rPr lang="en-US" altLang="zh-CN" dirty="0"/>
              <a:t> u; 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</a:p>
          <a:p>
            <a:pPr marL="0" indent="0">
              <a:buNone/>
            </a:pPr>
            <a:r>
              <a:rPr lang="en-US" altLang="zh-CN" dirty="0"/>
              <a:t>    a=0;b=1;c=2;d=3;e=4;f=5;g=6;h=7;i=8;j=9;k=10;l=11;m=12;n=13;o=14;p=15;q=16;r=17;s=18;t = 19; u = 20;   </a:t>
            </a:r>
          </a:p>
          <a:p>
            <a:pPr marL="0" indent="0">
              <a:buNone/>
            </a:pPr>
            <a:r>
              <a:rPr lang="en-US" altLang="zh-CN" dirty="0"/>
              <a:t>    a=0;b=1;c=2;d=3;e=4;f=5;g=6;h=7;i=8;j=9;k=10;l=11;m=12;n=13;o=14;p=15;q=16;r=17;s=18;t=19; 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b="1" dirty="0"/>
              <a:t>return</a:t>
            </a:r>
            <a:r>
              <a:rPr lang="en-US" altLang="zh-CN" dirty="0"/>
              <a:t> 1;   </a:t>
            </a:r>
          </a:p>
          <a:p>
            <a:pPr marL="0" indent="0">
              <a:buNone/>
            </a:pPr>
            <a:r>
              <a:rPr lang="en-US" altLang="zh-CN" dirty="0"/>
              <a:t>}  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9ABC2-6516-47D0-8A64-4A796E566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/>
          <a:stretch/>
        </p:blipFill>
        <p:spPr>
          <a:xfrm>
            <a:off x="4829470" y="0"/>
            <a:ext cx="3685880" cy="8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8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D1A2-96FD-4543-96F8-96B1EF8A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演示视频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680021-4108-4FB3-B222-E49B9B54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5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21C7-5477-4F80-9662-1A437733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01AB9D-B315-4E33-BD55-639E8D14C832}"/>
              </a:ext>
            </a:extLst>
          </p:cNvPr>
          <p:cNvSpPr/>
          <p:nvPr/>
        </p:nvSpPr>
        <p:spPr>
          <a:xfrm>
            <a:off x="1864493" y="1970842"/>
            <a:ext cx="2976382" cy="190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项目集</a:t>
            </a:r>
            <a:endParaRPr lang="en-US" altLang="zh-CN" sz="2800" b="1" dirty="0"/>
          </a:p>
          <a:p>
            <a:r>
              <a:rPr lang="zh-CN" altLang="en-US" sz="2800" b="1" dirty="0"/>
              <a:t>规范族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C2F31-5653-4FE9-9C09-D72772C165CC}"/>
              </a:ext>
            </a:extLst>
          </p:cNvPr>
          <p:cNvSpPr/>
          <p:nvPr/>
        </p:nvSpPr>
        <p:spPr>
          <a:xfrm>
            <a:off x="3164428" y="2107784"/>
            <a:ext cx="1555423" cy="7223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ItemSet</a:t>
            </a:r>
            <a:endParaRPr lang="zh-CN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B505DC-FF46-4207-8890-2532C46177CC}"/>
              </a:ext>
            </a:extLst>
          </p:cNvPr>
          <p:cNvSpPr/>
          <p:nvPr/>
        </p:nvSpPr>
        <p:spPr>
          <a:xfrm>
            <a:off x="3164428" y="3164678"/>
            <a:ext cx="1555423" cy="549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CFG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5B1DE7-E333-41F4-B72F-1CFE7DC99C79}"/>
              </a:ext>
            </a:extLst>
          </p:cNvPr>
          <p:cNvSpPr/>
          <p:nvPr/>
        </p:nvSpPr>
        <p:spPr>
          <a:xfrm>
            <a:off x="3467925" y="4048218"/>
            <a:ext cx="948430" cy="66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语法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B405CD-4AC7-44B7-AB6F-7F59A48148B3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942140" y="3713709"/>
            <a:ext cx="0" cy="33450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CA434A-CD3B-44E2-AF82-594011CDA1F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942140" y="2830170"/>
            <a:ext cx="0" cy="334508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1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55E04-74BB-4D9B-A4CA-6E6AB082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33941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B6E6D-1D19-4BF5-87B0-3DB0ED41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Item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314ECA8-16A8-4F63-A88B-92A583A6E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79580"/>
              </p:ext>
            </p:extLst>
          </p:nvPr>
        </p:nvGraphicFramePr>
        <p:xfrm>
          <a:off x="628650" y="1690689"/>
          <a:ext cx="8095130" cy="4235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7565">
                  <a:extLst>
                    <a:ext uri="{9D8B030D-6E8A-4147-A177-3AD203B41FA5}">
                      <a16:colId xmlns:a16="http://schemas.microsoft.com/office/drawing/2014/main" val="2489010872"/>
                    </a:ext>
                  </a:extLst>
                </a:gridCol>
                <a:gridCol w="4047565">
                  <a:extLst>
                    <a:ext uri="{9D8B030D-6E8A-4147-A177-3AD203B41FA5}">
                      <a16:colId xmlns:a16="http://schemas.microsoft.com/office/drawing/2014/main" val="2428156848"/>
                    </a:ext>
                  </a:extLst>
                </a:gridCol>
              </a:tblGrid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</a:rPr>
                        <a:t>成员</a:t>
                      </a: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功能描述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14186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self.right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产生式右部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864688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self.left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产生式左部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323093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i="1" u="sng" kern="100" dirty="0" err="1">
                          <a:effectLst/>
                        </a:rPr>
                        <a:t>self.dotPos</a:t>
                      </a:r>
                      <a:endParaRPr lang="zh-CN" sz="2800" i="1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i="1" u="sng" kern="100" dirty="0">
                          <a:effectLst/>
                        </a:rPr>
                        <a:t>点的位置</a:t>
                      </a:r>
                      <a:endParaRPr lang="zh-CN" sz="2800" i="1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432689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self.terms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终结符串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020769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00" dirty="0" err="1">
                          <a:effectLst/>
                        </a:rPr>
                        <a:t>t</a:t>
                      </a:r>
                      <a:r>
                        <a:rPr lang="en-US" sz="2800" kern="100" dirty="0" err="1">
                          <a:effectLst/>
                        </a:rPr>
                        <a:t>oString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将这个</a:t>
                      </a:r>
                      <a:r>
                        <a:rPr lang="en-US" sz="2800" kern="100">
                          <a:effectLst/>
                        </a:rPr>
                        <a:t>item</a:t>
                      </a:r>
                      <a:r>
                        <a:rPr lang="zh-CN" sz="2800" kern="100">
                          <a:effectLst/>
                        </a:rPr>
                        <a:t>转为字符串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495708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nextItem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将点向后移动一位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95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1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B21-4248-4E1D-A313-01E90507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DD00B0E-F78E-4943-B5B6-BE203FE44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75267"/>
              </p:ext>
            </p:extLst>
          </p:nvPr>
        </p:nvGraphicFramePr>
        <p:xfrm>
          <a:off x="512288" y="1566680"/>
          <a:ext cx="8119424" cy="2950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397">
                  <a:extLst>
                    <a:ext uri="{9D8B030D-6E8A-4147-A177-3AD203B41FA5}">
                      <a16:colId xmlns:a16="http://schemas.microsoft.com/office/drawing/2014/main" val="3916655538"/>
                    </a:ext>
                  </a:extLst>
                </a:gridCol>
                <a:gridCol w="4690027">
                  <a:extLst>
                    <a:ext uri="{9D8B030D-6E8A-4147-A177-3AD203B41FA5}">
                      <a16:colId xmlns:a16="http://schemas.microsoft.com/office/drawing/2014/main" val="1030879310"/>
                    </a:ext>
                  </a:extLst>
                </a:gridCol>
              </a:tblGrid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</a:rPr>
                        <a:t>成员</a:t>
                      </a: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功能描述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45942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self.reserved</a:t>
                      </a:r>
                      <a:endParaRPr lang="en-US" altLang="zh-CN" sz="2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保留字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011812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self.type</a:t>
                      </a:r>
                      <a:endParaRPr lang="en-US" altLang="zh-CN" sz="2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056567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self.regexs</a:t>
                      </a:r>
                      <a:endParaRPr lang="en-US" altLang="zh-CN" sz="2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词法分析用的正则表达式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191654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getTokensOfOneLine</a:t>
                      </a:r>
                      <a:endParaRPr lang="en-US" altLang="zh-CN" sz="2800" b="0" i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0" i="1" u="sng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对一行源代码作语法分析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067089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self.pInputStr</a:t>
                      </a:r>
                      <a:endParaRPr lang="en-US" altLang="zh-CN" sz="2800" b="0" i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0" i="1" u="sng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记录语法分析位置的指针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6455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D82F20A-4CCC-4738-9A0D-113403B1964C}"/>
              </a:ext>
            </a:extLst>
          </p:cNvPr>
          <p:cNvSpPr txBox="1"/>
          <p:nvPr/>
        </p:nvSpPr>
        <p:spPr>
          <a:xfrm>
            <a:off x="628650" y="4713493"/>
            <a:ext cx="4236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Tokens</a:t>
            </a:r>
            <a:r>
              <a:rPr lang="zh-CN" altLang="en-US" sz="2400" dirty="0"/>
              <a:t>是词法分析中间结果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以此实现“</a:t>
            </a:r>
            <a:r>
              <a:rPr lang="zh-CN" altLang="en-US" sz="2400" dirty="0">
                <a:solidFill>
                  <a:srgbClr val="FF0000"/>
                </a:solidFill>
              </a:rPr>
              <a:t>词法分析程序作为子程序，需要的时候被语法分析程序调用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818274A-8FB2-4C78-92C8-F54248C4063D}"/>
              </a:ext>
            </a:extLst>
          </p:cNvPr>
          <p:cNvCxnSpPr>
            <a:cxnSpLocks/>
          </p:cNvCxnSpPr>
          <p:nvPr/>
        </p:nvCxnSpPr>
        <p:spPr>
          <a:xfrm flipV="1">
            <a:off x="1764990" y="4021585"/>
            <a:ext cx="0" cy="8215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4EA3CA3-780A-4EF7-8409-D0D7958EC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6" t="35009" r="44052" b="25269"/>
          <a:stretch/>
        </p:blipFill>
        <p:spPr>
          <a:xfrm>
            <a:off x="4864963" y="4787170"/>
            <a:ext cx="3943979" cy="14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B21-4248-4E1D-A313-01E90507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DD00B0E-F78E-4943-B5B6-BE203FE448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288" y="1566680"/>
          <a:ext cx="8119424" cy="3442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397">
                  <a:extLst>
                    <a:ext uri="{9D8B030D-6E8A-4147-A177-3AD203B41FA5}">
                      <a16:colId xmlns:a16="http://schemas.microsoft.com/office/drawing/2014/main" val="3916655538"/>
                    </a:ext>
                  </a:extLst>
                </a:gridCol>
                <a:gridCol w="4690027">
                  <a:extLst>
                    <a:ext uri="{9D8B030D-6E8A-4147-A177-3AD203B41FA5}">
                      <a16:colId xmlns:a16="http://schemas.microsoft.com/office/drawing/2014/main" val="1030879310"/>
                    </a:ext>
                  </a:extLst>
                </a:gridCol>
              </a:tblGrid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</a:rPr>
                        <a:t>成员</a:t>
                      </a: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功能描述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45942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loadGrammer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读取文法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011812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calFirstSet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计算</a:t>
                      </a:r>
                      <a:r>
                        <a:rPr lang="zh-CN" altLang="en-US" sz="2800" kern="100" dirty="0">
                          <a:effectLst/>
                        </a:rPr>
                        <a:t>所有字符</a:t>
                      </a:r>
                      <a:r>
                        <a:rPr lang="en-US" sz="2800" kern="100" dirty="0">
                          <a:effectLst/>
                        </a:rPr>
                        <a:t>First</a:t>
                      </a:r>
                      <a:r>
                        <a:rPr lang="zh-CN" sz="2800" kern="100" dirty="0">
                          <a:effectLst/>
                        </a:rPr>
                        <a:t>集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056567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calNTFirstSet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计算非终结符的</a:t>
                      </a:r>
                      <a:r>
                        <a:rPr lang="en-US" sz="2800" kern="100" dirty="0">
                          <a:effectLst/>
                        </a:rPr>
                        <a:t>First</a:t>
                      </a:r>
                      <a:r>
                        <a:rPr lang="zh-CN" sz="2800" kern="100" dirty="0">
                          <a:effectLst/>
                        </a:rPr>
                        <a:t>集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191654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0" i="1" u="sng" kern="100" dirty="0" err="1">
                          <a:effectLst/>
                        </a:rPr>
                        <a:t>getDotItems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b="0" i="1" u="sng" kern="100" dirty="0">
                          <a:effectLst/>
                        </a:rPr>
                        <a:t>将</a:t>
                      </a:r>
                      <a:r>
                        <a:rPr lang="en-US" sz="2800" b="0" i="1" u="sng" kern="100" dirty="0">
                          <a:effectLst/>
                        </a:rPr>
                        <a:t>item</a:t>
                      </a:r>
                      <a:r>
                        <a:rPr lang="zh-CN" sz="2800" b="0" i="1" u="sng" kern="100" dirty="0">
                          <a:effectLst/>
                        </a:rPr>
                        <a:t>加点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172681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getTokensOfOneLine</a:t>
                      </a:r>
                      <a:endParaRPr lang="en-US" altLang="zh-CN" sz="2800" b="0" i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0" i="1" u="sng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对一行源代码作语法分析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067089"/>
                  </a:ext>
                </a:extLst>
              </a:tr>
              <a:tr h="491818">
                <a:tc>
                  <a:txBody>
                    <a:bodyPr/>
                    <a:lstStyle/>
                    <a:p>
                      <a:pPr marL="0" marR="0" lvl="0" indent="304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self.pInputStr</a:t>
                      </a:r>
                      <a:endParaRPr lang="en-US" altLang="zh-CN" sz="2800" b="0" i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0" i="1" u="sng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记录语法分析位置的指针</a:t>
                      </a:r>
                      <a:endParaRPr lang="zh-CN" sz="2800" b="0" i="1" u="sng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6455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D82F20A-4CCC-4738-9A0D-113403B1964C}"/>
              </a:ext>
            </a:extLst>
          </p:cNvPr>
          <p:cNvSpPr txBox="1"/>
          <p:nvPr/>
        </p:nvSpPr>
        <p:spPr>
          <a:xfrm>
            <a:off x="873143" y="5478976"/>
            <a:ext cx="492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Tokens</a:t>
            </a:r>
            <a:r>
              <a:rPr lang="zh-CN" altLang="en-US" sz="2400" dirty="0"/>
              <a:t>是词法分析中间结果</a:t>
            </a:r>
            <a:endParaRPr lang="en-US" altLang="zh-CN" sz="2400" dirty="0"/>
          </a:p>
          <a:p>
            <a:r>
              <a:rPr lang="zh-CN" altLang="en-US" sz="2400" dirty="0"/>
              <a:t>以此实现“</a:t>
            </a:r>
            <a:r>
              <a:rPr lang="zh-CN" altLang="en-US" sz="2400" dirty="0">
                <a:solidFill>
                  <a:srgbClr val="FF0000"/>
                </a:solidFill>
              </a:rPr>
              <a:t>词法分析程序作为子程序，需要的时候被语法分析程序调用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818274A-8FB2-4C78-92C8-F54248C4063D}"/>
              </a:ext>
            </a:extLst>
          </p:cNvPr>
          <p:cNvCxnSpPr>
            <a:cxnSpLocks/>
          </p:cNvCxnSpPr>
          <p:nvPr/>
        </p:nvCxnSpPr>
        <p:spPr>
          <a:xfrm flipV="1">
            <a:off x="1764990" y="4464448"/>
            <a:ext cx="0" cy="10899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5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55E2-56A4-4D61-9DDB-63D99AA8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主体代码展示说明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B7C8A-3EAC-42B4-A3C4-0B1C5F91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27548-9AE8-477C-8491-1782949EE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2" t="11285" r="5642" b="10298"/>
          <a:stretch/>
        </p:blipFill>
        <p:spPr>
          <a:xfrm>
            <a:off x="80474" y="1690687"/>
            <a:ext cx="898305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B21-4248-4E1D-A313-01E90507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ItemSetSpecificationFamily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316910C-46B7-49CF-B219-27BF1DCAB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80563"/>
              </p:ext>
            </p:extLst>
          </p:nvPr>
        </p:nvGraphicFramePr>
        <p:xfrm>
          <a:off x="339365" y="1690689"/>
          <a:ext cx="8465270" cy="4615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551">
                  <a:extLst>
                    <a:ext uri="{9D8B030D-6E8A-4147-A177-3AD203B41FA5}">
                      <a16:colId xmlns:a16="http://schemas.microsoft.com/office/drawing/2014/main" val="737443822"/>
                    </a:ext>
                  </a:extLst>
                </a:gridCol>
                <a:gridCol w="5814719">
                  <a:extLst>
                    <a:ext uri="{9D8B030D-6E8A-4147-A177-3AD203B41FA5}">
                      <a16:colId xmlns:a16="http://schemas.microsoft.com/office/drawing/2014/main" val="2642189105"/>
                    </a:ext>
                  </a:extLst>
                </a:gridCol>
              </a:tblGrid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方法的名称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功能描述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034793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self.itemSets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项目集，也即</a:t>
                      </a:r>
                      <a:r>
                        <a:rPr lang="en-US" altLang="zh-CN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DFA</a:t>
                      </a: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851800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self.edges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DFA</a:t>
                      </a:r>
                      <a:r>
                        <a:rPr lang="zh-CN" altLang="en-US" sz="2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状态的边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145368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i="0" u="none" kern="100" dirty="0">
                          <a:effectLst/>
                        </a:rPr>
                        <a:t>getLR1Closure</a:t>
                      </a:r>
                      <a:endParaRPr lang="zh-CN" sz="2800" i="0" u="none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i="0" u="none" kern="100" dirty="0">
                          <a:effectLst/>
                        </a:rPr>
                        <a:t>根据</a:t>
                      </a:r>
                      <a:r>
                        <a:rPr lang="en-US" sz="2800" i="0" u="none" kern="100" dirty="0">
                          <a:effectLst/>
                        </a:rPr>
                        <a:t>LR1</a:t>
                      </a:r>
                      <a:r>
                        <a:rPr lang="zh-CN" sz="2800" i="0" u="none" kern="100" dirty="0">
                          <a:effectLst/>
                        </a:rPr>
                        <a:t>的方法算</a:t>
                      </a:r>
                      <a:r>
                        <a:rPr lang="en-US" sz="2800" i="0" u="none" kern="100" dirty="0">
                          <a:effectLst/>
                        </a:rPr>
                        <a:t>Closure</a:t>
                      </a:r>
                      <a:r>
                        <a:rPr lang="zh-CN" sz="2800" i="0" u="none" kern="100" dirty="0">
                          <a:effectLst/>
                        </a:rPr>
                        <a:t>集</a:t>
                      </a:r>
                      <a:endParaRPr lang="zh-CN" sz="2800" i="0" u="none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214840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i="0" u="none" kern="100" dirty="0">
                          <a:effectLst/>
                        </a:rPr>
                        <a:t>GO</a:t>
                      </a:r>
                      <a:endParaRPr lang="zh-CN" sz="2800" i="0" u="none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i="0" u="none" kern="100" dirty="0">
                          <a:effectLst/>
                        </a:rPr>
                        <a:t>状态转移函数</a:t>
                      </a:r>
                      <a:endParaRPr lang="zh-CN" sz="2800" i="0" u="none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53927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i="0" u="sng" kern="100">
                          <a:effectLst/>
                        </a:rPr>
                        <a:t>getFirstSet</a:t>
                      </a:r>
                      <a:endParaRPr lang="zh-CN" sz="2800" i="0" u="sng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i="0" u="sng" kern="100" dirty="0">
                          <a:effectLst/>
                        </a:rPr>
                        <a:t>获取字符串的</a:t>
                      </a:r>
                      <a:r>
                        <a:rPr lang="en-US" sz="2800" i="0" u="sng" kern="100" dirty="0">
                          <a:effectLst/>
                        </a:rPr>
                        <a:t>First</a:t>
                      </a:r>
                      <a:r>
                        <a:rPr lang="zh-CN" sz="2800" i="0" u="sng" kern="100" dirty="0">
                          <a:effectLst/>
                        </a:rPr>
                        <a:t>集</a:t>
                      </a:r>
                      <a:endParaRPr lang="zh-CN" sz="2800" i="0" u="sng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609544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i="0" u="none" kern="100">
                          <a:effectLst/>
                        </a:rPr>
                        <a:t>extendItem</a:t>
                      </a:r>
                      <a:endParaRPr lang="zh-CN" sz="2800" i="0" u="none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i="0" u="none" kern="100" dirty="0">
                          <a:effectLst/>
                        </a:rPr>
                        <a:t>根据</a:t>
                      </a:r>
                      <a:r>
                        <a:rPr lang="en-US" sz="2800" i="0" u="none" kern="100" dirty="0">
                          <a:effectLst/>
                        </a:rPr>
                        <a:t>LR1</a:t>
                      </a:r>
                      <a:r>
                        <a:rPr lang="zh-CN" sz="2800" i="0" u="none" kern="100" dirty="0">
                          <a:effectLst/>
                        </a:rPr>
                        <a:t>文法将</a:t>
                      </a:r>
                      <a:r>
                        <a:rPr lang="en-US" sz="2800" i="0" u="none" kern="100" dirty="0">
                          <a:effectLst/>
                        </a:rPr>
                        <a:t>item</a:t>
                      </a:r>
                      <a:r>
                        <a:rPr lang="zh-CN" sz="2800" i="0" u="none" kern="100" dirty="0">
                          <a:effectLst/>
                        </a:rPr>
                        <a:t>进行终结符拓展</a:t>
                      </a:r>
                      <a:endParaRPr lang="zh-CN" sz="2800" i="0" u="none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555861"/>
                  </a:ext>
                </a:extLst>
              </a:tr>
              <a:tr h="576998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buildFamily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通过算法构建项目集族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9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2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</TotalTime>
  <Words>1542</Words>
  <Application>Microsoft Office PowerPoint</Application>
  <PresentationFormat>全屏显示(4:3)</PresentationFormat>
  <Paragraphs>244</Paragraphs>
  <Slides>40</Slides>
  <Notes>6</Notes>
  <HiddenSlides>9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Arial</vt:lpstr>
      <vt:lpstr>Calibri</vt:lpstr>
      <vt:lpstr>Calibri Light</vt:lpstr>
      <vt:lpstr>Times New Roman</vt:lpstr>
      <vt:lpstr>Office 主题​​</vt:lpstr>
      <vt:lpstr>编译原理课设答辩 LR(1)编译器</vt:lpstr>
      <vt:lpstr>需求分析： LR(1)编译器</vt:lpstr>
      <vt:lpstr>需求分析：系统模块框图</vt:lpstr>
      <vt:lpstr>设计细化</vt:lpstr>
      <vt:lpstr>Item类</vt:lpstr>
      <vt:lpstr>CFG类</vt:lpstr>
      <vt:lpstr>CFG类</vt:lpstr>
      <vt:lpstr>主体代码展示说明</vt:lpstr>
      <vt:lpstr>ItemSetSpecificationFamily类</vt:lpstr>
      <vt:lpstr>SyntacticAnalyzer类(3合1:语法语义 中间代码)</vt:lpstr>
      <vt:lpstr>isRecognizable</vt:lpstr>
      <vt:lpstr>ObjectCodeGenerator类</vt:lpstr>
      <vt:lpstr>过程调用目标代码生成设计</vt:lpstr>
      <vt:lpstr>过程调用</vt:lpstr>
      <vt:lpstr>函数定义</vt:lpstr>
      <vt:lpstr>函数调用主体代码</vt:lpstr>
      <vt:lpstr>目标代码</vt:lpstr>
      <vt:lpstr>自己设定的语法是否合理？</vt:lpstr>
      <vt:lpstr>递归产生式</vt:lpstr>
      <vt:lpstr>函数语法设计</vt:lpstr>
      <vt:lpstr>有空产生式怎么办？</vt:lpstr>
      <vt:lpstr>项目集规范族</vt:lpstr>
      <vt:lpstr>ACTION、GOTO表</vt:lpstr>
      <vt:lpstr>规约</vt:lpstr>
      <vt:lpstr>存在左递归时的First集求解</vt:lpstr>
      <vt:lpstr>再考虑两种情况</vt:lpstr>
      <vt:lpstr>正确做法</vt:lpstr>
      <vt:lpstr>在将某元素加入到某个集合中，判断是否该元素已存在该集合中</vt:lpstr>
      <vt:lpstr>结果展示</vt:lpstr>
      <vt:lpstr>词法分析</vt:lpstr>
      <vt:lpstr>语法分析</vt:lpstr>
      <vt:lpstr>错误提示</vt:lpstr>
      <vt:lpstr>变量重定义</vt:lpstr>
      <vt:lpstr>使用未声明的变量</vt:lpstr>
      <vt:lpstr>使用未定义的函数</vt:lpstr>
      <vt:lpstr>变量赋值时类型错误</vt:lpstr>
      <vt:lpstr>函数形参和实参不匹配</vt:lpstr>
      <vt:lpstr>寄存器取用测试</vt:lpstr>
      <vt:lpstr>演示视频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 Liu</dc:creator>
  <cp:lastModifiedBy>Kun Liu</cp:lastModifiedBy>
  <cp:revision>212</cp:revision>
  <dcterms:created xsi:type="dcterms:W3CDTF">2019-10-14T02:27:54Z</dcterms:created>
  <dcterms:modified xsi:type="dcterms:W3CDTF">2020-05-27T12:12:20Z</dcterms:modified>
</cp:coreProperties>
</file>