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297" r:id="rId4"/>
    <p:sldId id="295" r:id="rId5"/>
    <p:sldId id="261" r:id="rId6"/>
    <p:sldId id="298" r:id="rId7"/>
    <p:sldId id="299" r:id="rId8"/>
    <p:sldId id="301" r:id="rId9"/>
    <p:sldId id="259" r:id="rId10"/>
    <p:sldId id="29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156" autoAdjust="0"/>
  </p:normalViewPr>
  <p:slideViewPr>
    <p:cSldViewPr snapToGrid="0">
      <p:cViewPr varScale="1">
        <p:scale>
          <a:sx n="46" d="100"/>
          <a:sy n="46" d="100"/>
        </p:scale>
        <p:origin x="153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66308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连续点击时出现爱心动画（点击时间间隔小于1秒时）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24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30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6750" y="862012"/>
            <a:ext cx="7810500" cy="1743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6750" y="2652713"/>
            <a:ext cx="78105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59;p15"/>
          <p:cNvSpPr>
            <a:spLocks noGrp="1"/>
          </p:cNvSpPr>
          <p:nvPr>
            <p:ph type="pic" idx="13"/>
          </p:nvPr>
        </p:nvSpPr>
        <p:spPr>
          <a:xfrm>
            <a:off x="1172238" y="252413"/>
            <a:ext cx="6801001" cy="3276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125" y="3567112"/>
            <a:ext cx="8667600" cy="7524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125" y="4291012"/>
            <a:ext cx="86676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1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7;p17"/>
          <p:cNvSpPr>
            <a:spLocks noGrp="1"/>
          </p:cNvSpPr>
          <p:nvPr>
            <p:ph type="pic" sz="half" idx="13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19125" y="357188"/>
            <a:ext cx="3833701" cy="2081100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9125" y="2447925"/>
            <a:ext cx="3833701" cy="21480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3412" y="1181100"/>
            <a:ext cx="7877101" cy="3486001"/>
          </a:xfrm>
          <a:prstGeom prst="rect">
            <a:avLst/>
          </a:prstGeom>
        </p:spPr>
        <p:txBody>
          <a:bodyPr lIns="19050" tIns="19050" rIns="19050" bIns="19050" anchor="ctr"/>
          <a:lstStyle>
            <a:lvl1pPr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79;p20"/>
          <p:cNvSpPr>
            <a:spLocks noGrp="1"/>
          </p:cNvSpPr>
          <p:nvPr>
            <p:ph type="pic" sz="half" idx="13"/>
          </p:nvPr>
        </p:nvSpPr>
        <p:spPr>
          <a:xfrm>
            <a:off x="4938712" y="1181100"/>
            <a:ext cx="3571801" cy="348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33412" y="1181100"/>
            <a:ext cx="3833702" cy="3486001"/>
          </a:xfrm>
          <a:prstGeom prst="rect">
            <a:avLst/>
          </a:prstGeom>
        </p:spPr>
        <p:txBody>
          <a:bodyPr lIns="19050" tIns="19050" rIns="19050" bIns="19050" anchor="ctr"/>
          <a:lstStyle>
            <a:lvl1pPr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3412" y="666750"/>
            <a:ext cx="7877101" cy="3810000"/>
          </a:xfrm>
          <a:prstGeom prst="rect">
            <a:avLst/>
          </a:prstGeom>
        </p:spPr>
        <p:txBody>
          <a:bodyPr lIns="19050" tIns="19050" rIns="19050" bIns="19050" anchor="ctr"/>
          <a:lstStyle>
            <a:lvl1pPr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7;p22"/>
          <p:cNvSpPr>
            <a:spLocks noGrp="1"/>
          </p:cNvSpPr>
          <p:nvPr>
            <p:ph type="pic" sz="quarter" idx="13"/>
          </p:nvPr>
        </p:nvSpPr>
        <p:spPr>
          <a:xfrm>
            <a:off x="5910262" y="2643188"/>
            <a:ext cx="2776501" cy="2081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Google Shape;88;p22"/>
          <p:cNvSpPr>
            <a:spLocks noGrp="1"/>
          </p:cNvSpPr>
          <p:nvPr>
            <p:ph type="pic" sz="quarter" idx="14"/>
          </p:nvPr>
        </p:nvSpPr>
        <p:spPr>
          <a:xfrm>
            <a:off x="5910262" y="423862"/>
            <a:ext cx="2776501" cy="2081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1" name="Google Shape;89;p22"/>
          <p:cNvSpPr>
            <a:spLocks noGrp="1"/>
          </p:cNvSpPr>
          <p:nvPr>
            <p:ph type="pic" idx="15"/>
          </p:nvPr>
        </p:nvSpPr>
        <p:spPr>
          <a:xfrm>
            <a:off x="452437" y="423862"/>
            <a:ext cx="5315101" cy="4300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5350" y="3357562"/>
            <a:ext cx="7358100" cy="2196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1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2640" indent="-167640" algn="ctr">
              <a:lnSpc>
                <a:spcPct val="100000"/>
              </a:lnSpc>
              <a:buClrTx/>
              <a:buSzPts val="1200"/>
              <a:buFontTx/>
              <a:buChar char="•"/>
              <a:defRPr sz="1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9840" indent="-167640" algn="ctr">
              <a:lnSpc>
                <a:spcPct val="100000"/>
              </a:lnSpc>
              <a:buClrTx/>
              <a:buSzPts val="1200"/>
              <a:buFontTx/>
              <a:buChar char="•"/>
              <a:defRPr sz="1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17040" indent="-167640" algn="ctr">
              <a:lnSpc>
                <a:spcPct val="100000"/>
              </a:lnSpc>
              <a:buClrTx/>
              <a:buSzPts val="1200"/>
              <a:buFontTx/>
              <a:buChar char="•"/>
              <a:defRPr sz="1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74240" indent="-167640" algn="ctr">
              <a:lnSpc>
                <a:spcPct val="100000"/>
              </a:lnSpc>
              <a:buClrTx/>
              <a:buSzPts val="1200"/>
              <a:buFontTx/>
              <a:buChar char="•"/>
              <a:defRPr sz="1200" i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Google Shape;93;p23"/>
          <p:cNvSpPr txBox="1">
            <a:spLocks noGrp="1"/>
          </p:cNvSpPr>
          <p:nvPr>
            <p:ph type="body" sz="quarter" idx="13"/>
          </p:nvPr>
        </p:nvSpPr>
        <p:spPr>
          <a:xfrm>
            <a:off x="895350" y="2255043"/>
            <a:ext cx="7358099" cy="357301"/>
          </a:xfrm>
          <a:prstGeom prst="rect">
            <a:avLst/>
          </a:prstGeom>
        </p:spPr>
        <p:txBody>
          <a:bodyPr lIns="19050" tIns="19050" rIns="19050" bIns="19050" anchor="ctr"/>
          <a:lstStyle/>
          <a:p>
            <a:pPr marL="228600" indent="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96;p24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标题文本</a:t>
            </a:r>
          </a:p>
        </p:txBody>
      </p:sp>
      <p:sp>
        <p:nvSpPr>
          <p:cNvPr id="9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04;p26" descr="Google Shape;104;p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6" name="Google Shape;105;p26"/>
          <p:cNvSpPr txBox="1"/>
          <p:nvPr/>
        </p:nvSpPr>
        <p:spPr>
          <a:xfrm>
            <a:off x="1199679" y="2183183"/>
            <a:ext cx="5782202" cy="777136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sz="4800" dirty="0"/>
              <a:t>大作业答辩</a:t>
            </a:r>
            <a:endParaRPr sz="4800" dirty="0"/>
          </a:p>
        </p:txBody>
      </p:sp>
      <p:sp>
        <p:nvSpPr>
          <p:cNvPr id="2" name="矩形 1"/>
          <p:cNvSpPr/>
          <p:nvPr/>
        </p:nvSpPr>
        <p:spPr>
          <a:xfrm>
            <a:off x="1922690" y="3179862"/>
            <a:ext cx="17139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0" b="1" dirty="0">
                <a:solidFill>
                  <a:srgbClr val="59C4D0"/>
                </a:solidFill>
                <a:latin typeface="Helvetica Neue"/>
                <a:sym typeface="Helvetica Neue"/>
              </a:rPr>
              <a:t>韩东亮 师智宇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67;p61" descr="Google Shape;367;p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1" name="Google Shape;368;p61"/>
          <p:cNvSpPr txBox="1"/>
          <p:nvPr/>
        </p:nvSpPr>
        <p:spPr>
          <a:xfrm>
            <a:off x="1456772" y="2279987"/>
            <a:ext cx="2045701" cy="583639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THANKS.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118;p28" descr="Google Shape;118;p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7" name="Google Shape;119;p28"/>
          <p:cNvSpPr txBox="1"/>
          <p:nvPr/>
        </p:nvSpPr>
        <p:spPr>
          <a:xfrm>
            <a:off x="644525" y="1933439"/>
            <a:ext cx="5607001" cy="59247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Part </a:t>
            </a:r>
            <a:r>
              <a:rPr lang="en-US" altLang="zh-CN" dirty="0"/>
              <a:t>1</a:t>
            </a:r>
            <a:r>
              <a:rPr lang="en-US" dirty="0"/>
              <a:t>   </a:t>
            </a:r>
            <a:r>
              <a:rPr lang="zh-CN" altLang="en-US" dirty="0"/>
              <a:t>分工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133;p30" descr="Google Shape;133;p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Google Shape;135;p30"/>
          <p:cNvSpPr txBox="1"/>
          <p:nvPr/>
        </p:nvSpPr>
        <p:spPr>
          <a:xfrm>
            <a:off x="518426" y="509798"/>
            <a:ext cx="2557502" cy="407804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分工</a:t>
            </a:r>
            <a:endParaRPr dirty="0"/>
          </a:p>
        </p:txBody>
      </p:sp>
      <p:sp>
        <p:nvSpPr>
          <p:cNvPr id="4" name="Google Shape;135;p30"/>
          <p:cNvSpPr txBox="1"/>
          <p:nvPr/>
        </p:nvSpPr>
        <p:spPr>
          <a:xfrm>
            <a:off x="1188986" y="2062260"/>
            <a:ext cx="6735814" cy="151580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韩东亮：</a:t>
            </a:r>
            <a:r>
              <a:rPr lang="en-US" altLang="zh-CN" dirty="0"/>
              <a:t>UI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、双击动画、布局文件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师智宇：浏览、播放、拍摄、上传、预览等功能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118;p28" descr="Google Shape;118;p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7" name="Google Shape;119;p28"/>
          <p:cNvSpPr txBox="1"/>
          <p:nvPr/>
        </p:nvSpPr>
        <p:spPr>
          <a:xfrm>
            <a:off x="644525" y="1933439"/>
            <a:ext cx="5607001" cy="59247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Part </a:t>
            </a:r>
            <a:r>
              <a:rPr lang="en-US" altLang="zh-CN" dirty="0"/>
              <a:t>2</a:t>
            </a:r>
            <a:r>
              <a:rPr lang="en-US" dirty="0"/>
              <a:t>   </a:t>
            </a:r>
            <a:r>
              <a:rPr lang="zh-CN" altLang="en-US" dirty="0"/>
              <a:t>创新 </a:t>
            </a:r>
            <a:r>
              <a:rPr lang="en-US" altLang="zh-CN" dirty="0"/>
              <a:t>/ </a:t>
            </a:r>
            <a:r>
              <a:rPr lang="zh-CN" altLang="en-US" dirty="0"/>
              <a:t>难题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133;p30" descr="Google Shape;133;p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" y="6096"/>
            <a:ext cx="9135881" cy="5143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7" name="Google Shape;135;p30"/>
          <p:cNvSpPr txBox="1"/>
          <p:nvPr/>
        </p:nvSpPr>
        <p:spPr>
          <a:xfrm>
            <a:off x="518426" y="509798"/>
            <a:ext cx="2557502" cy="407804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创新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256032" y="1460890"/>
            <a:ext cx="360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A5BAE"/>
                </a:solidFill>
                <a:latin typeface="Helvetica Neue"/>
                <a:sym typeface="Helvetica Neue"/>
              </a:rPr>
              <a:t>双击视频窗口弹出点赞爱心图标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32698" y="314469"/>
            <a:ext cx="2201444" cy="4419821"/>
            <a:chOff x="6632698" y="314469"/>
            <a:chExt cx="2201444" cy="441982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98" y="314469"/>
              <a:ext cx="2201444" cy="44198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172" y="1071335"/>
              <a:ext cx="1800496" cy="30008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133;p30" descr="Google Shape;133;p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" y="-6096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Google Shape;135;p30"/>
          <p:cNvSpPr txBox="1"/>
          <p:nvPr/>
        </p:nvSpPr>
        <p:spPr>
          <a:xfrm>
            <a:off x="518426" y="509798"/>
            <a:ext cx="2557502" cy="407804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创新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256032" y="1460890"/>
            <a:ext cx="360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A5BAE"/>
                </a:solidFill>
                <a:latin typeface="Helvetica Neue"/>
                <a:sym typeface="Helvetica Neue"/>
              </a:rPr>
              <a:t>视频录制结束之后直接进入上传页面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303952" y="315246"/>
            <a:ext cx="2201444" cy="4419821"/>
            <a:chOff x="4620768" y="809022"/>
            <a:chExt cx="2201444" cy="44198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768" y="809022"/>
              <a:ext cx="2201444" cy="44198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647" y="1519176"/>
              <a:ext cx="1798775" cy="29979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98" y="314469"/>
            <a:ext cx="2201444" cy="4419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01" y="1025400"/>
            <a:ext cx="1798038" cy="29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133;p30" descr="Google Shape;133;p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Google Shape;135;p30"/>
          <p:cNvSpPr txBox="1"/>
          <p:nvPr/>
        </p:nvSpPr>
        <p:spPr>
          <a:xfrm>
            <a:off x="518426" y="509798"/>
            <a:ext cx="2557502" cy="407804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难题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420155" y="1345649"/>
            <a:ext cx="491384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A5BAE"/>
                </a:solidFill>
                <a:latin typeface="Helvetica Neue"/>
                <a:sym typeface="Helvetica Neue"/>
              </a:rPr>
              <a:t>部分页面跳转动画不播放问题</a:t>
            </a:r>
            <a:endParaRPr lang="en-US" altLang="zh-CN" sz="1600" dirty="0">
              <a:solidFill>
                <a:srgbClr val="3A5BAE"/>
              </a:solidFill>
              <a:latin typeface="Helvetica Neue"/>
              <a:sym typeface="Helvetica Neue"/>
            </a:endParaRPr>
          </a:p>
          <a:p>
            <a:endParaRPr lang="en-US" altLang="zh-CN" sz="1600" dirty="0">
              <a:solidFill>
                <a:srgbClr val="3A5BAE"/>
              </a:solidFill>
              <a:latin typeface="Helvetica Neue"/>
              <a:sym typeface="Helvetica Neue"/>
            </a:endParaRPr>
          </a:p>
          <a:p>
            <a:pPr indent="457200">
              <a:lnSpc>
                <a:spcPct val="150000"/>
              </a:lnSpc>
              <a:defRPr>
                <a:solidFill>
                  <a:srgbClr val="59C4D0"/>
                </a:solidFill>
              </a:defRPr>
            </a:pPr>
            <a:r>
              <a:rPr lang="zh-CN" altLang="en-US" dirty="0">
                <a:solidFill>
                  <a:srgbClr val="59C4D0"/>
                </a:solidFill>
              </a:rPr>
              <a:t>对</a:t>
            </a:r>
            <a:r>
              <a:rPr lang="en-US" altLang="zh-CN" dirty="0" err="1">
                <a:solidFill>
                  <a:srgbClr val="59C4D0"/>
                </a:solidFill>
              </a:rPr>
              <a:t>MainActivy</a:t>
            </a:r>
            <a:r>
              <a:rPr lang="zh-CN" altLang="en-US" dirty="0">
                <a:solidFill>
                  <a:srgbClr val="59C4D0"/>
                </a:solidFill>
              </a:rPr>
              <a:t>使用了</a:t>
            </a:r>
            <a:r>
              <a:rPr lang="en-US" altLang="zh-CN" dirty="0" err="1">
                <a:solidFill>
                  <a:srgbClr val="59C4D0"/>
                </a:solidFill>
              </a:rPr>
              <a:t>singleTask</a:t>
            </a:r>
            <a:r>
              <a:rPr lang="zh-CN" altLang="en-US" dirty="0">
                <a:solidFill>
                  <a:srgbClr val="59C4D0"/>
                </a:solidFill>
              </a:rPr>
              <a:t>，</a:t>
            </a:r>
            <a:r>
              <a:rPr lang="zh-CN" altLang="en-US" dirty="0"/>
              <a:t>先在</a:t>
            </a:r>
            <a:r>
              <a:rPr lang="en-US" altLang="zh-CN" dirty="0"/>
              <a:t>finish</a:t>
            </a:r>
            <a:r>
              <a:rPr lang="zh-CN" altLang="en-US" dirty="0"/>
              <a:t>中执行动画</a:t>
            </a:r>
            <a:r>
              <a:rPr lang="zh-CN" altLang="en-US"/>
              <a:t>，然后使用</a:t>
            </a:r>
            <a:r>
              <a:rPr lang="en-US" altLang="zh-CN"/>
              <a:t>Runnable</a:t>
            </a:r>
            <a:r>
              <a:rPr lang="zh-CN" altLang="en-US" dirty="0"/>
              <a:t>接口去执行跳转功能</a:t>
            </a:r>
            <a:endParaRPr lang="zh-CN" altLang="en-US" dirty="0">
              <a:solidFill>
                <a:srgbClr val="59C4D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1276" y="3305748"/>
            <a:ext cx="50066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A5BAE"/>
                </a:solidFill>
                <a:latin typeface="Helvetica Neue"/>
              </a:rPr>
              <a:t>点赞和点击冲突</a:t>
            </a:r>
            <a:endParaRPr lang="en-US" altLang="zh-CN" sz="1600" dirty="0">
              <a:solidFill>
                <a:srgbClr val="3A5BAE"/>
              </a:solidFill>
              <a:latin typeface="Helvetica Neue"/>
            </a:endParaRPr>
          </a:p>
          <a:p>
            <a:endParaRPr lang="en-US" altLang="zh-CN" sz="1600" dirty="0">
              <a:solidFill>
                <a:srgbClr val="3A5BAE"/>
              </a:solidFill>
              <a:latin typeface="Helvetica Neue"/>
              <a:sym typeface="Helvetica Neue"/>
            </a:endParaRPr>
          </a:p>
          <a:p>
            <a:r>
              <a:rPr lang="zh-CN" altLang="en-US" dirty="0">
                <a:solidFill>
                  <a:srgbClr val="59C4D0"/>
                </a:solidFill>
              </a:rPr>
              <a:t>          重写了RecyclerView的点击监听事件，设置了单击和长按的监听，最终效果：点击，单击点赞，长按进入视频</a:t>
            </a:r>
            <a:endParaRPr lang="en-US" altLang="zh-CN" dirty="0">
              <a:solidFill>
                <a:srgbClr val="59C4D0"/>
              </a:solidFill>
              <a:sym typeface="+mn-ea"/>
            </a:endParaRPr>
          </a:p>
          <a:p>
            <a:endParaRPr lang="zh-CN" altLang="en-US" dirty="0">
              <a:solidFill>
                <a:srgbClr val="59C4D0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9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133;p30" descr="Google Shape;133;p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Google Shape;135;p30"/>
          <p:cNvSpPr txBox="1"/>
          <p:nvPr/>
        </p:nvSpPr>
        <p:spPr>
          <a:xfrm>
            <a:off x="518426" y="509798"/>
            <a:ext cx="2557502" cy="407804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 dirty="0"/>
              <a:t>各种难题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1523061" y="2075214"/>
            <a:ext cx="369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C4D0"/>
                </a:solidFill>
              </a:rPr>
              <a:t>模拟器无法访问网络问题</a:t>
            </a:r>
            <a:endParaRPr lang="en-US" altLang="zh-CN" sz="2000" dirty="0">
              <a:solidFill>
                <a:srgbClr val="59C4D0"/>
              </a:solidFill>
            </a:endParaRPr>
          </a:p>
          <a:p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4071" y="1275979"/>
            <a:ext cx="225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C4D0"/>
                </a:solidFill>
              </a:rPr>
              <a:t>碎片化问题</a:t>
            </a:r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733" y="3762747"/>
            <a:ext cx="2604371" cy="4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C4D0"/>
                </a:solidFill>
              </a:rPr>
              <a:t>图像旋转问题</a:t>
            </a:r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2380" y="2886518"/>
            <a:ext cx="2604371" cy="4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9C4D0"/>
                </a:solidFill>
              </a:rPr>
              <a:t>URI&amp;URL</a:t>
            </a:r>
            <a:r>
              <a:rPr lang="zh-CN" altLang="en-US" sz="2000" dirty="0">
                <a:solidFill>
                  <a:srgbClr val="59C4D0"/>
                </a:solidFill>
              </a:rPr>
              <a:t>转换问题</a:t>
            </a:r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4565" y="1403402"/>
            <a:ext cx="2604371" cy="4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C4D0"/>
                </a:solidFill>
              </a:rPr>
              <a:t>布局文件对齐问题</a:t>
            </a:r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2165" y="2144960"/>
            <a:ext cx="2604371" cy="4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C4D0"/>
                </a:solidFill>
              </a:rPr>
              <a:t>素材显示位置问题</a:t>
            </a:r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16768" y="3632574"/>
            <a:ext cx="2604371" cy="4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C4D0"/>
                </a:solidFill>
              </a:rPr>
              <a:t>……</a:t>
            </a:r>
            <a:endParaRPr lang="zh-CN" altLang="en-US" sz="2000" b="1" dirty="0">
              <a:solidFill>
                <a:srgbClr val="59C4D0"/>
              </a:solidFill>
              <a:sym typeface="Helvetica Neu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3560" y="3064695"/>
            <a:ext cx="369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C4D0"/>
                </a:solidFill>
              </a:rPr>
              <a:t>页面刷新问题</a:t>
            </a:r>
            <a:endParaRPr lang="en-US" altLang="zh-CN" sz="2000" dirty="0">
              <a:solidFill>
                <a:srgbClr val="59C4D0"/>
              </a:solidFill>
            </a:endParaRPr>
          </a:p>
          <a:p>
            <a:endParaRPr lang="zh-CN" altLang="en-US" sz="2000" dirty="0">
              <a:solidFill>
                <a:srgbClr val="59C4D0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82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118;p28" descr="Google Shape;118;p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7" name="Google Shape;119;p28"/>
          <p:cNvSpPr txBox="1"/>
          <p:nvPr/>
        </p:nvSpPr>
        <p:spPr>
          <a:xfrm>
            <a:off x="644525" y="1933439"/>
            <a:ext cx="5607001" cy="59247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Part </a:t>
            </a:r>
            <a:r>
              <a:rPr lang="en-US" altLang="zh-CN" dirty="0"/>
              <a:t>3</a:t>
            </a:r>
            <a:r>
              <a:rPr lang="en-US" dirty="0"/>
              <a:t>   </a:t>
            </a:r>
            <a:r>
              <a:rPr lang="zh-CN" altLang="en-US" dirty="0"/>
              <a:t>演示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182</Words>
  <Application>Microsoft Office PowerPoint</Application>
  <PresentationFormat>全屏显示(16:9)</PresentationFormat>
  <Paragraphs>32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Helvetica Neue</vt:lpstr>
      <vt:lpstr>Helvetica Neue Light</vt:lpstr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师 无一呀</cp:lastModifiedBy>
  <cp:revision>20</cp:revision>
  <dcterms:created xsi:type="dcterms:W3CDTF">2019-07-21T09:17:00Z</dcterms:created>
  <dcterms:modified xsi:type="dcterms:W3CDTF">2019-07-22T06:50:02Z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