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82" r:id="rId8"/>
    <p:sldId id="260" r:id="rId9"/>
    <p:sldId id="277" r:id="rId10"/>
    <p:sldId id="261" r:id="rId11"/>
    <p:sldId id="289" r:id="rId12"/>
    <p:sldId id="278" r:id="rId13"/>
    <p:sldId id="276" r:id="rId14"/>
    <p:sldId id="279" r:id="rId15"/>
    <p:sldId id="284" r:id="rId16"/>
    <p:sldId id="285" r:id="rId17"/>
    <p:sldId id="286" r:id="rId18"/>
    <p:sldId id="291" r:id="rId19"/>
    <p:sldId id="292" r:id="rId20"/>
    <p:sldId id="262" r:id="rId21"/>
    <p:sldId id="290" r:id="rId22"/>
    <p:sldId id="280" r:id="rId23"/>
    <p:sldId id="263" r:id="rId24"/>
    <p:sldId id="275" r:id="rId25"/>
    <p:sldId id="264" r:id="rId26"/>
    <p:sldId id="281" r:id="rId27"/>
    <p:sldId id="269" r:id="rId28"/>
    <p:sldId id="265" r:id="rId29"/>
    <p:sldId id="283" r:id="rId30"/>
    <p:sldId id="287" r:id="rId31"/>
    <p:sldId id="266" r:id="rId32"/>
    <p:sldId id="270" r:id="rId33"/>
    <p:sldId id="271" r:id="rId34"/>
    <p:sldId id="273" r:id="rId35"/>
    <p:sldId id="267" r:id="rId36"/>
    <p:sldId id="272" r:id="rId37"/>
    <p:sldId id="274" r:id="rId38"/>
    <p:sldId id="268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 u_u" id="{90B7222E-5D7C-46F8-A36B-F10A694E7035}">
          <p14:sldIdLst>
            <p14:sldId id="256"/>
          </p14:sldIdLst>
        </p14:section>
        <p14:section name="目次" id="{D3CF8BD8-703A-47D6-A73B-5395F5C2F4C0}">
          <p14:sldIdLst>
            <p14:sldId id="257"/>
          </p14:sldIdLst>
        </p14:section>
        <p14:section name="應用軟體" id="{46B11C1B-B6DE-4B84-A14C-32BA75AA7633}">
          <p14:sldIdLst>
            <p14:sldId id="258"/>
          </p14:sldIdLst>
        </p14:section>
        <p14:section name="檔案建立" id="{41D00ED6-AA48-40CF-A10A-1F2A2A415E68}">
          <p14:sldIdLst>
            <p14:sldId id="259"/>
            <p14:sldId id="282"/>
          </p14:sldIdLst>
        </p14:section>
        <p14:section name="HTML" id="{4D54FCC1-E0FF-4310-88CA-12B174D288DB}">
          <p14:sldIdLst>
            <p14:sldId id="260"/>
            <p14:sldId id="277"/>
            <p14:sldId id="261"/>
            <p14:sldId id="289"/>
            <p14:sldId id="278"/>
            <p14:sldId id="276"/>
            <p14:sldId id="279"/>
            <p14:sldId id="284"/>
            <p14:sldId id="285"/>
            <p14:sldId id="286"/>
            <p14:sldId id="291"/>
            <p14:sldId id="292"/>
            <p14:sldId id="262"/>
            <p14:sldId id="290"/>
            <p14:sldId id="280"/>
          </p14:sldIdLst>
        </p14:section>
        <p14:section name="CSS" id="{28E6F561-346C-4C9D-9077-2D1E900BD9C9}">
          <p14:sldIdLst>
            <p14:sldId id="263"/>
            <p14:sldId id="275"/>
            <p14:sldId id="264"/>
            <p14:sldId id="281"/>
            <p14:sldId id="269"/>
            <p14:sldId id="265"/>
          </p14:sldIdLst>
        </p14:section>
        <p14:section name="Bootstrap" id="{74263AF7-D592-438F-A487-83C8EE44DF19}">
          <p14:sldIdLst>
            <p14:sldId id="283"/>
            <p14:sldId id="287"/>
          </p14:sldIdLst>
        </p14:section>
        <p14:section name="上架網頁" id="{312295E1-6748-4621-8293-80B0A7D7B24D}">
          <p14:sldIdLst>
            <p14:sldId id="266"/>
            <p14:sldId id="270"/>
            <p14:sldId id="271"/>
            <p14:sldId id="273"/>
            <p14:sldId id="267"/>
            <p14:sldId id="272"/>
            <p14:sldId id="274"/>
          </p14:sldIdLst>
        </p14:section>
        <p14:section name="實作" id="{05E1F493-369B-44ED-A452-C230840CE0BA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FF"/>
    <a:srgbClr val="E7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D7156B-045A-4201-8D7A-E8C5226E397A}" v="3" dt="2022-08-08T03:27:58.087"/>
    <p1510:client id="{C3D60F7A-9518-4A27-80AA-09B0C9FA8C11}" v="1" dt="2022-08-09T07:56:30.056"/>
    <p1510:client id="{F8D586D3-5139-15AA-3FF2-82F26CED370B}" v="18" dt="2022-08-08T01:46:39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customXml" Target="../customXml/item3.xml"/><Relationship Id="rId20" Type="http://schemas.openxmlformats.org/officeDocument/2006/relationships/slide" Target="slides/slide17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pinhan1106" userId="S::huangpinhan1106_gmail.com#ext#@ntutcc.onmicrosoft.com::b9a296cb-a52f-48bc-8718-8d9447df5803" providerId="AD" clId="Web-{BED7156B-045A-4201-8D7A-E8C5226E397A}"/>
    <pc:docChg chg="modSld sldOrd">
      <pc:chgData name="huangpinhan1106" userId="S::huangpinhan1106_gmail.com#ext#@ntutcc.onmicrosoft.com::b9a296cb-a52f-48bc-8718-8d9447df5803" providerId="AD" clId="Web-{BED7156B-045A-4201-8D7A-E8C5226E397A}" dt="2022-08-08T03:27:58.087" v="2" actId="1076"/>
      <pc:docMkLst>
        <pc:docMk/>
      </pc:docMkLst>
      <pc:sldChg chg="ord">
        <pc:chgData name="huangpinhan1106" userId="S::huangpinhan1106_gmail.com#ext#@ntutcc.onmicrosoft.com::b9a296cb-a52f-48bc-8718-8d9447df5803" providerId="AD" clId="Web-{BED7156B-045A-4201-8D7A-E8C5226E397A}" dt="2022-08-08T02:01:52.050" v="1"/>
        <pc:sldMkLst>
          <pc:docMk/>
          <pc:sldMk cId="3006869225" sldId="284"/>
        </pc:sldMkLst>
      </pc:sldChg>
      <pc:sldChg chg="modSp">
        <pc:chgData name="huangpinhan1106" userId="S::huangpinhan1106_gmail.com#ext#@ntutcc.onmicrosoft.com::b9a296cb-a52f-48bc-8718-8d9447df5803" providerId="AD" clId="Web-{BED7156B-045A-4201-8D7A-E8C5226E397A}" dt="2022-08-08T03:27:58.087" v="2" actId="1076"/>
        <pc:sldMkLst>
          <pc:docMk/>
          <pc:sldMk cId="2665249877" sldId="292"/>
        </pc:sldMkLst>
        <pc:picChg chg="mod">
          <ac:chgData name="huangpinhan1106" userId="S::huangpinhan1106_gmail.com#ext#@ntutcc.onmicrosoft.com::b9a296cb-a52f-48bc-8718-8d9447df5803" providerId="AD" clId="Web-{BED7156B-045A-4201-8D7A-E8C5226E397A}" dt="2022-08-08T03:27:58.087" v="2" actId="1076"/>
          <ac:picMkLst>
            <pc:docMk/>
            <pc:sldMk cId="2665249877" sldId="292"/>
            <ac:picMk id="12" creationId="{00000000-0000-0000-0000-000000000000}"/>
          </ac:picMkLst>
        </pc:picChg>
      </pc:sldChg>
    </pc:docChg>
  </pc:docChgLst>
  <pc:docChgLst>
    <pc:chgData name="蔡宇倫" userId="S::110820040@cc.ntut.edu.tw::7876cf2c-1135-4228-b1ff-40f5829ed469" providerId="AD" clId="Web-{C3D60F7A-9518-4A27-80AA-09B0C9FA8C11}"/>
    <pc:docChg chg="modSld">
      <pc:chgData name="蔡宇倫" userId="S::110820040@cc.ntut.edu.tw::7876cf2c-1135-4228-b1ff-40f5829ed469" providerId="AD" clId="Web-{C3D60F7A-9518-4A27-80AA-09B0C9FA8C11}" dt="2022-08-09T07:56:30.056" v="0" actId="1076"/>
      <pc:docMkLst>
        <pc:docMk/>
      </pc:docMkLst>
      <pc:sldChg chg="modSp">
        <pc:chgData name="蔡宇倫" userId="S::110820040@cc.ntut.edu.tw::7876cf2c-1135-4228-b1ff-40f5829ed469" providerId="AD" clId="Web-{C3D60F7A-9518-4A27-80AA-09B0C9FA8C11}" dt="2022-08-09T07:56:30.056" v="0" actId="1076"/>
        <pc:sldMkLst>
          <pc:docMk/>
          <pc:sldMk cId="625888680" sldId="275"/>
        </pc:sldMkLst>
        <pc:picChg chg="mod">
          <ac:chgData name="蔡宇倫" userId="S::110820040@cc.ntut.edu.tw::7876cf2c-1135-4228-b1ff-40f5829ed469" providerId="AD" clId="Web-{C3D60F7A-9518-4A27-80AA-09B0C9FA8C11}" dt="2022-08-09T07:56:30.056" v="0" actId="1076"/>
          <ac:picMkLst>
            <pc:docMk/>
            <pc:sldMk cId="625888680" sldId="275"/>
            <ac:picMk id="5" creationId="{00000000-0000-0000-0000-000000000000}"/>
          </ac:picMkLst>
        </pc:picChg>
      </pc:sldChg>
    </pc:docChg>
  </pc:docChgLst>
  <pc:docChgLst>
    <pc:chgData name="j10303doreen" userId="S::j10303doreen_gmail.com#ext#@ntutcc.onmicrosoft.com::58f27954-a8a5-4ca6-af7a-71d306a23f9c" providerId="AD" clId="Web-{F8D586D3-5139-15AA-3FF2-82F26CED370B}"/>
    <pc:docChg chg="modSld">
      <pc:chgData name="j10303doreen" userId="S::j10303doreen_gmail.com#ext#@ntutcc.onmicrosoft.com::58f27954-a8a5-4ca6-af7a-71d306a23f9c" providerId="AD" clId="Web-{F8D586D3-5139-15AA-3FF2-82F26CED370B}" dt="2022-08-08T01:46:39.514" v="13"/>
      <pc:docMkLst>
        <pc:docMk/>
      </pc:docMkLst>
      <pc:sldChg chg="addSp delSp modSp">
        <pc:chgData name="j10303doreen" userId="S::j10303doreen_gmail.com#ext#@ntutcc.onmicrosoft.com::58f27954-a8a5-4ca6-af7a-71d306a23f9c" providerId="AD" clId="Web-{F8D586D3-5139-15AA-3FF2-82F26CED370B}" dt="2022-08-08T01:46:39.514" v="13"/>
        <pc:sldMkLst>
          <pc:docMk/>
          <pc:sldMk cId="2165102844" sldId="279"/>
        </pc:sldMkLst>
        <pc:spChg chg="add del mod">
          <ac:chgData name="j10303doreen" userId="S::j10303doreen_gmail.com#ext#@ntutcc.onmicrosoft.com::58f27954-a8a5-4ca6-af7a-71d306a23f9c" providerId="AD" clId="Web-{F8D586D3-5139-15AA-3FF2-82F26CED370B}" dt="2022-08-08T01:46:39.514" v="13"/>
          <ac:spMkLst>
            <pc:docMk/>
            <pc:sldMk cId="2165102844" sldId="279"/>
            <ac:spMk id="4" creationId="{1B2D73BD-AD8B-7CFA-91BD-428223ABF8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72F4-1D72-4303-BDF2-5F7767BF1730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76C7-CEDA-4C92-89C8-E0F28783FA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49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72F4-1D72-4303-BDF2-5F7767BF1730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76C7-CEDA-4C92-89C8-E0F28783FA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58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72F4-1D72-4303-BDF2-5F7767BF1730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76C7-CEDA-4C92-89C8-E0F28783FA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54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72F4-1D72-4303-BDF2-5F7767BF1730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76C7-CEDA-4C92-89C8-E0F28783FA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3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72F4-1D72-4303-BDF2-5F7767BF1730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76C7-CEDA-4C92-89C8-E0F28783FA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87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72F4-1D72-4303-BDF2-5F7767BF1730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76C7-CEDA-4C92-89C8-E0F28783FA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45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72F4-1D72-4303-BDF2-5F7767BF1730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76C7-CEDA-4C92-89C8-E0F28783FA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42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72F4-1D72-4303-BDF2-5F7767BF1730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76C7-CEDA-4C92-89C8-E0F28783FA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8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72F4-1D72-4303-BDF2-5F7767BF1730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76C7-CEDA-4C92-89C8-E0F28783FA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71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72F4-1D72-4303-BDF2-5F7767BF1730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76C7-CEDA-4C92-89C8-E0F28783FA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24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72F4-1D72-4303-BDF2-5F7767BF1730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76C7-CEDA-4C92-89C8-E0F28783FA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15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172F4-1D72-4303-BDF2-5F7767BF1730}" type="datetimeFigureOut">
              <a:rPr lang="zh-TW" altLang="en-US" smtClean="0"/>
              <a:t>2022/8/8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376C7-CEDA-4C92-89C8-E0F28783FA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81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1/getting-started/introduction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738385" y="2100933"/>
            <a:ext cx="9043336" cy="2791327"/>
          </a:xfrm>
          <a:prstGeom prst="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366405" y="1711821"/>
            <a:ext cx="9043336" cy="2791327"/>
          </a:xfrm>
          <a:prstGeom prst="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2063" y="2688936"/>
            <a:ext cx="9144000" cy="1028700"/>
          </a:xfrm>
          <a:ln w="38100">
            <a:noFill/>
          </a:ln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簡易入門</a:t>
            </a:r>
          </a:p>
        </p:txBody>
      </p:sp>
    </p:spTree>
    <p:extLst>
      <p:ext uri="{BB962C8B-B14F-4D97-AF65-F5344CB8AC3E}">
        <p14:creationId xmlns:p14="http://schemas.microsoft.com/office/powerpoint/2010/main" val="2721283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－基礎標籤</a:t>
            </a:r>
          </a:p>
        </p:txBody>
      </p:sp>
      <p:sp>
        <p:nvSpPr>
          <p:cNvPr id="6" name="矩形 5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874" y="1690688"/>
            <a:ext cx="3114326" cy="425349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82" y="2071081"/>
            <a:ext cx="6349135" cy="3673886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6871307" y="3798282"/>
            <a:ext cx="947821" cy="481263"/>
          </a:xfrm>
          <a:prstGeom prst="rightArrow">
            <a:avLst>
              <a:gd name="adj1" fmla="val 50000"/>
              <a:gd name="adj2" fmla="val 9629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40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330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超連結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 Hyperlink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&lt;a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href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=“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網址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target=“_blank”&gt;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連結文字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&lt;/a&gt;</a:t>
            </a: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TW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&lt;a</a:t>
            </a:r>
            <a:r>
              <a:rPr lang="zh-TW" altLang="en-US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href</a:t>
            </a:r>
            <a:r>
              <a:rPr lang="en-US" altLang="zh-TW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=“URL”</a:t>
            </a:r>
            <a:r>
              <a:rPr lang="zh-TW" altLang="en-US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target=“_blank”&gt;link text&lt;/a&gt;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清單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 list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ul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無順序性清單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 unordered lists &lt;/</a:t>
            </a:r>
            <a:r>
              <a:rPr lang="en-US" altLang="zh-TW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ul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ol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有順序性清單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 ordered lists &lt;/</a:t>
            </a:r>
            <a:r>
              <a:rPr lang="en-US" altLang="zh-TW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ol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&lt;li&gt;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清單內容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 list item &lt;/li&gt;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－基礎標籤</a:t>
            </a:r>
          </a:p>
        </p:txBody>
      </p:sp>
      <p:sp>
        <p:nvSpPr>
          <p:cNvPr id="5" name="矩形 4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4061861" y="2356243"/>
            <a:ext cx="2656573" cy="10491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984859" y="3406949"/>
            <a:ext cx="443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透過新視窗開啟 </a:t>
            </a:r>
            <a:r>
              <a:rPr lang="en-US" altLang="zh-TW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open in new window</a:t>
            </a:r>
            <a:endParaRPr lang="zh-TW" altLang="en-US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147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－基礎標籤</a:t>
            </a:r>
          </a:p>
        </p:txBody>
      </p:sp>
      <p:sp>
        <p:nvSpPr>
          <p:cNvPr id="6" name="矩形 5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919" y="2176083"/>
            <a:ext cx="3429000" cy="28670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103" y="1690688"/>
            <a:ext cx="5591175" cy="4524375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6537098" y="3553888"/>
            <a:ext cx="947821" cy="481263"/>
          </a:xfrm>
          <a:prstGeom prst="rightArrow">
            <a:avLst>
              <a:gd name="adj1" fmla="val 50000"/>
              <a:gd name="adj2" fmla="val 9629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10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&lt;table&gt;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&lt;/table&gt;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&lt;caption&gt;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表格說明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&lt;/caption&gt;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列內容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 row &lt;/</a:t>
            </a:r>
            <a:r>
              <a:rPr lang="en-US" altLang="zh-TW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th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表格標頭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 table header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&lt;/</a:t>
            </a:r>
            <a:r>
              <a:rPr lang="en-US" altLang="zh-TW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th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&lt;td&gt;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表格內容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 table data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&lt;/td&gt;</a:t>
            </a:r>
          </a:p>
          <a:p>
            <a:pPr lvl="2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－表格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 table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標籤</a:t>
            </a:r>
          </a:p>
        </p:txBody>
      </p:sp>
      <p:sp>
        <p:nvSpPr>
          <p:cNvPr id="7" name="矩形 6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869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51" y="2235200"/>
            <a:ext cx="5668844" cy="335583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t="8397"/>
          <a:stretch/>
        </p:blipFill>
        <p:spPr>
          <a:xfrm>
            <a:off x="7906327" y="2735263"/>
            <a:ext cx="2940006" cy="2125048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6839740" y="3692659"/>
            <a:ext cx="712915" cy="429330"/>
          </a:xfrm>
          <a:prstGeom prst="rightArrow">
            <a:avLst>
              <a:gd name="adj1" fmla="val 50000"/>
              <a:gd name="adj2" fmla="val 7611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0752041" y="3534922"/>
            <a:ext cx="895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>
                <a:solidFill>
                  <a:srgbClr val="FF0000"/>
                </a:solidFill>
              </a:rPr>
              <a:t>← </a:t>
            </a:r>
            <a:r>
              <a:rPr lang="en-US" altLang="zh-TW" sz="2000" err="1">
                <a:solidFill>
                  <a:srgbClr val="FF0000"/>
                </a:solidFill>
              </a:rPr>
              <a:t>tr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752038" y="3907324"/>
            <a:ext cx="895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>
                <a:solidFill>
                  <a:srgbClr val="FF0000"/>
                </a:solidFill>
              </a:rPr>
              <a:t>← </a:t>
            </a:r>
            <a:r>
              <a:rPr lang="en-US" altLang="zh-TW" sz="2000" err="1">
                <a:solidFill>
                  <a:srgbClr val="FF0000"/>
                </a:solidFill>
              </a:rPr>
              <a:t>tr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752038" y="4308946"/>
            <a:ext cx="895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>
                <a:solidFill>
                  <a:srgbClr val="FF0000"/>
                </a:solidFill>
              </a:rPr>
              <a:t>← </a:t>
            </a:r>
            <a:r>
              <a:rPr lang="en-US" altLang="zh-TW" sz="2000" err="1">
                <a:solidFill>
                  <a:srgbClr val="FF0000"/>
                </a:solidFill>
              </a:rPr>
              <a:t>tr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690185" y="4709056"/>
            <a:ext cx="895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>
                <a:solidFill>
                  <a:srgbClr val="FF0000"/>
                </a:solidFill>
              </a:rPr>
              <a:t> </a:t>
            </a:r>
            <a:r>
              <a:rPr lang="en-US" altLang="zh-TW" sz="2000" err="1">
                <a:solidFill>
                  <a:srgbClr val="FF0000"/>
                </a:solidFill>
              </a:rPr>
              <a:t>th</a:t>
            </a:r>
            <a:r>
              <a:rPr lang="zh-TW" altLang="en-US" sz="2000">
                <a:solidFill>
                  <a:srgbClr val="FF0000"/>
                </a:solidFill>
              </a:rPr>
              <a:t>↑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10752037" y="3133300"/>
            <a:ext cx="895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>
                <a:solidFill>
                  <a:srgbClr val="FF0000"/>
                </a:solidFill>
              </a:rPr>
              <a:t>← </a:t>
            </a:r>
            <a:r>
              <a:rPr lang="en-US" altLang="zh-TW" sz="2000" err="1">
                <a:solidFill>
                  <a:srgbClr val="FF0000"/>
                </a:solidFill>
              </a:rPr>
              <a:t>tr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－表格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 table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標籤</a:t>
            </a:r>
          </a:p>
        </p:txBody>
      </p:sp>
    </p:spTree>
    <p:extLst>
      <p:ext uri="{BB962C8B-B14F-4D97-AF65-F5344CB8AC3E}">
        <p14:creationId xmlns:p14="http://schemas.microsoft.com/office/powerpoint/2010/main" val="2953889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－表格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 table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+CSS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4649" t="11216" r="5202" b="5625"/>
          <a:stretch/>
        </p:blipFill>
        <p:spPr>
          <a:xfrm>
            <a:off x="6689618" y="2557463"/>
            <a:ext cx="4516582" cy="266930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019" y="1690688"/>
            <a:ext cx="3475182" cy="4724501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5665742" y="3827210"/>
            <a:ext cx="712915" cy="429330"/>
          </a:xfrm>
          <a:prstGeom prst="rightArrow">
            <a:avLst>
              <a:gd name="adj1" fmla="val 50000"/>
              <a:gd name="adj2" fmla="val 7611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398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&lt;form&gt;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表單內容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&lt;/form&gt;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&lt;input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type=“text”&gt;</a:t>
            </a:r>
          </a:p>
          <a:p>
            <a:pPr lvl="2"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text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password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submit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radio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checkbox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&lt;select&gt;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下拉式選單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drop-down select boxes &lt;/select&gt;</a:t>
            </a:r>
          </a:p>
          <a:p>
            <a:pPr lvl="2"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&lt;option&gt;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選項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&lt;/option&gt;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textarea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（預設文字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 default value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&lt;/</a:t>
            </a:r>
            <a:r>
              <a:rPr lang="en-US" altLang="zh-TW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textarea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：多行文字輸入欄位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multi-line textbox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－表單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 form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標籤</a:t>
            </a:r>
          </a:p>
        </p:txBody>
      </p:sp>
      <p:sp>
        <p:nvSpPr>
          <p:cNvPr id="7" name="矩形 6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682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－表單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 form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標籤</a:t>
            </a:r>
          </a:p>
        </p:txBody>
      </p:sp>
      <p:sp>
        <p:nvSpPr>
          <p:cNvPr id="8" name="矩形 7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24" y="2070100"/>
            <a:ext cx="3610661" cy="3762006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6151691" y="3736437"/>
            <a:ext cx="712915" cy="429330"/>
          </a:xfrm>
          <a:prstGeom prst="rightArrow">
            <a:avLst>
              <a:gd name="adj1" fmla="val 50000"/>
              <a:gd name="adj2" fmla="val 7611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358" y="1850046"/>
            <a:ext cx="5133758" cy="42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49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－其他標籤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74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內部連結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 internal link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在要前往的元素的起始標籤處設定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，再透過</a:t>
            </a:r>
            <a:r>
              <a:rPr lang="en-US" altLang="zh-TW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href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=“</a:t>
            </a:r>
            <a:r>
              <a:rPr lang="en-US" altLang="zh-TW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index.html#id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進行內部連結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altLang="zh-TW">
                <a:solidFill>
                  <a:schemeClr val="accent1">
                    <a:lumMod val="75000"/>
                  </a:schemeClr>
                </a:solidFill>
                <a:ea typeface="微軟正黑體" panose="020B0604030504040204" pitchFamily="34" charset="-120"/>
              </a:rPr>
              <a:t>Setting an id in the element you want to go, then set an internal link by </a:t>
            </a:r>
            <a:r>
              <a:rPr lang="en-US" altLang="zh-TW" err="1">
                <a:solidFill>
                  <a:schemeClr val="accent1">
                    <a:lumMod val="75000"/>
                  </a:schemeClr>
                </a:solidFill>
                <a:ea typeface="微軟正黑體" panose="020B0604030504040204" pitchFamily="34" charset="-120"/>
              </a:rPr>
              <a:t>href</a:t>
            </a:r>
            <a:r>
              <a:rPr lang="en-US" altLang="zh-TW">
                <a:solidFill>
                  <a:schemeClr val="accent1">
                    <a:lumMod val="75000"/>
                  </a:schemeClr>
                </a:solidFill>
                <a:ea typeface="微軟正黑體" panose="020B0604030504040204" pitchFamily="34" charset="-120"/>
              </a:rPr>
              <a:t>=“</a:t>
            </a:r>
            <a:r>
              <a:rPr lang="en-US" altLang="zh-TW" err="1">
                <a:solidFill>
                  <a:schemeClr val="accent1">
                    <a:lumMod val="75000"/>
                  </a:schemeClr>
                </a:solidFill>
                <a:ea typeface="微軟正黑體" panose="020B0604030504040204" pitchFamily="34" charset="-120"/>
              </a:rPr>
              <a:t>index.html#id</a:t>
            </a:r>
            <a:r>
              <a:rPr lang="en-US" altLang="zh-TW">
                <a:solidFill>
                  <a:schemeClr val="accent1">
                    <a:lumMod val="75000"/>
                  </a:schemeClr>
                </a:solidFill>
                <a:ea typeface="微軟正黑體" panose="020B0604030504040204" pitchFamily="34" charset="-120"/>
              </a:rPr>
              <a:t>”.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 title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在起始標籤內設定標題，游標在元素上時會顯示其內容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altLang="zh-TW">
                <a:solidFill>
                  <a:schemeClr val="accent1">
                    <a:lumMod val="75000"/>
                  </a:schemeClr>
                </a:solidFill>
                <a:ea typeface="微軟正黑體" panose="020B0604030504040204" pitchFamily="34" charset="-120"/>
              </a:rPr>
              <a:t>Setting a title in opening tag. When cursor on the element, it will show the title you typed.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297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－其他標籤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iframe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嵌入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：對影片按右鍵，點擊「複製嵌入程式碼」，把複製好的程式碼貼入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altLang="zh-TW">
                <a:solidFill>
                  <a:schemeClr val="accent1">
                    <a:lumMod val="75000"/>
                  </a:schemeClr>
                </a:solidFill>
                <a:ea typeface="微軟正黑體" panose="020B0604030504040204" pitchFamily="34" charset="-120"/>
              </a:rPr>
              <a:t>Right click the YouTube video you chose, click ”Copy embed code”, paste the code in HTML file, then it’s finish.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Maps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：選好地點後點分享，點選「嵌入地圖」後複製，將程式碼貼入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altLang="zh-TW">
                <a:solidFill>
                  <a:schemeClr val="accent1">
                    <a:lumMod val="75000"/>
                  </a:schemeClr>
                </a:solidFill>
                <a:ea typeface="微軟正黑體" panose="020B0604030504040204" pitchFamily="34" charset="-120"/>
              </a:rPr>
              <a:t>Click</a:t>
            </a:r>
            <a:r>
              <a:rPr lang="zh-TW" altLang="en-US">
                <a:solidFill>
                  <a:schemeClr val="accent1">
                    <a:lumMod val="7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>
                <a:solidFill>
                  <a:schemeClr val="accent1">
                    <a:lumMod val="75000"/>
                  </a:schemeClr>
                </a:solidFill>
                <a:ea typeface="微軟正黑體" panose="020B0604030504040204" pitchFamily="34" charset="-120"/>
              </a:rPr>
              <a:t>“Share” in the place you chose, then click “Embed a map”, COPY HTML, paste the code in HTML file, then it’s finish.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06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98880" y="2063348"/>
            <a:ext cx="2552480" cy="278130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01163" y="2791216"/>
            <a:ext cx="1547914" cy="1325563"/>
          </a:xfrm>
        </p:spPr>
        <p:txBody>
          <a:bodyPr/>
          <a:lstStyle/>
          <a:p>
            <a:pPr algn="dist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目次</a:t>
            </a:r>
          </a:p>
        </p:txBody>
      </p:sp>
      <p:sp>
        <p:nvSpPr>
          <p:cNvPr id="20" name="矩形 19"/>
          <p:cNvSpPr/>
          <p:nvPr/>
        </p:nvSpPr>
        <p:spPr>
          <a:xfrm>
            <a:off x="4307957" y="930739"/>
            <a:ext cx="3219116" cy="11321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－應用軟體</a:t>
            </a:r>
            <a:endParaRPr lang="en-US" altLang="zh-TW" sz="28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Software</a:t>
            </a:r>
            <a:endParaRPr lang="zh-TW" altLang="en-US" sz="20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307957" y="4953694"/>
            <a:ext cx="3219116" cy="11321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endParaRPr lang="zh-TW" altLang="en-US" sz="28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07957" y="2271724"/>
            <a:ext cx="3219116" cy="11321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－檔案建立</a:t>
            </a:r>
            <a:endParaRPr lang="en-US" altLang="zh-TW" sz="28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Files</a:t>
            </a:r>
            <a:endParaRPr lang="zh-TW" altLang="en-US" sz="200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996572" y="2984637"/>
            <a:ext cx="3219116" cy="11321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06</a:t>
            </a:r>
            <a:r>
              <a:rPr lang="zh-TW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－上架網頁</a:t>
            </a:r>
            <a:endParaRPr lang="en-US" altLang="zh-TW" sz="280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Publish Website</a:t>
            </a:r>
            <a:endParaRPr lang="zh-TW" altLang="en-US" sz="200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07957" y="3612709"/>
            <a:ext cx="3219116" cy="11321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03</a:t>
            </a: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endParaRPr lang="zh-TW" altLang="en-US" sz="28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996572" y="4308025"/>
            <a:ext cx="3219116" cy="11321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07</a:t>
            </a:r>
            <a:r>
              <a:rPr lang="zh-TW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－實作</a:t>
            </a:r>
            <a:endParaRPr lang="en-US" altLang="zh-TW" sz="280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Implement</a:t>
            </a:r>
            <a:endParaRPr lang="zh-TW" altLang="en-US" sz="200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96572" y="1659074"/>
            <a:ext cx="3219116" cy="11321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r>
              <a:rPr lang="zh-TW" altLang="en-US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en-US" altLang="zh-TW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endParaRPr lang="zh-TW" altLang="en-US" sz="28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8424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－其他標籤</a:t>
            </a:r>
          </a:p>
        </p:txBody>
      </p:sp>
      <p:sp>
        <p:nvSpPr>
          <p:cNvPr id="6" name="矩形 5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r="5903"/>
          <a:stretch/>
        </p:blipFill>
        <p:spPr>
          <a:xfrm>
            <a:off x="7921681" y="1653742"/>
            <a:ext cx="3106536" cy="47053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0617"/>
            <a:ext cx="6592177" cy="3310055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6963114" y="3380890"/>
            <a:ext cx="712915" cy="429330"/>
          </a:xfrm>
          <a:prstGeom prst="rightArrow">
            <a:avLst>
              <a:gd name="adj1" fmla="val 50000"/>
              <a:gd name="adj2" fmla="val 7611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772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－格式介紹</a:t>
            </a:r>
          </a:p>
        </p:txBody>
      </p:sp>
      <p:grpSp>
        <p:nvGrpSpPr>
          <p:cNvPr id="16" name="群組 15"/>
          <p:cNvGrpSpPr/>
          <p:nvPr/>
        </p:nvGrpSpPr>
        <p:grpSpPr>
          <a:xfrm>
            <a:off x="3408309" y="2270815"/>
            <a:ext cx="5227782" cy="2975043"/>
            <a:chOff x="3184212" y="2409045"/>
            <a:chExt cx="5227782" cy="2975043"/>
          </a:xfrm>
        </p:grpSpPr>
        <p:sp>
          <p:nvSpPr>
            <p:cNvPr id="4" name="內容版面配置區 2"/>
            <p:cNvSpPr txBox="1">
              <a:spLocks/>
            </p:cNvSpPr>
            <p:nvPr/>
          </p:nvSpPr>
          <p:spPr>
            <a:xfrm>
              <a:off x="4725530" y="2409045"/>
              <a:ext cx="3686464" cy="224977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TW">
                  <a:solidFill>
                    <a:srgbClr val="7030A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</a:t>
              </a:r>
              <a:r>
                <a:rPr lang="en-US" altLang="zh-TW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{</a:t>
              </a:r>
            </a:p>
            <a:p>
              <a:pPr marL="0" indent="0">
                <a:buNone/>
              </a:pPr>
              <a:r>
                <a:rPr lang="en-US" altLang="zh-TW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</a:t>
              </a:r>
              <a:r>
                <a: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color</a:t>
              </a:r>
              <a:r>
                <a:rPr lang="en-US" altLang="zh-TW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: </a:t>
              </a:r>
              <a:r>
                <a:rPr lang="en-US" altLang="zh-TW"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blue</a:t>
              </a:r>
              <a:r>
                <a:rPr lang="en-US" altLang="zh-TW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;</a:t>
              </a:r>
            </a:p>
            <a:p>
              <a:pPr marL="0" indent="0">
                <a:buNone/>
              </a:pPr>
              <a:r>
                <a:rPr lang="en-US" altLang="zh-TW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}</a:t>
              </a: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4918220" y="3665158"/>
              <a:ext cx="15701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屬性</a:t>
              </a:r>
              <a:br>
                <a:rPr lang="zh-TW" altLang="en-US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altLang="zh-TW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Property</a:t>
              </a:r>
              <a:endParaRPr lang="zh-TW" altLang="en-US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184212" y="2409045"/>
              <a:ext cx="15701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rgbClr val="7030A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選擇器</a:t>
              </a:r>
              <a:br>
                <a:rPr lang="zh-TW" altLang="en-US">
                  <a:solidFill>
                    <a:srgbClr val="7030A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altLang="zh-TW">
                  <a:solidFill>
                    <a:srgbClr val="7030A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Selector</a:t>
              </a:r>
              <a:endParaRPr lang="zh-TW" altLang="en-US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270192" y="3666996"/>
              <a:ext cx="17595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屬性值</a:t>
              </a:r>
              <a:br>
                <a:rPr lang="zh-TW" altLang="en-US"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altLang="zh-TW"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Property value</a:t>
              </a:r>
              <a:endParaRPr lang="zh-TW" altLang="en-US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603264" y="4737757"/>
              <a:ext cx="15701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宣告</a:t>
              </a:r>
              <a:br>
                <a: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altLang="zh-TW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Declaration</a:t>
              </a:r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右大括弧 11"/>
            <p:cNvSpPr/>
            <p:nvPr/>
          </p:nvSpPr>
          <p:spPr>
            <a:xfrm rot="5400000">
              <a:off x="5745485" y="3138746"/>
              <a:ext cx="258553" cy="786478"/>
            </a:xfrm>
            <a:prstGeom prst="rightBrace">
              <a:avLst>
                <a:gd name="adj1" fmla="val 8333"/>
                <a:gd name="adj2" fmla="val 70185"/>
              </a:avLst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右大括弧 12"/>
            <p:cNvSpPr/>
            <p:nvPr/>
          </p:nvSpPr>
          <p:spPr>
            <a:xfrm rot="5400000">
              <a:off x="6802878" y="3161527"/>
              <a:ext cx="258553" cy="726788"/>
            </a:xfrm>
            <a:prstGeom prst="rightBrace">
              <a:avLst>
                <a:gd name="adj1" fmla="val 8332"/>
                <a:gd name="adj2" fmla="val 20294"/>
              </a:avLst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右大括弧 13"/>
            <p:cNvSpPr/>
            <p:nvPr/>
          </p:nvSpPr>
          <p:spPr>
            <a:xfrm rot="5400000">
              <a:off x="6259079" y="3631924"/>
              <a:ext cx="258553" cy="181366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8" name="直線接點 7"/>
          <p:cNvCxnSpPr/>
          <p:nvPr/>
        </p:nvCxnSpPr>
        <p:spPr>
          <a:xfrm>
            <a:off x="4779684" y="2527301"/>
            <a:ext cx="288000" cy="192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377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－套用方法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1697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index.html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檔案的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&lt;head&gt;&lt;/head&gt;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內輸入下行指令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1525476" y="2992322"/>
            <a:ext cx="9505950" cy="1083178"/>
            <a:chOff x="1654785" y="3029267"/>
            <a:chExt cx="9505950" cy="108317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/>
            <a:srcRect t="23809"/>
            <a:stretch/>
          </p:blipFill>
          <p:spPr>
            <a:xfrm>
              <a:off x="1654785" y="3029267"/>
              <a:ext cx="9505950" cy="442689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2825689" y="3743113"/>
              <a:ext cx="349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rgbClr val="0033C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儲存</a:t>
              </a:r>
              <a:r>
                <a:rPr lang="en-US" altLang="zh-TW">
                  <a:solidFill>
                    <a:srgbClr val="0033C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CSS</a:t>
              </a:r>
              <a:r>
                <a:rPr lang="zh-TW" altLang="en-US">
                  <a:solidFill>
                    <a:srgbClr val="0033C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檔案的位置</a:t>
              </a:r>
              <a:r>
                <a:rPr lang="en-US" altLang="zh-TW">
                  <a:solidFill>
                    <a:srgbClr val="0033C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/CSS</a:t>
              </a:r>
              <a:r>
                <a:rPr lang="zh-TW" altLang="en-US">
                  <a:solidFill>
                    <a:srgbClr val="0033C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檔名</a:t>
              </a:r>
              <a:endParaRPr lang="en-US" altLang="zh-TW">
                <a:solidFill>
                  <a:srgbClr val="0033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右大括弧 6"/>
            <p:cNvSpPr/>
            <p:nvPr/>
          </p:nvSpPr>
          <p:spPr>
            <a:xfrm rot="5400000">
              <a:off x="4442086" y="2198112"/>
              <a:ext cx="258553" cy="265129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888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－基礎宣告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115987"/>
              </p:ext>
            </p:extLst>
          </p:nvPr>
        </p:nvGraphicFramePr>
        <p:xfrm>
          <a:off x="838200" y="1690688"/>
          <a:ext cx="10515600" cy="42656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2500">
                  <a:extLst>
                    <a:ext uri="{9D8B030D-6E8A-4147-A177-3AD203B41FA5}">
                      <a16:colId xmlns:a16="http://schemas.microsoft.com/office/drawing/2014/main" val="4237806504"/>
                    </a:ext>
                  </a:extLst>
                </a:gridCol>
                <a:gridCol w="5753100">
                  <a:extLst>
                    <a:ext uri="{9D8B030D-6E8A-4147-A177-3AD203B41FA5}">
                      <a16:colId xmlns:a16="http://schemas.microsoft.com/office/drawing/2014/main" val="2556288960"/>
                    </a:ext>
                  </a:extLst>
                </a:gridCol>
              </a:tblGrid>
              <a:tr h="473957">
                <a:tc>
                  <a:txBody>
                    <a:bodyPr/>
                    <a:lstStyle/>
                    <a:p>
                      <a:pPr lvl="1" algn="ctr" fontAlgn="ctr"/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宣告形式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ctr" fontAlgn="ctr"/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93459485"/>
                  </a:ext>
                </a:extLst>
              </a:tr>
              <a:tr h="473957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font-size : 50px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調整文字大小（</a:t>
                      </a:r>
                      <a:r>
                        <a:rPr lang="en-US" sz="2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px</a:t>
                      </a:r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rem）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36315748"/>
                  </a:ext>
                </a:extLst>
              </a:tr>
              <a:tr h="473957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font-style : italic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調整文字斜體（</a:t>
                      </a:r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italic, oblique）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35918552"/>
                  </a:ext>
                </a:extLst>
              </a:tr>
              <a:tr h="473957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letter-spacing : 25px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調整文字距離（</a:t>
                      </a:r>
                      <a:r>
                        <a:rPr lang="en-US" altLang="zh-TW" sz="2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px</a:t>
                      </a:r>
                      <a:r>
                        <a:rPr lang="en-US" altLang="zh-TW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rem</a:t>
                      </a:r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）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47416461"/>
                  </a:ext>
                </a:extLst>
              </a:tr>
              <a:tr h="473957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line-height : 150px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行高度（</a:t>
                      </a:r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px, rem）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5574835"/>
                  </a:ext>
                </a:extLst>
              </a:tr>
              <a:tr h="473957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text-shadow : 5px </a:t>
                      </a:r>
                      <a:r>
                        <a:rPr lang="en-US" sz="2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5px</a:t>
                      </a:r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0px #</a:t>
                      </a:r>
                      <a:r>
                        <a:rPr lang="en-US" sz="2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ffffff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文字陰影（</a:t>
                      </a:r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px, rem）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9521480"/>
                  </a:ext>
                </a:extLst>
              </a:tr>
              <a:tr h="473957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text-align : center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設定文字位置（</a:t>
                      </a:r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center, left, right）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1272817"/>
                  </a:ext>
                </a:extLst>
              </a:tr>
              <a:tr h="473957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color : #red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調整元素的顏色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0587021"/>
                  </a:ext>
                </a:extLst>
              </a:tr>
              <a:tr h="473957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background-color : #ffffff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調整元素的背景顏色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78792010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259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－基礎宣告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01887"/>
              </p:ext>
            </p:extLst>
          </p:nvPr>
        </p:nvGraphicFramePr>
        <p:xfrm>
          <a:off x="838200" y="1690683"/>
          <a:ext cx="10515600" cy="4998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75200">
                  <a:extLst>
                    <a:ext uri="{9D8B030D-6E8A-4147-A177-3AD203B41FA5}">
                      <a16:colId xmlns:a16="http://schemas.microsoft.com/office/drawing/2014/main" val="3056890679"/>
                    </a:ext>
                  </a:extLst>
                </a:gridCol>
                <a:gridCol w="5740400">
                  <a:extLst>
                    <a:ext uri="{9D8B030D-6E8A-4147-A177-3AD203B41FA5}">
                      <a16:colId xmlns:a16="http://schemas.microsoft.com/office/drawing/2014/main" val="4170205916"/>
                    </a:ext>
                  </a:extLst>
                </a:gridCol>
              </a:tblGrid>
              <a:tr h="492301">
                <a:tc>
                  <a:txBody>
                    <a:bodyPr/>
                    <a:lstStyle/>
                    <a:p>
                      <a:pPr lvl="1" algn="ctr" fontAlgn="ctr"/>
                      <a:r>
                        <a:rPr lang="zh-TW" altLang="en-US" sz="2000" b="0" i="0" u="none" strike="noStrike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宣告形式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ctr" fontAlgn="ctr"/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99672821"/>
                  </a:ext>
                </a:extLst>
              </a:tr>
              <a:tr h="49230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border : 3px solid #black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設定元素邊框（</a:t>
                      </a:r>
                      <a:r>
                        <a:rPr lang="en-US" sz="2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px</a:t>
                      </a:r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rem / solid, dotted, dashed）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82657755"/>
                  </a:ext>
                </a:extLst>
              </a:tr>
              <a:tr h="49230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background-image : </a:t>
                      </a:r>
                      <a:r>
                        <a:rPr lang="en-US" sz="2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url</a:t>
                      </a:r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("</a:t>
                      </a:r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圖片網址</a:t>
                      </a:r>
                      <a:r>
                        <a:rPr lang="en-US" altLang="zh-TW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")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設定背景圖片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19912613"/>
                  </a:ext>
                </a:extLst>
              </a:tr>
              <a:tr h="49230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height : 70px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調整元素的高（</a:t>
                      </a:r>
                      <a:r>
                        <a:rPr lang="en-US" sz="2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px</a:t>
                      </a:r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rem）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78674591"/>
                  </a:ext>
                </a:extLst>
              </a:tr>
              <a:tr h="49230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width : 300px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調整元素的寬（</a:t>
                      </a:r>
                      <a:r>
                        <a:rPr lang="en-US" altLang="zh-TW" sz="2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px</a:t>
                      </a:r>
                      <a:r>
                        <a:rPr lang="en-US" altLang="zh-TW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rem</a:t>
                      </a:r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）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83816940"/>
                  </a:ext>
                </a:extLst>
              </a:tr>
              <a:tr h="49230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list-style-type : circle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清單項目符號造型（</a:t>
                      </a:r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disc, circle, square...）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4755563"/>
                  </a:ext>
                </a:extLst>
              </a:tr>
              <a:tr h="49230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margin : 50px auto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調整元素外部的邊距（</a:t>
                      </a:r>
                      <a:r>
                        <a:rPr lang="en-US" altLang="zh-TW" sz="2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px</a:t>
                      </a:r>
                      <a:r>
                        <a:rPr lang="en-US" altLang="zh-TW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rem / auto</a:t>
                      </a:r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置中）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45280837"/>
                  </a:ext>
                </a:extLst>
              </a:tr>
              <a:tr h="49230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padding : 15px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調整元素內部的邊距（</a:t>
                      </a:r>
                      <a:r>
                        <a:rPr lang="en-US" altLang="zh-TW" sz="20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px</a:t>
                      </a:r>
                      <a:r>
                        <a:rPr lang="en-US" altLang="zh-TW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rem</a:t>
                      </a:r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）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10169726"/>
                  </a:ext>
                </a:extLst>
              </a:tr>
              <a:tr h="474800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display : block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改變物件屬性</a:t>
                      </a:r>
                      <a:endParaRPr lang="en-US" altLang="zh-TW" sz="2000" u="none" strike="noStrike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30560632"/>
                  </a:ext>
                </a:extLst>
              </a:tr>
              <a:tr h="462018"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border-collapse : collapse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表格的邊線合併或分開（</a:t>
                      </a:r>
                      <a:r>
                        <a:rPr lang="en-US" altLang="zh-TW" sz="2000" b="0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collapse, separate</a:t>
                      </a:r>
                      <a:r>
                        <a:rPr lang="zh-TW" altLang="en-US" sz="2000" b="0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）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495096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308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053100" y="1636412"/>
            <a:ext cx="5153100" cy="2473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38200" y="1636413"/>
            <a:ext cx="5153100" cy="2473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38200" y="4177336"/>
            <a:ext cx="5153100" cy="2473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selectors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8618" y="1729161"/>
            <a:ext cx="4889500" cy="605291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：唯一性，不可重複使用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884" r="9746"/>
          <a:stretch/>
        </p:blipFill>
        <p:spPr>
          <a:xfrm>
            <a:off x="7369650" y="2677914"/>
            <a:ext cx="2520000" cy="11855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4198"/>
          <a:stretch/>
        </p:blipFill>
        <p:spPr>
          <a:xfrm>
            <a:off x="2033368" y="2677914"/>
            <a:ext cx="2520000" cy="1172609"/>
          </a:xfrm>
          <a:prstGeom prst="rect">
            <a:avLst/>
          </a:prstGeo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6138900" y="1732725"/>
            <a:ext cx="4394200" cy="605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：可以被重複使用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763368" y="2156652"/>
            <a:ext cx="406186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300">
                <a:latin typeface="微軟正黑體" panose="020B0604030504040204" pitchFamily="34" charset="-120"/>
                <a:ea typeface="微軟正黑體" panose="020B0604030504040204" pitchFamily="34" charset="-120"/>
              </a:rPr>
              <a:t>Uniqueness</a:t>
            </a:r>
            <a:r>
              <a:rPr lang="zh-TW" altLang="en-US" sz="23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30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 Not reusable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545121" y="2160216"/>
            <a:ext cx="208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300">
                <a:latin typeface="微軟正黑體" panose="020B0604030504040204" pitchFamily="34" charset="-120"/>
                <a:ea typeface="微軟正黑體" panose="020B0604030504040204" pitchFamily="34" charset="-120"/>
              </a:rPr>
              <a:t>Reusable</a:t>
            </a:r>
          </a:p>
        </p:txBody>
      </p:sp>
      <p:sp>
        <p:nvSpPr>
          <p:cNvPr id="16" name="矩形 15"/>
          <p:cNvSpPr/>
          <p:nvPr/>
        </p:nvSpPr>
        <p:spPr>
          <a:xfrm>
            <a:off x="6053100" y="4177336"/>
            <a:ext cx="5153100" cy="2473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750" y="5119144"/>
            <a:ext cx="3060000" cy="990647"/>
          </a:xfrm>
          <a:prstGeom prst="rect">
            <a:avLst/>
          </a:prstGeom>
        </p:spPr>
      </p:pic>
      <p:sp>
        <p:nvSpPr>
          <p:cNvPr id="18" name="內容版面配置區 2"/>
          <p:cNvSpPr txBox="1">
            <a:spLocks/>
          </p:cNvSpPr>
          <p:nvPr/>
        </p:nvSpPr>
        <p:spPr>
          <a:xfrm>
            <a:off x="848618" y="4438867"/>
            <a:ext cx="4889500" cy="6052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Grouping Selector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分組選擇器</a:t>
            </a:r>
          </a:p>
        </p:txBody>
      </p:sp>
      <p:sp>
        <p:nvSpPr>
          <p:cNvPr id="19" name="內容版面配置區 2"/>
          <p:cNvSpPr txBox="1">
            <a:spLocks/>
          </p:cNvSpPr>
          <p:nvPr/>
        </p:nvSpPr>
        <p:spPr>
          <a:xfrm>
            <a:off x="6096000" y="4438866"/>
            <a:ext cx="4889500" cy="6052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Universal Selector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通用選擇器</a:t>
            </a: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650" y="4994791"/>
            <a:ext cx="3060000" cy="123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75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62" y="3701396"/>
            <a:ext cx="7313360" cy="172572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083" y="1512888"/>
            <a:ext cx="3915072" cy="498281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－其他指令</a:t>
            </a: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838200" y="1825200"/>
            <a:ext cx="6587836" cy="2298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字體修改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 change font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Font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找喜歡的字體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複製兩段程式碼並各自貼到對應位置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Clr>
                <a:schemeClr val="accent1">
                  <a:lumMod val="75000"/>
                </a:schemeClr>
              </a:buClr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&lt;link&gt;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&lt;head&gt;</a:t>
            </a:r>
          </a:p>
          <a:p>
            <a:pPr lvl="2">
              <a:buClr>
                <a:schemeClr val="accent1">
                  <a:lumMod val="75000"/>
                </a:schemeClr>
              </a:buClr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程式碼→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html{}</a:t>
            </a:r>
          </a:p>
        </p:txBody>
      </p:sp>
      <p:sp>
        <p:nvSpPr>
          <p:cNvPr id="12" name="矩形 11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044143" y="4511547"/>
            <a:ext cx="6732964" cy="683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564" y="5427125"/>
            <a:ext cx="4130581" cy="83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20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25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框架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 CSS Framework</a:t>
            </a:r>
          </a:p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優點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現成的功能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 designed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templates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不同瀏覽器間的閱讀相容性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 reading compatibility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程式碼一致性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 coding consistency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Bootstrap4 教程| 菜鸟教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753" y="2557463"/>
            <a:ext cx="214325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229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50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導入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90000"/>
              <a:buFont typeface="+mj-lt"/>
              <a:buAutoNum type="arabicPeriod"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Quick Start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中，個別複製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的內容並照網站上的介紹把程式碼貼入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程式內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90000"/>
              <a:buFont typeface="+mj-lt"/>
              <a:buAutoNum type="arabicPeriod"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檔案後拖移至資料夾，再將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檔案位置個別貼入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程式中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導入完成後透過官方文件搜尋需要的功能並修改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</a:pPr>
            <a:r>
              <a:rPr lang="zh-TW" altLang="en-US" sz="2100">
                <a:latin typeface="微軟正黑體" panose="020B0604030504040204" pitchFamily="34" charset="-120"/>
                <a:ea typeface="微軟正黑體" panose="020B0604030504040204" pitchFamily="34" charset="-120"/>
              </a:rPr>
              <a:t>官方文件：</a:t>
            </a:r>
            <a:r>
              <a:rPr lang="en-US" altLang="zh-TW" sz="210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https://getbootstrap.com/docs/4.1/getting-started/introduction/</a:t>
            </a:r>
            <a:endParaRPr lang="en-US" altLang="zh-TW" sz="21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－使用方法</a:t>
            </a:r>
          </a:p>
        </p:txBody>
      </p:sp>
    </p:spTree>
    <p:extLst>
      <p:ext uri="{BB962C8B-B14F-4D97-AF65-F5344CB8AC3E}">
        <p14:creationId xmlns:p14="http://schemas.microsoft.com/office/powerpoint/2010/main" val="939631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上架網頁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4724400" cy="866775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上架網頁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411548" y="2816625"/>
            <a:ext cx="11368904" cy="2229644"/>
            <a:chOff x="431800" y="2816625"/>
            <a:chExt cx="11368904" cy="2229644"/>
          </a:xfrm>
        </p:grpSpPr>
        <p:sp>
          <p:nvSpPr>
            <p:cNvPr id="6" name="矩形 5"/>
            <p:cNvSpPr/>
            <p:nvPr/>
          </p:nvSpPr>
          <p:spPr>
            <a:xfrm>
              <a:off x="431800" y="2824956"/>
              <a:ext cx="1934346" cy="647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註冊</a:t>
              </a:r>
              <a:r>
                <a:rPr lang="en-US" altLang="zh-TW"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GitHub</a:t>
              </a:r>
              <a:endParaRPr lang="zh-TW" altLang="en-US"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588766" y="4398569"/>
              <a:ext cx="2362947" cy="647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建立</a:t>
              </a:r>
              <a:r>
                <a:rPr lang="en-US" altLang="zh-TW"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repository</a:t>
              </a:r>
              <a:endParaRPr lang="zh-TW" altLang="en-US"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168650" y="2822575"/>
              <a:ext cx="3003550" cy="647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/>
              <a:r>
                <a:rPr lang="zh-TW" altLang="en-US"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上傳資料至</a:t>
              </a:r>
              <a:r>
                <a:rPr lang="en-US" altLang="zh-TW"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repository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620240" y="4398569"/>
              <a:ext cx="2126089" cy="647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/>
              <a:r>
                <a:rPr lang="zh-TW" altLang="en-US"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修改資料來源</a:t>
              </a:r>
              <a:endParaRPr lang="en-US" altLang="zh-TW"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073900" y="2816625"/>
              <a:ext cx="2391833" cy="647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/>
              <a:r>
                <a:rPr lang="en-US" altLang="zh-TW"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GitHub</a:t>
              </a:r>
              <a:r>
                <a:rPr lang="zh-TW" altLang="en-US"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更新網頁</a:t>
              </a:r>
              <a:endParaRPr lang="en-US" altLang="zh-TW"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向右箭號 10"/>
            <p:cNvSpPr/>
            <p:nvPr/>
          </p:nvSpPr>
          <p:spPr>
            <a:xfrm>
              <a:off x="431800" y="3731819"/>
              <a:ext cx="9486900" cy="444500"/>
            </a:xfrm>
            <a:prstGeom prst="rightArrow">
              <a:avLst>
                <a:gd name="adj1" fmla="val 50000"/>
                <a:gd name="adj2" fmla="val 8015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9959204" y="3181622"/>
              <a:ext cx="1841500" cy="153669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網頁上架</a:t>
              </a:r>
              <a:endParaRPr lang="en-US" altLang="zh-TW" sz="2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2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完成</a:t>
              </a:r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1254651" y="3762015"/>
              <a:ext cx="288644" cy="38410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</a:rPr>
                <a:t>1</a:t>
              </a:r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2625917" y="3762015"/>
              <a:ext cx="288644" cy="38410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</a:rPr>
                <a:t>2</a:t>
              </a:r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4526103" y="3762015"/>
              <a:ext cx="288644" cy="38410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</a:rPr>
                <a:t>3</a:t>
              </a:r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6538962" y="3762015"/>
              <a:ext cx="288644" cy="38410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</a:rPr>
                <a:t>4</a:t>
              </a:r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8125494" y="3762014"/>
              <a:ext cx="288644" cy="38410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</a:rPr>
                <a:t>5</a:t>
              </a:r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直線接點 21"/>
          <p:cNvCxnSpPr>
            <a:stCxn id="6" idx="2"/>
            <a:endCxn id="15" idx="0"/>
          </p:cNvCxnSpPr>
          <p:nvPr/>
        </p:nvCxnSpPr>
        <p:spPr>
          <a:xfrm>
            <a:off x="1378721" y="3472656"/>
            <a:ext cx="0" cy="2893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6" idx="2"/>
            <a:endCxn id="7" idx="0"/>
          </p:cNvCxnSpPr>
          <p:nvPr/>
        </p:nvCxnSpPr>
        <p:spPr>
          <a:xfrm>
            <a:off x="2749987" y="4146122"/>
            <a:ext cx="1" cy="2524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8" idx="2"/>
            <a:endCxn id="17" idx="0"/>
          </p:cNvCxnSpPr>
          <p:nvPr/>
        </p:nvCxnSpPr>
        <p:spPr>
          <a:xfrm>
            <a:off x="4650173" y="3470275"/>
            <a:ext cx="0" cy="2917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8" idx="2"/>
            <a:endCxn id="9" idx="0"/>
          </p:cNvCxnSpPr>
          <p:nvPr/>
        </p:nvCxnSpPr>
        <p:spPr>
          <a:xfrm>
            <a:off x="6663032" y="4146122"/>
            <a:ext cx="1" cy="2524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0" idx="2"/>
            <a:endCxn id="19" idx="0"/>
          </p:cNvCxnSpPr>
          <p:nvPr/>
        </p:nvCxnSpPr>
        <p:spPr>
          <a:xfrm flipH="1">
            <a:off x="8249564" y="3464325"/>
            <a:ext cx="1" cy="2976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59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6096000" y="1726598"/>
            <a:ext cx="4908884" cy="4106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49154" y="1726598"/>
            <a:ext cx="4908884" cy="4106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應用軟體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7026" y="2207986"/>
            <a:ext cx="4313140" cy="11574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文字編輯器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 Text Editor</a:t>
            </a:r>
          </a:p>
          <a:p>
            <a:pPr marL="0" indent="0" algn="ctr">
              <a:buNone/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 Code</a:t>
            </a:r>
          </a:p>
        </p:txBody>
      </p:sp>
      <p:pic>
        <p:nvPicPr>
          <p:cNvPr id="2050" name="Picture 2" descr="Visual Studio Code - 維基百科，自由的百科全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295" y="3621986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6530454" y="2207986"/>
            <a:ext cx="4039976" cy="1253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 Web Browser</a:t>
            </a:r>
          </a:p>
          <a:p>
            <a:pPr marL="0" indent="0" algn="ctr">
              <a:buNone/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Chrome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Firefox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MozTW, Mozilla 台灣社群| Firefox / Thunderbird 正體中文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069" y="3586076"/>
            <a:ext cx="122062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Chrome - 维基百科，自由的百科全书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551" y="3621986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978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上架網頁－建立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repository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點選右上角的「＋」，按下「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New repository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</a:p>
        </p:txBody>
      </p:sp>
      <p:sp>
        <p:nvSpPr>
          <p:cNvPr id="5" name="矩形 4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050" y="2751715"/>
            <a:ext cx="31623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58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2" y="3772945"/>
            <a:ext cx="6543675" cy="20669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上架網頁－建立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repository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Repository name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欄位輸入想要的網址名稱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可自由輸入，輸入自己的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username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TW" sz="2200">
                <a:solidFill>
                  <a:schemeClr val="accent1">
                    <a:lumMod val="75000"/>
                  </a:schemeClr>
                </a:solidFill>
                <a:ea typeface="微軟正黑體" panose="020B0604030504040204" pitchFamily="34" charset="-120"/>
              </a:rPr>
              <a:t>You can type any word you like in here, your username is ok, too.  Typing in lower case is better.</a:t>
            </a:r>
          </a:p>
        </p:txBody>
      </p:sp>
      <p:sp>
        <p:nvSpPr>
          <p:cNvPr id="5" name="矩形 4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685995" y="4824879"/>
            <a:ext cx="2358190" cy="683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508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9585960" cy="4351338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必須設定成公開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勾選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Add a README file</a:t>
            </a:r>
          </a:p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點選最底下的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repository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就創建完成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上架網頁－建立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repository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284" y="4727863"/>
            <a:ext cx="2390775" cy="8382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297" y="1699924"/>
            <a:ext cx="5776480" cy="290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35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上架網頁－上傳資料至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repository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9848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Add file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內的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Upload files</a:t>
            </a: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3691165"/>
            <a:ext cx="10515600" cy="66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上傳先前創立好的資料夾和檔案，完成後按下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 changes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536" y="1717217"/>
            <a:ext cx="3352800" cy="18383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936" y="4971723"/>
            <a:ext cx="2057400" cy="8286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4"/>
          <a:srcRect t="9540"/>
          <a:stretch/>
        </p:blipFill>
        <p:spPr>
          <a:xfrm>
            <a:off x="1442748" y="4593358"/>
            <a:ext cx="5667375" cy="158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37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28" y="2365031"/>
            <a:ext cx="10079877" cy="447123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上架網頁－修改資料來源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05678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Repository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Settings</a:t>
            </a: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838200" y="4557266"/>
            <a:ext cx="10515600" cy="668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Branch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main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、資料夾為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/(root)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，修改後按下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Save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838200" y="3164163"/>
            <a:ext cx="10515600" cy="66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在左側找到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Pages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並點擊</a:t>
            </a:r>
          </a:p>
        </p:txBody>
      </p:sp>
      <p:sp>
        <p:nvSpPr>
          <p:cNvPr id="13" name="矩形 12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914020" y="2368030"/>
            <a:ext cx="1196748" cy="425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28" y="5033232"/>
            <a:ext cx="8407400" cy="123823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28" y="3643145"/>
            <a:ext cx="41338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24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23521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更新網頁，更新後點擊連結就能夠看到自己的網頁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第一次上傳網頁會花比較多時間</a:t>
            </a: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上架網頁－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更新網頁</a:t>
            </a:r>
          </a:p>
        </p:txBody>
      </p:sp>
      <p:sp>
        <p:nvSpPr>
          <p:cNvPr id="5" name="矩形 4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98" y="2927308"/>
            <a:ext cx="9993603" cy="235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5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880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建立兩個網頁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70000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第一個網頁：照著提供的範例檔案寫出一樣的網頁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70000"/>
            </a:pPr>
            <a:r>
              <a:rPr lang="en-US" altLang="zh-TW">
                <a:solidFill>
                  <a:schemeClr val="accent1">
                    <a:lumMod val="75000"/>
                  </a:schemeClr>
                </a:solidFill>
                <a:ea typeface="微軟正黑體" panose="020B0604030504040204" pitchFamily="34" charset="-120"/>
              </a:rPr>
              <a:t>First website</a:t>
            </a:r>
            <a:r>
              <a:rPr lang="zh-TW" altLang="en-US">
                <a:solidFill>
                  <a:schemeClr val="accent1">
                    <a:lumMod val="75000"/>
                  </a:schemeClr>
                </a:solidFill>
                <a:ea typeface="微軟正黑體" panose="020B0604030504040204" pitchFamily="34" charset="-120"/>
              </a:rPr>
              <a:t>：</a:t>
            </a:r>
            <a:r>
              <a:rPr lang="en-US" altLang="zh-TW">
                <a:solidFill>
                  <a:schemeClr val="accent1">
                    <a:lumMod val="75000"/>
                  </a:schemeClr>
                </a:solidFill>
                <a:ea typeface="微軟正黑體" panose="020B0604030504040204" pitchFamily="34" charset="-120"/>
              </a:rPr>
              <a:t>Follow the example and write it.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70000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第二個網頁：主題不限，透過前面教過的內容自行設計網站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70000"/>
            </a:pPr>
            <a:r>
              <a:rPr lang="en-US" altLang="zh-TW">
                <a:solidFill>
                  <a:schemeClr val="accent1">
                    <a:lumMod val="75000"/>
                  </a:schemeClr>
                </a:solidFill>
                <a:ea typeface="微軟正黑體" panose="020B0604030504040204" pitchFamily="34" charset="-120"/>
              </a:rPr>
              <a:t>Second website : Use the instruction you just learned to design a website in your way.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70000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讓兩個網站可以互相連結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可以搭配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設計多樣化的網頁功能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36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檔案建立</a:t>
            </a:r>
          </a:p>
        </p:txBody>
      </p:sp>
      <p:sp>
        <p:nvSpPr>
          <p:cNvPr id="29" name="矩形 28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5855549" y="5657848"/>
            <a:ext cx="2884826" cy="523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5855549" y="4991592"/>
            <a:ext cx="2884826" cy="523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5855550" y="4316478"/>
            <a:ext cx="2884825" cy="523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5855550" y="3666169"/>
            <a:ext cx="2884825" cy="523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3476394" y="2671605"/>
            <a:ext cx="2379153" cy="82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1076724" y="1697921"/>
            <a:ext cx="2398548" cy="821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11478" y="1709790"/>
            <a:ext cx="19778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專案資料夾</a:t>
            </a:r>
            <a:endParaRPr lang="en-US" altLang="zh-TW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/>
              <a:t>Projects Folder</a:t>
            </a:r>
            <a:endParaRPr lang="zh-TW" altLang="en-US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022437" y="3657310"/>
            <a:ext cx="2646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index.html</a:t>
            </a:r>
          </a:p>
        </p:txBody>
      </p:sp>
      <p:cxnSp>
        <p:nvCxnSpPr>
          <p:cNvPr id="12" name="肘形接點 11"/>
          <p:cNvCxnSpPr/>
          <p:nvPr/>
        </p:nvCxnSpPr>
        <p:spPr>
          <a:xfrm rot="16200000" flipH="1">
            <a:off x="3087919" y="2535100"/>
            <a:ext cx="411412" cy="3803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022436" y="4325336"/>
            <a:ext cx="2646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images</a:t>
            </a:r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</a:t>
            </a:r>
            <a:endParaRPr lang="en-US" altLang="zh-TW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022436" y="4993362"/>
            <a:ext cx="2646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styles</a:t>
            </a:r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022436" y="5661388"/>
            <a:ext cx="2442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scripts</a:t>
            </a:r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</a:t>
            </a:r>
          </a:p>
        </p:txBody>
      </p:sp>
      <p:cxnSp>
        <p:nvCxnSpPr>
          <p:cNvPr id="24" name="肘形接點 23"/>
          <p:cNvCxnSpPr/>
          <p:nvPr/>
        </p:nvCxnSpPr>
        <p:spPr>
          <a:xfrm rot="16200000" flipH="1">
            <a:off x="5110231" y="3838087"/>
            <a:ext cx="1026075" cy="464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/>
          <p:cNvCxnSpPr/>
          <p:nvPr/>
        </p:nvCxnSpPr>
        <p:spPr>
          <a:xfrm rot="16200000" flipH="1">
            <a:off x="4776218" y="4172100"/>
            <a:ext cx="1694101" cy="464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endCxn id="37" idx="1"/>
          </p:cNvCxnSpPr>
          <p:nvPr/>
        </p:nvCxnSpPr>
        <p:spPr>
          <a:xfrm rot="16200000" flipH="1">
            <a:off x="4399268" y="4463178"/>
            <a:ext cx="2448000" cy="464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3601000" y="2686294"/>
            <a:ext cx="21108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網頁資料夾</a:t>
            </a:r>
            <a:endParaRPr lang="en-US" altLang="zh-TW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/>
              <a:t>Website Folder</a:t>
            </a:r>
            <a:endParaRPr lang="zh-TW" altLang="en-US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0" name="肘形接點 39"/>
          <p:cNvCxnSpPr>
            <a:endCxn id="34" idx="1"/>
          </p:cNvCxnSpPr>
          <p:nvPr/>
        </p:nvCxnSpPr>
        <p:spPr>
          <a:xfrm>
            <a:off x="5390991" y="3477401"/>
            <a:ext cx="464560" cy="450378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群組 52"/>
          <p:cNvGrpSpPr/>
          <p:nvPr/>
        </p:nvGrpSpPr>
        <p:grpSpPr>
          <a:xfrm>
            <a:off x="9058490" y="4986512"/>
            <a:ext cx="2056785" cy="1189475"/>
            <a:chOff x="8839815" y="4716636"/>
            <a:chExt cx="2884825" cy="1189475"/>
          </a:xfrm>
        </p:grpSpPr>
        <p:sp>
          <p:nvSpPr>
            <p:cNvPr id="45" name="矩形 44"/>
            <p:cNvSpPr/>
            <p:nvPr/>
          </p:nvSpPr>
          <p:spPr>
            <a:xfrm>
              <a:off x="8839815" y="4725495"/>
              <a:ext cx="2884825" cy="523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9006702" y="4716636"/>
              <a:ext cx="2646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styles.css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8839815" y="5382892"/>
              <a:ext cx="2884825" cy="523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9006702" y="5374033"/>
              <a:ext cx="2646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main.js</a:t>
              </a:r>
            </a:p>
          </p:txBody>
        </p:sp>
      </p:grpSp>
      <p:cxnSp>
        <p:nvCxnSpPr>
          <p:cNvPr id="50" name="直線單箭頭接點 49"/>
          <p:cNvCxnSpPr>
            <a:stCxn id="36" idx="3"/>
            <a:endCxn id="45" idx="1"/>
          </p:cNvCxnSpPr>
          <p:nvPr/>
        </p:nvCxnSpPr>
        <p:spPr>
          <a:xfrm>
            <a:off x="8740375" y="5253202"/>
            <a:ext cx="318115" cy="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37" idx="3"/>
            <a:endCxn id="47" idx="1"/>
          </p:cNvCxnSpPr>
          <p:nvPr/>
        </p:nvCxnSpPr>
        <p:spPr>
          <a:xfrm flipV="1">
            <a:off x="8740375" y="5914378"/>
            <a:ext cx="318115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34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838200" y="1825200"/>
            <a:ext cx="10515600" cy="4351338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 Code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，點左上角的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，再點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New Text File</a:t>
            </a:r>
          </a:p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輸入要使用的程式語言，點選後儲存時不需要輸入檔案類型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檔案建立</a:t>
            </a:r>
          </a:p>
        </p:txBody>
      </p:sp>
      <p:sp>
        <p:nvSpPr>
          <p:cNvPr id="5" name="矩形 4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9439618" y="5217458"/>
            <a:ext cx="1772034" cy="858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不同，要注意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400" y="2365952"/>
            <a:ext cx="3657600" cy="12763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787" y="4338427"/>
            <a:ext cx="7362825" cy="6667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682" y="5108331"/>
            <a:ext cx="7629610" cy="154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7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－格式介紹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764400" y="1853410"/>
            <a:ext cx="10515600" cy="4057404"/>
            <a:chOff x="838200" y="1713710"/>
            <a:chExt cx="10515600" cy="4057404"/>
          </a:xfrm>
        </p:grpSpPr>
        <p:sp>
          <p:nvSpPr>
            <p:cNvPr id="4" name="內容版面配置區 2"/>
            <p:cNvSpPr txBox="1">
              <a:spLocks/>
            </p:cNvSpPr>
            <p:nvPr/>
          </p:nvSpPr>
          <p:spPr>
            <a:xfrm>
              <a:off x="838200" y="2720536"/>
              <a:ext cx="10515600" cy="8159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&lt;p</a:t>
              </a:r>
              <a:r>
                <a:rPr lang="zh-TW" altLang="en-US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class=</a:t>
              </a:r>
              <a:r>
                <a:rPr lang="en-US" altLang="zh-TW"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“center”</a:t>
              </a:r>
              <a:r>
                <a:rPr lang="en-US" altLang="zh-TW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>
                  <a:solidFill>
                    <a:srgbClr val="7030A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台灣的夏天真的很熱</a:t>
              </a:r>
              <a:r>
                <a:rPr lang="en-US" altLang="zh-TW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&lt;/p&gt;</a:t>
              </a:r>
              <a:endParaRPr lang="zh-TW" altLang="en-US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內容版面配置區 2"/>
            <p:cNvSpPr txBox="1">
              <a:spLocks/>
            </p:cNvSpPr>
            <p:nvPr/>
          </p:nvSpPr>
          <p:spPr>
            <a:xfrm>
              <a:off x="2709605" y="3536510"/>
              <a:ext cx="2324677" cy="8047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TW" altLang="en-US" sz="180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起始標籤</a:t>
              </a:r>
              <a:endParaRPr lang="en-US" altLang="zh-TW" sz="180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 algn="ctr">
                <a:buNone/>
              </a:pPr>
              <a:r>
                <a:rPr lang="en-US" altLang="zh-TW" sz="180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Opening tag</a:t>
              </a:r>
            </a:p>
          </p:txBody>
        </p:sp>
        <p:sp>
          <p:nvSpPr>
            <p:cNvPr id="6" name="內容版面配置區 2"/>
            <p:cNvSpPr txBox="1">
              <a:spLocks/>
            </p:cNvSpPr>
            <p:nvPr/>
          </p:nvSpPr>
          <p:spPr>
            <a:xfrm>
              <a:off x="8502763" y="3536511"/>
              <a:ext cx="2050474" cy="8047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TW" altLang="en-US" sz="180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結束標籤</a:t>
              </a:r>
              <a:endParaRPr lang="en-US" altLang="zh-TW" sz="180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 algn="ctr">
                <a:buNone/>
              </a:pPr>
              <a:r>
                <a:rPr lang="en-US" altLang="zh-TW" sz="180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Closing tag</a:t>
              </a:r>
            </a:p>
          </p:txBody>
        </p:sp>
        <p:sp>
          <p:nvSpPr>
            <p:cNvPr id="7" name="內容版面配置區 2"/>
            <p:cNvSpPr txBox="1">
              <a:spLocks/>
            </p:cNvSpPr>
            <p:nvPr/>
          </p:nvSpPr>
          <p:spPr>
            <a:xfrm>
              <a:off x="6096000" y="3536510"/>
              <a:ext cx="1687945" cy="8047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TW" altLang="en-US" sz="1800">
                  <a:solidFill>
                    <a:srgbClr val="7030A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內文</a:t>
              </a:r>
              <a:endParaRPr lang="en-US" altLang="zh-TW" sz="180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 algn="ctr">
                <a:buNone/>
              </a:pPr>
              <a:r>
                <a:rPr lang="en-US" altLang="zh-TW" sz="1800">
                  <a:solidFill>
                    <a:srgbClr val="7030A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Content</a:t>
              </a:r>
            </a:p>
          </p:txBody>
        </p:sp>
        <p:sp>
          <p:nvSpPr>
            <p:cNvPr id="8" name="內容版面配置區 2"/>
            <p:cNvSpPr txBox="1">
              <a:spLocks/>
            </p:cNvSpPr>
            <p:nvPr/>
          </p:nvSpPr>
          <p:spPr>
            <a:xfrm>
              <a:off x="5252027" y="4966395"/>
              <a:ext cx="1687945" cy="8047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TW" altLang="en-US" sz="18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元素</a:t>
              </a:r>
              <a:endParaRPr lang="en-US" altLang="zh-TW" sz="18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 algn="ctr">
                <a:buNone/>
              </a:pPr>
              <a:r>
                <a:rPr lang="en-US" altLang="zh-TW" sz="18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Element</a:t>
              </a:r>
            </a:p>
          </p:txBody>
        </p:sp>
        <p:sp>
          <p:nvSpPr>
            <p:cNvPr id="9" name="內容版面配置區 2"/>
            <p:cNvSpPr txBox="1">
              <a:spLocks/>
            </p:cNvSpPr>
            <p:nvPr/>
          </p:nvSpPr>
          <p:spPr>
            <a:xfrm>
              <a:off x="3274003" y="1713710"/>
              <a:ext cx="1687945" cy="8047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TW" altLang="en-US" sz="1800"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屬性</a:t>
              </a:r>
              <a:endParaRPr lang="en-US" altLang="zh-TW" sz="180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indent="0" algn="ctr">
                <a:buNone/>
              </a:pPr>
              <a:r>
                <a:rPr lang="en-US" altLang="zh-TW" sz="1800"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Attribute</a:t>
              </a:r>
            </a:p>
          </p:txBody>
        </p:sp>
        <p:sp>
          <p:nvSpPr>
            <p:cNvPr id="19" name="右大括弧 18"/>
            <p:cNvSpPr/>
            <p:nvPr/>
          </p:nvSpPr>
          <p:spPr>
            <a:xfrm rot="5400000">
              <a:off x="9398724" y="2925214"/>
              <a:ext cx="258553" cy="786478"/>
            </a:xfrm>
            <a:prstGeom prst="rightBrac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右大括弧 19"/>
            <p:cNvSpPr/>
            <p:nvPr/>
          </p:nvSpPr>
          <p:spPr>
            <a:xfrm rot="5400000">
              <a:off x="7362876" y="1746733"/>
              <a:ext cx="258553" cy="3136900"/>
            </a:xfrm>
            <a:prstGeom prst="rightBrace">
              <a:avLst>
                <a:gd name="adj1" fmla="val 8333"/>
                <a:gd name="adj2" fmla="val 67692"/>
              </a:avLst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右大括弧 20"/>
            <p:cNvSpPr/>
            <p:nvPr/>
          </p:nvSpPr>
          <p:spPr>
            <a:xfrm rot="5400000">
              <a:off x="3919483" y="1554411"/>
              <a:ext cx="258553" cy="3525520"/>
            </a:xfrm>
            <a:prstGeom prst="rightBrace">
              <a:avLst>
                <a:gd name="adj1" fmla="val 8333"/>
                <a:gd name="adj2" fmla="val 55572"/>
              </a:avLst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右大括弧 21"/>
            <p:cNvSpPr/>
            <p:nvPr/>
          </p:nvSpPr>
          <p:spPr>
            <a:xfrm rot="5400000">
              <a:off x="5974343" y="875693"/>
              <a:ext cx="258553" cy="7635241"/>
            </a:xfrm>
            <a:prstGeom prst="rightBrace">
              <a:avLst>
                <a:gd name="adj1" fmla="val 8333"/>
                <a:gd name="adj2" fmla="val 5014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右大括弧 23"/>
            <p:cNvSpPr/>
            <p:nvPr/>
          </p:nvSpPr>
          <p:spPr>
            <a:xfrm rot="16200000">
              <a:off x="3988700" y="1332469"/>
              <a:ext cx="258553" cy="254380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42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854307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&lt;!DOCTYPE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html&gt;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：文件類型，寫在第一行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&lt;html&gt;&lt;/html&gt;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：根元素（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root element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），網頁的內容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&lt;head&gt;&lt;/head&gt;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：重要資訊，不會被網頁瀏覽者看見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125000"/>
            </a:pP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1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&lt;meta charset=“utf-8”&gt;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：字元編碼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10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&lt;title&gt;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網頁標題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 web title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&lt;/title&gt;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25000"/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&lt;body&gt;&lt;/body&gt;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：網頁瀏覽者看見的內容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－架構</a:t>
            </a:r>
          </a:p>
        </p:txBody>
      </p:sp>
      <p:sp>
        <p:nvSpPr>
          <p:cNvPr id="5" name="矩形 4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8236017" y="1835494"/>
            <a:ext cx="39559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>
                <a:solidFill>
                  <a:schemeClr val="accent1">
                    <a:lumMod val="75000"/>
                  </a:schemeClr>
                </a:solidFill>
              </a:rPr>
              <a:t>Writing in First line.</a:t>
            </a:r>
            <a:endParaRPr lang="zh-TW" altLang="en-US" sz="2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04636" y="2787387"/>
            <a:ext cx="39559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>
                <a:solidFill>
                  <a:schemeClr val="accent1">
                    <a:lumMod val="75000"/>
                  </a:schemeClr>
                </a:solidFill>
              </a:rPr>
              <a:t>Content on the entire page.</a:t>
            </a:r>
            <a:endParaRPr lang="zh-TW" altLang="en-US" sz="2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276023" y="3756813"/>
            <a:ext cx="776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solidFill>
                  <a:schemeClr val="accent1">
                    <a:lumMod val="75000"/>
                  </a:schemeClr>
                </a:solidFill>
              </a:rPr>
              <a:t>Important information that won’t showing to page’s viewers.</a:t>
            </a:r>
            <a:endParaRPr lang="zh-TW" altLang="en-US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76023" y="5519213"/>
            <a:ext cx="776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solidFill>
                  <a:schemeClr val="accent1">
                    <a:lumMod val="75000"/>
                  </a:schemeClr>
                </a:solidFill>
              </a:rPr>
              <a:t>All the content in this element will showing to page’s viewers.</a:t>
            </a:r>
            <a:endParaRPr lang="zh-TW" altLang="en-US" sz="24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29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－基礎標籤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06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文件標題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heading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&lt;h1&gt;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標題內容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&lt;/h1&gt;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h1~h6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：大小不同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 image</a:t>
            </a: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100000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img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=“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圖片位置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alt=“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無法正確讀取圖片時顯示的文字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”&gt;</a:t>
            </a: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100000"/>
            </a:pPr>
            <a:r>
              <a:rPr lang="zh-TW" altLang="en-US" sz="200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img</a:t>
            </a:r>
            <a:r>
              <a:rPr lang="zh-TW" altLang="en-US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err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en-US" altLang="zh-TW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=“path to image file”</a:t>
            </a:r>
            <a:r>
              <a:rPr lang="zh-TW" altLang="en-US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alt=“text for users who cannot see the image”&gt;</a:t>
            </a: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100000"/>
            </a:pP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681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－基礎標籤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06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段落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paragraph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&lt;p&gt;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內文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&lt;/p&gt;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br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：換行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line break</a:t>
            </a:r>
          </a:p>
          <a:p>
            <a:pPr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文字造型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 font style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em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要斜體的文字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 italic sentence &lt;/</a:t>
            </a:r>
            <a:r>
              <a:rPr lang="en-US" altLang="zh-TW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em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&lt;strong&gt;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要粗體的文字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 bold sentence &lt;/strong&gt;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1409700"/>
            <a:ext cx="10368000" cy="103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74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7F2734AACAD42E4CB46378F5BA483FF9" ma:contentTypeVersion="12" ma:contentTypeDescription="建立新的文件。" ma:contentTypeScope="" ma:versionID="ca2592b46d205a4eee36c1b63afd42b9">
  <xsd:schema xmlns:xsd="http://www.w3.org/2001/XMLSchema" xmlns:xs="http://www.w3.org/2001/XMLSchema" xmlns:p="http://schemas.microsoft.com/office/2006/metadata/properties" xmlns:ns2="d8c8f387-bab5-4437-9b71-878b7ff92b5d" xmlns:ns3="5771f1a7-b9ec-4439-8256-b208447d64fd" targetNamespace="http://schemas.microsoft.com/office/2006/metadata/properties" ma:root="true" ma:fieldsID="74b192581d7558de54abb20985c57ef9" ns2:_="" ns3:_="">
    <xsd:import namespace="d8c8f387-bab5-4437-9b71-878b7ff92b5d"/>
    <xsd:import namespace="5771f1a7-b9ec-4439-8256-b208447d64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c8f387-bab5-4437-9b71-878b7ff92b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影像標籤" ma:readOnly="false" ma:fieldId="{5cf76f15-5ced-4ddc-b409-7134ff3c332f}" ma:taxonomyMulti="true" ma:sspId="71e21026-b3a1-4af9-ade8-293966d218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1f1a7-b9ec-4439-8256-b208447d64f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b9e9644-1a0c-4253-a309-dc16bb71e4c9}" ma:internalName="TaxCatchAll" ma:showField="CatchAllData" ma:web="5771f1a7-b9ec-4439-8256-b208447d64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771f1a7-b9ec-4439-8256-b208447d64fd" xsi:nil="true"/>
    <lcf76f155ced4ddcb4097134ff3c332f xmlns="d8c8f387-bab5-4437-9b71-878b7ff92b5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91AEE16-B010-4864-8B03-21E81EA8696F}">
  <ds:schemaRefs>
    <ds:schemaRef ds:uri="5771f1a7-b9ec-4439-8256-b208447d64fd"/>
    <ds:schemaRef ds:uri="d8c8f387-bab5-4437-9b71-878b7ff92b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8AD1E5C-E820-422E-A88A-3C05D6C12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35D507-5003-4F4A-8B70-36166D11C6C2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36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7" baseType="lpstr">
      <vt:lpstr>Office 佈景主題</vt:lpstr>
      <vt:lpstr>HTML CSS 簡易入門</vt:lpstr>
      <vt:lpstr>目次</vt:lpstr>
      <vt:lpstr>應用軟體</vt:lpstr>
      <vt:lpstr>檔案建立</vt:lpstr>
      <vt:lpstr>檔案建立</vt:lpstr>
      <vt:lpstr>HTML－格式介紹</vt:lpstr>
      <vt:lpstr>HTML－架構</vt:lpstr>
      <vt:lpstr>HTML－基礎標籤</vt:lpstr>
      <vt:lpstr>HTML－基礎標籤</vt:lpstr>
      <vt:lpstr>HTML－基礎標籤</vt:lpstr>
      <vt:lpstr>HTML－基礎標籤</vt:lpstr>
      <vt:lpstr>HTML－基礎標籤</vt:lpstr>
      <vt:lpstr>HTML－表格 / table 標籤</vt:lpstr>
      <vt:lpstr>HTML－表格 / table 標籤</vt:lpstr>
      <vt:lpstr>HTML－表格 / table 標籤+CSS</vt:lpstr>
      <vt:lpstr>HTML－表單 / form 標籤</vt:lpstr>
      <vt:lpstr>HTML－表單 / form 標籤</vt:lpstr>
      <vt:lpstr>HTML－其他標籤</vt:lpstr>
      <vt:lpstr>HTML－其他標籤</vt:lpstr>
      <vt:lpstr>HTML－其他標籤</vt:lpstr>
      <vt:lpstr>CSS－格式介紹</vt:lpstr>
      <vt:lpstr>CSS－套用方法</vt:lpstr>
      <vt:lpstr>CSS－基礎宣告</vt:lpstr>
      <vt:lpstr>CSS－基礎宣告</vt:lpstr>
      <vt:lpstr>CSS－CSS selectors</vt:lpstr>
      <vt:lpstr>CSS－其他指令</vt:lpstr>
      <vt:lpstr>Bootstrap</vt:lpstr>
      <vt:lpstr>Bootstrap－使用方法</vt:lpstr>
      <vt:lpstr>上架網頁</vt:lpstr>
      <vt:lpstr>上架網頁－建立repository</vt:lpstr>
      <vt:lpstr>上架網頁－建立repository</vt:lpstr>
      <vt:lpstr>上架網頁－建立repository</vt:lpstr>
      <vt:lpstr>上架網頁－上傳資料至repository</vt:lpstr>
      <vt:lpstr>上架網頁－修改資料來源</vt:lpstr>
      <vt:lpstr>上架網頁－GitHub更新網頁</vt:lpstr>
      <vt:lpstr>實作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CSS 簡易入門</dc:title>
  <dc:creator>User</dc:creator>
  <cp:revision>2</cp:revision>
  <dcterms:created xsi:type="dcterms:W3CDTF">2022-07-22T12:54:24Z</dcterms:created>
  <dcterms:modified xsi:type="dcterms:W3CDTF">2022-08-09T07:56:30Z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0x0101007F2734AACAD42E4CB46378F5BA483FF9</vt:lpwstr>
  </property>
</Properties>
</file>