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B87C9-C59A-4169-BD4E-C4E89C284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/>
          <a:lstStyle/>
          <a:p>
            <a:r>
              <a:rPr lang="ru-RU" dirty="0"/>
              <a:t>Проект </a:t>
            </a:r>
            <a:r>
              <a:rPr lang="en-GB" dirty="0"/>
              <a:t>“</a:t>
            </a:r>
            <a:r>
              <a:rPr lang="ru-RU" dirty="0"/>
              <a:t>Дешевые авиамаршруты</a:t>
            </a:r>
            <a:r>
              <a:rPr lang="en-GB" dirty="0"/>
              <a:t>”</a:t>
            </a:r>
            <a:br>
              <a:rPr lang="en-GB" dirty="0"/>
            </a:br>
            <a:r>
              <a:rPr lang="ru-RU" sz="3600" dirty="0"/>
              <a:t>Разведочный анализ данных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5EB497-B72A-4DB2-80D8-B0BEC7C4E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Разработали АСТАШОВ И.В. И ЮСУПОВ Ш.Ш.</a:t>
            </a:r>
          </a:p>
          <a:p>
            <a:r>
              <a:rPr lang="ru-RU" dirty="0">
                <a:solidFill>
                  <a:srgbClr val="FFC000"/>
                </a:solidFill>
              </a:rPr>
              <a:t>МОВС 2021 НИУ ВШЭ</a:t>
            </a:r>
          </a:p>
        </p:txBody>
      </p:sp>
    </p:spTree>
    <p:extLst>
      <p:ext uri="{BB962C8B-B14F-4D97-AF65-F5344CB8AC3E}">
        <p14:creationId xmlns:p14="http://schemas.microsoft.com/office/powerpoint/2010/main" val="642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987AC-C677-4F03-9287-CD840CC3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1716832"/>
            <a:ext cx="3673212" cy="1533681"/>
          </a:xfrm>
        </p:spPr>
        <p:txBody>
          <a:bodyPr>
            <a:noAutofit/>
          </a:bodyPr>
          <a:lstStyle/>
          <a:p>
            <a:pPr rtl="0"/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Можем оценить выбросы, которые лежат над верхней границей  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+mn-lt"/>
              </a:rPr>
              <a:t>“</a:t>
            </a:r>
            <a:r>
              <a:rPr lang="ru-RU" sz="1800" dirty="0">
                <a:solidFill>
                  <a:schemeClr val="bg1"/>
                </a:solidFill>
                <a:latin typeface="+mn-lt"/>
              </a:rPr>
              <a:t>ящика с усами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”.</a:t>
            </a:r>
            <a:b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Проведем работу по удалению выбросов:</a:t>
            </a:r>
            <a:b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1. Рассчитаем первый и третий квартиль.</a:t>
            </a:r>
            <a:b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2. Найдем </a:t>
            </a:r>
            <a:r>
              <a:rPr lang="ru-RU" sz="1800" b="0" i="0" dirty="0" err="1">
                <a:solidFill>
                  <a:schemeClr val="bg1"/>
                </a:solidFill>
                <a:effectLst/>
                <a:latin typeface="+mn-lt"/>
              </a:rPr>
              <a:t>межквартильный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 диапазон.</a:t>
            </a:r>
            <a:b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3. Установим нижнюю и верхнюю границу.</a:t>
            </a:r>
            <a:b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4. Заменим значения которые лежат выше и ниже установленной границы на нулевые значения.</a:t>
            </a:r>
            <a:br>
              <a:rPr lang="ru-RU" sz="3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ru-RU" sz="3600" dirty="0">
              <a:solidFill>
                <a:srgbClr val="FFFFFF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16B2F92-A271-47F8-9E26-52DE8B26B2EA}"/>
              </a:ext>
            </a:extLst>
          </p:cNvPr>
          <p:cNvSpPr txBox="1">
            <a:spLocks/>
          </p:cNvSpPr>
          <p:nvPr/>
        </p:nvSpPr>
        <p:spPr>
          <a:xfrm>
            <a:off x="560880" y="461768"/>
            <a:ext cx="3209730" cy="1693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EBEBEB"/>
                </a:solidFill>
              </a:rPr>
              <a:t>Особенности выборки внутренних рейсов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D20F541-5D6F-438A-A5B5-1DA345BE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09" y="1190377"/>
            <a:ext cx="6266760" cy="50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39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F64B6-17E8-4A83-B772-99D52000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84" y="118200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ru-RU" sz="3200" dirty="0">
                <a:solidFill>
                  <a:srgbClr val="EBEBEB"/>
                </a:solidFill>
              </a:rPr>
              <a:t>Особенности выборки внутренних рейсов</a:t>
            </a:r>
            <a:br>
              <a:rPr lang="ru-RU" sz="3200" dirty="0">
                <a:solidFill>
                  <a:srgbClr val="EBEBEB"/>
                </a:solidFill>
              </a:rPr>
            </a:br>
            <a:endParaRPr lang="ru-RU" sz="3200" dirty="0">
              <a:solidFill>
                <a:srgbClr val="EBEBEB"/>
              </a:solidFill>
            </a:endParaRPr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324A5-4ADB-4FCB-8004-A43E447F2D86}"/>
              </a:ext>
            </a:extLst>
          </p:cNvPr>
          <p:cNvSpPr txBox="1"/>
          <p:nvPr/>
        </p:nvSpPr>
        <p:spPr>
          <a:xfrm rot="16200000">
            <a:off x="3690692" y="3753363"/>
            <a:ext cx="206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Кол-о билетов</a:t>
            </a:r>
            <a:r>
              <a:rPr lang="en-GB" sz="1600" dirty="0"/>
              <a:t>, </a:t>
            </a:r>
            <a:r>
              <a:rPr lang="ru-RU" sz="1600" dirty="0"/>
              <a:t>ед.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0E6D6-30E5-4CAA-99FD-B9B236FDCEFF}"/>
              </a:ext>
            </a:extLst>
          </p:cNvPr>
          <p:cNvSpPr txBox="1"/>
          <p:nvPr/>
        </p:nvSpPr>
        <p:spPr>
          <a:xfrm>
            <a:off x="7612205" y="5244684"/>
            <a:ext cx="2544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Цена билета</a:t>
            </a:r>
            <a:r>
              <a:rPr lang="en-GB" sz="1400" dirty="0"/>
              <a:t>, </a:t>
            </a:r>
            <a:r>
              <a:rPr lang="ru-RU" sz="1400" dirty="0"/>
              <a:t>руб.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C14D56-FE04-4D4C-963E-9ECDAAB9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41" y="1313614"/>
            <a:ext cx="7475499" cy="8646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63F46A-64C4-40EA-B14F-59D3C1738567}"/>
              </a:ext>
            </a:extLst>
          </p:cNvPr>
          <p:cNvSpPr txBox="1"/>
          <p:nvPr/>
        </p:nvSpPr>
        <p:spPr>
          <a:xfrm>
            <a:off x="620102" y="2370813"/>
            <a:ext cx="2921106" cy="433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b="0" i="0" dirty="0">
                <a:solidFill>
                  <a:schemeClr val="bg1"/>
                </a:solidFill>
                <a:effectLst/>
              </a:rPr>
              <a:t>Представим, как изменится распределение данных после удаления выбросов.</a:t>
            </a:r>
          </a:p>
          <a:p>
            <a:pPr>
              <a:lnSpc>
                <a:spcPct val="90000"/>
              </a:lnSpc>
            </a:pPr>
            <a:endParaRPr lang="ru-RU" sz="1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b="0" i="0" dirty="0">
                <a:solidFill>
                  <a:schemeClr val="bg1"/>
                </a:solidFill>
                <a:effectLst/>
              </a:rPr>
              <a:t>Красным цветом показано распределение данных до удаления выбросов. Визуально можно подтвердить, что основные выбросы из набора данных удалены. Аналогичное проделаем с остальными городами.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7A3A73-34E1-4CD8-BF15-E6EE8A77CE17}"/>
              </a:ext>
            </a:extLst>
          </p:cNvPr>
          <p:cNvSpPr txBox="1"/>
          <p:nvPr/>
        </p:nvSpPr>
        <p:spPr>
          <a:xfrm>
            <a:off x="5278074" y="57928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Средняя стоимость билета Красноярск - Москва до удаления выбросов: </a:t>
            </a:r>
            <a:r>
              <a:rPr lang="ru-RU" dirty="0">
                <a:solidFill>
                  <a:schemeClr val="accent1"/>
                </a:solidFill>
              </a:rPr>
              <a:t>5192.76</a:t>
            </a:r>
            <a:r>
              <a:rPr lang="ru-RU" dirty="0"/>
              <a:t> , после: </a:t>
            </a:r>
            <a:r>
              <a:rPr lang="ru-RU" dirty="0">
                <a:solidFill>
                  <a:schemeClr val="accent1"/>
                </a:solidFill>
              </a:rPr>
              <a:t>5315.87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3A6A5A-B4A9-420E-BC2B-FB491C0D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31" y="2717468"/>
            <a:ext cx="7113921" cy="25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8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17BF8-32DA-4F27-B8A8-60426A3F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74" y="382557"/>
            <a:ext cx="3307704" cy="1586203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2400" i="0" dirty="0">
                <a:solidFill>
                  <a:srgbClr val="EBEBEB"/>
                </a:solidFill>
                <a:effectLst/>
              </a:rPr>
              <a:t>Динамика стоимости перелетов внутри России в течение года</a:t>
            </a:r>
            <a:br>
              <a:rPr lang="ru-RU" sz="2000" b="1" i="0" dirty="0">
                <a:solidFill>
                  <a:srgbClr val="EBEBEB"/>
                </a:solidFill>
                <a:effectLst/>
                <a:latin typeface="Helvetica Neue"/>
              </a:rPr>
            </a:br>
            <a:endParaRPr lang="ru-RU" sz="2000" dirty="0">
              <a:solidFill>
                <a:srgbClr val="EBEBEB"/>
              </a:solidFill>
            </a:endParaRPr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02863E4D-A132-4CEA-B3B7-5BEB21F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77" y="1968760"/>
            <a:ext cx="3506781" cy="4329404"/>
          </a:xfrm>
        </p:spPr>
        <p:txBody>
          <a:bodyPr>
            <a:noAutofit/>
          </a:bodyPr>
          <a:lstStyle/>
          <a:p>
            <a:r>
              <a:rPr lang="ru-RU" sz="1400" b="0" i="0" dirty="0">
                <a:solidFill>
                  <a:schemeClr val="bg1"/>
                </a:solidFill>
                <a:effectLst/>
                <a:latin typeface="+mn-lt"/>
              </a:rPr>
              <a:t>Рассматривая полученную  зависимость, мы можем дать предварительную оценку одной из идей данного проекта. Определить каким образом меняется динамика цен на перелет в течение года для рейсов среди городов внутри России, а так же для ряда столиц зарубежных стран.</a:t>
            </a:r>
            <a:br>
              <a:rPr lang="ru-RU" sz="1400" dirty="0">
                <a:solidFill>
                  <a:schemeClr val="bg1"/>
                </a:solidFill>
                <a:latin typeface="+mn-lt"/>
              </a:rPr>
            </a:br>
            <a:r>
              <a:rPr lang="ru-RU" sz="1400" b="0" i="0" dirty="0">
                <a:solidFill>
                  <a:schemeClr val="bg1"/>
                </a:solidFill>
                <a:effectLst/>
                <a:latin typeface="+mn-lt"/>
              </a:rPr>
              <a:t>На данной зависимости видим что первый пик рост цен приходится на лето, август месяц, затем идет некоторое снижение, после которого, начиная с сентября - октября, следует новый рост стоимости перелета за 1 км, который продолжается вплоть до конца года.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851B721-1594-41D4-A63F-EEC7C6BD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5770" y="1854820"/>
            <a:ext cx="7428042" cy="32497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1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2E235-514A-47E4-B652-B586454B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ru-RU" sz="3200" i="0" dirty="0">
                <a:solidFill>
                  <a:srgbClr val="EBEBEB"/>
                </a:solidFill>
                <a:effectLst/>
              </a:rPr>
              <a:t>Динамика стоимости перелетов внутри России в течение года</a:t>
            </a:r>
            <a:endParaRPr lang="ru-RU" sz="3200" dirty="0">
              <a:solidFill>
                <a:srgbClr val="EBEBEB"/>
              </a:solidFill>
            </a:endParaRPr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79E41EBE-739A-4317-82AC-FB6B9B9B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27" y="3109707"/>
            <a:ext cx="3108057" cy="2947415"/>
          </a:xfrm>
        </p:spPr>
        <p:txBody>
          <a:bodyPr>
            <a:normAutofit/>
          </a:bodyPr>
          <a:lstStyle/>
          <a:p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Исходя из представленной графической зависимости, для внутренних рейсов заметна динамика снижения стоимости 1 км перелета с увеличением дальности перелета.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7395736-2B01-49D1-932C-C9DCAC5E4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5"/>
          <a:stretch/>
        </p:blipFill>
        <p:spPr bwMode="auto">
          <a:xfrm>
            <a:off x="4916980" y="1676231"/>
            <a:ext cx="6495847" cy="37096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A5978-6C8E-4E67-96FF-B3A06F613553}"/>
              </a:ext>
            </a:extLst>
          </p:cNvPr>
          <p:cNvSpPr txBox="1"/>
          <p:nvPr/>
        </p:nvSpPr>
        <p:spPr>
          <a:xfrm>
            <a:off x="5364709" y="1143000"/>
            <a:ext cx="5600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Распределение стоимости за 1 км полета в зависимости от дальности перелета (внутренние рейсы)</a:t>
            </a:r>
          </a:p>
        </p:txBody>
      </p:sp>
    </p:spTree>
    <p:extLst>
      <p:ext uri="{BB962C8B-B14F-4D97-AF65-F5344CB8AC3E}">
        <p14:creationId xmlns:p14="http://schemas.microsoft.com/office/powerpoint/2010/main" val="354782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7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8D5A3-E1F9-425D-90CE-BEC426AF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48" y="571500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 i="0" dirty="0">
                <a:solidFill>
                  <a:srgbClr val="EBEBEB"/>
                </a:solidFill>
                <a:effectLst/>
              </a:rPr>
              <a:t>Динамика стоимости международных перелетов из России в течение года.</a:t>
            </a:r>
            <a:br>
              <a:rPr lang="ru-RU" sz="1800" b="1" i="0" dirty="0">
                <a:solidFill>
                  <a:srgbClr val="EBEBEB"/>
                </a:solidFill>
                <a:effectLst/>
                <a:latin typeface="Helvetica Neue"/>
              </a:rPr>
            </a:br>
            <a:endParaRPr lang="ru-RU" sz="1800" dirty="0">
              <a:solidFill>
                <a:srgbClr val="EBEBEB"/>
              </a:solidFill>
            </a:endParaRPr>
          </a:p>
        </p:txBody>
      </p:sp>
      <p:sp>
        <p:nvSpPr>
          <p:cNvPr id="1024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0" name="Freeform: Shape 7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0251" name="Rectangle 7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52" name="Content Placeholder 10245">
            <a:extLst>
              <a:ext uri="{FF2B5EF4-FFF2-40B4-BE49-F238E27FC236}">
                <a16:creationId xmlns:a16="http://schemas.microsoft.com/office/drawing/2014/main" id="{0AA7F4B8-93B3-4BED-BD13-25897FE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856793"/>
            <a:ext cx="3108057" cy="4889240"/>
          </a:xfrm>
        </p:spPr>
        <p:txBody>
          <a:bodyPr>
            <a:normAutofit/>
          </a:bodyPr>
          <a:lstStyle/>
          <a:p>
            <a:r>
              <a:rPr lang="ru-RU" sz="1400" b="0" i="0" dirty="0">
                <a:solidFill>
                  <a:schemeClr val="bg1"/>
                </a:solidFill>
                <a:effectLst/>
                <a:latin typeface="+mn-lt"/>
              </a:rPr>
              <a:t>Для международных рейсов так же характерен спад стоимости за 1 км перелета в первые месяцы года. После чего следует рост стоимости с максимумом в летние месяцы, затем следует спад на сенятбрь-октябрь. Динамика стоимости перелета для Вены после сентября месяца отлична от динамики стоимости перелета для направлений Антальи и Дубая. В данном случае можно предположить и обосновать такое расхождение туристической активностью российских туристов в летние, отпускные, месяцы года.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9050BA7-3AED-4772-AC8F-11B964B6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7582" y="1662458"/>
            <a:ext cx="7427243" cy="37096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862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70" name="Content Placeholder 11269">
            <a:extLst>
              <a:ext uri="{FF2B5EF4-FFF2-40B4-BE49-F238E27FC236}">
                <a16:creationId xmlns:a16="http://schemas.microsoft.com/office/drawing/2014/main" id="{9AEF16D3-26E1-439B-88DA-D1FC4A26B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26" y="2587752"/>
            <a:ext cx="3522859" cy="3878362"/>
          </a:xfrm>
        </p:spPr>
        <p:txBody>
          <a:bodyPr>
            <a:normAutofit/>
          </a:bodyPr>
          <a:lstStyle/>
          <a:p>
            <a:r>
              <a:rPr lang="ru-RU" sz="1600" b="0" i="0" dirty="0">
                <a:solidFill>
                  <a:schemeClr val="bg1"/>
                </a:solidFill>
                <a:effectLst/>
                <a:latin typeface="+mn-lt"/>
              </a:rPr>
              <a:t>Зависимость представленная на графике выше аналогична зависимости с внутренними рейсами по России. Стоимость 1 км перелета уменьшается с увеличением протяженности перелета. Однако ввиду ограниченного набора данных, данное утверждение необходимо расценивать как предположение.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D1BB00C-7861-48F8-9DCC-ADF6480D5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/>
          <a:stretch/>
        </p:blipFill>
        <p:spPr bwMode="auto">
          <a:xfrm>
            <a:off x="5052298" y="1684349"/>
            <a:ext cx="6495847" cy="37096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777E6CB-A6D8-4FFC-98E3-42ED18A8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27" y="690465"/>
            <a:ext cx="3264903" cy="160557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 i="0" dirty="0">
                <a:solidFill>
                  <a:srgbClr val="EBEBEB"/>
                </a:solidFill>
                <a:effectLst/>
              </a:rPr>
              <a:t>Динамика стоимости международных перелетов из России в течение года.</a:t>
            </a:r>
            <a:br>
              <a:rPr lang="ru-RU" sz="1800" b="1" i="0" dirty="0">
                <a:solidFill>
                  <a:srgbClr val="EBEBEB"/>
                </a:solidFill>
                <a:effectLst/>
                <a:latin typeface="Helvetica Neue"/>
              </a:rPr>
            </a:br>
            <a:endParaRPr lang="ru-RU" sz="1800" dirty="0">
              <a:solidFill>
                <a:srgbClr val="EBEBE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59121-8000-4FE1-875A-E3E67236A7E3}"/>
              </a:ext>
            </a:extLst>
          </p:cNvPr>
          <p:cNvSpPr txBox="1"/>
          <p:nvPr/>
        </p:nvSpPr>
        <p:spPr>
          <a:xfrm>
            <a:off x="5364709" y="1143000"/>
            <a:ext cx="5600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Распределение стоимости за 1 км полета в зависимости от дальности перелета (международные) рейсы</a:t>
            </a:r>
          </a:p>
        </p:txBody>
      </p:sp>
    </p:spTree>
    <p:extLst>
      <p:ext uri="{BB962C8B-B14F-4D97-AF65-F5344CB8AC3E}">
        <p14:creationId xmlns:p14="http://schemas.microsoft.com/office/powerpoint/2010/main" val="201265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56A21-5A03-4D15-9FB2-D1521C0C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38114"/>
            <a:ext cx="9404723" cy="1400530"/>
          </a:xfrm>
        </p:spPr>
        <p:txBody>
          <a:bodyPr/>
          <a:lstStyle/>
          <a:p>
            <a:pPr algn="l"/>
            <a:r>
              <a:rPr lang="ru-RU" sz="2400" i="0" dirty="0">
                <a:solidFill>
                  <a:schemeClr val="tx1"/>
                </a:solidFill>
                <a:effectLst/>
              </a:rPr>
              <a:t>Моменты, которые позволяют до проведения расчетов и построения моделей, выдвинуть несколько гипотез/предположений о результатах следующих этапов.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4DB44-9F70-4E7B-A696-194802D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9166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+mn-lt"/>
              </a:rPr>
              <a:t>Исходя из имеющихся данных, можно выдвинуть следующие гипотезы:</a:t>
            </a:r>
          </a:p>
          <a:p>
            <a:r>
              <a:rPr lang="ru-RU" b="0" i="0" dirty="0">
                <a:effectLst/>
                <a:latin typeface="+mn-lt"/>
              </a:rPr>
              <a:t> С увеличением дальности перелета как для внутренних так и для международных рейсов, стоимость 1 км пути снижается.</a:t>
            </a:r>
          </a:p>
          <a:p>
            <a:r>
              <a:rPr lang="ru-RU" b="0" i="0" dirty="0">
                <a:effectLst/>
                <a:latin typeface="+mn-lt"/>
              </a:rPr>
              <a:t> Для внутренних рейсов, при перелете из крупных городов России в Москву: стоимость билета имеет первый максимум к концу августа месяца, второй максимум к концу декабря.</a:t>
            </a:r>
          </a:p>
          <a:p>
            <a:r>
              <a:rPr lang="ru-RU" b="0" i="0" dirty="0">
                <a:effectLst/>
                <a:latin typeface="+mn-lt"/>
              </a:rPr>
              <a:t>Для международных рейсов, при перелете из Москвы в крупные города Европы и Ближнего Востока: стоимость билета так же имеет первый максимум к концу августа-</a:t>
            </a:r>
            <a:r>
              <a:rPr lang="ru-RU" b="0" i="0" dirty="0" err="1">
                <a:effectLst/>
                <a:latin typeface="+mn-lt"/>
              </a:rPr>
              <a:t>сентярбя</a:t>
            </a:r>
            <a:r>
              <a:rPr lang="ru-RU" b="0" i="0" dirty="0">
                <a:effectLst/>
                <a:latin typeface="+mn-lt"/>
              </a:rPr>
              <a:t>, второй максимум к концу декабря.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528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22AA7-326B-4D9E-8C94-1CB9125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3468"/>
            <a:ext cx="9404723" cy="2038555"/>
          </a:xfrm>
        </p:spPr>
        <p:txBody>
          <a:bodyPr/>
          <a:lstStyle/>
          <a:p>
            <a:r>
              <a:rPr lang="ru-RU" dirty="0"/>
              <a:t>Часть 2.Применение алгоритма. Нахождение дешевого авиамаршрута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D7704A-4D8C-4217-AE6D-EE142B63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202023"/>
            <a:ext cx="8946541" cy="4195481"/>
          </a:xfrm>
        </p:spPr>
        <p:txBody>
          <a:bodyPr>
            <a:normAutofit/>
          </a:bodyPr>
          <a:lstStyle/>
          <a:p>
            <a:r>
              <a:rPr lang="ru-RU" sz="2800" b="0" i="0" dirty="0">
                <a:effectLst/>
                <a:latin typeface="+mn-lt"/>
              </a:rPr>
              <a:t>Задача состоит в том, чтобы реализовать дешевые маршруты. Наиболее удобно будет представить города в виде вершин взвешенного направленного графа: создадим граф, где </a:t>
            </a:r>
            <a:r>
              <a:rPr lang="ru-RU" sz="2800" b="0" i="0" dirty="0">
                <a:solidFill>
                  <a:srgbClr val="FFC000"/>
                </a:solidFill>
                <a:effectLst/>
                <a:latin typeface="+mn-lt"/>
              </a:rPr>
              <a:t>вершина</a:t>
            </a:r>
            <a:r>
              <a:rPr lang="ru-RU" sz="2800" b="0" i="0" dirty="0">
                <a:effectLst/>
                <a:latin typeface="+mn-lt"/>
              </a:rPr>
              <a:t> - это город, </a:t>
            </a:r>
            <a:r>
              <a:rPr lang="ru-RU" sz="2800" b="0" i="0" dirty="0">
                <a:solidFill>
                  <a:srgbClr val="FFC000"/>
                </a:solidFill>
                <a:effectLst/>
                <a:latin typeface="+mn-lt"/>
              </a:rPr>
              <a:t>ребро</a:t>
            </a:r>
            <a:r>
              <a:rPr lang="ru-RU" sz="2800" b="0" i="0" dirty="0">
                <a:effectLst/>
                <a:latin typeface="+mn-lt"/>
              </a:rPr>
              <a:t> - это перелет, а </a:t>
            </a:r>
            <a:r>
              <a:rPr lang="ru-RU" sz="2800" b="0" i="0" dirty="0">
                <a:solidFill>
                  <a:srgbClr val="FFC000"/>
                </a:solidFill>
                <a:effectLst/>
                <a:latin typeface="+mn-lt"/>
              </a:rPr>
              <a:t>вес ребра </a:t>
            </a:r>
            <a:r>
              <a:rPr lang="ru-RU" sz="2800" b="0" i="0" dirty="0">
                <a:effectLst/>
                <a:latin typeface="+mn-lt"/>
              </a:rPr>
              <a:t>- это цена. И по нужному нам маршруту найдем кратчайший путь, применив алгоритм обхода графа. 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76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3" name="Rectangle 7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D4F5B-C80D-47E2-82E4-A10DC97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EBEBEB"/>
                </a:solidFill>
              </a:rPr>
              <a:t>Алгоритм Дейкстры</a:t>
            </a:r>
          </a:p>
        </p:txBody>
      </p:sp>
      <p:sp>
        <p:nvSpPr>
          <p:cNvPr id="923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35" name="Freeform: Shape 7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4667782-A71E-4EC1-A33A-97D703DE89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4625" y="1495534"/>
            <a:ext cx="4752556" cy="37281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6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37" name="Content Placeholder 9221">
            <a:extLst>
              <a:ext uri="{FF2B5EF4-FFF2-40B4-BE49-F238E27FC236}">
                <a16:creationId xmlns:a16="http://schemas.microsoft.com/office/drawing/2014/main" id="{0EC5B7A7-3ED8-47AE-B185-1D68C04D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55" y="2093167"/>
            <a:ext cx="4473245" cy="4447592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+mn-lt"/>
              </a:rPr>
              <a:t>Находит кратчайшие пути от одной из вершин графа до всех остальных. Алгоритм работает только для графов без 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рёбер</a:t>
            </a:r>
            <a:r>
              <a:rPr lang="ru-RU" b="0" i="0" dirty="0">
                <a:solidFill>
                  <a:schemeClr val="bg1"/>
                </a:solidFill>
                <a:effectLst/>
                <a:latin typeface="+mn-lt"/>
              </a:rPr>
              <a:t> отрицательного веса.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</a:p>
          <a:p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Будем использовать алгоритм Дейкстры, так как он очень подходит для того чтобы искать кратчайшие расстояния во взвешенном графе.</a:t>
            </a:r>
            <a:endParaRPr lang="en-US" u="sng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0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D14C86FC-4899-436D-A41E-F442ECE5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EBEBEB"/>
                </a:solidFill>
              </a:rPr>
              <a:t>Построение графа</a:t>
            </a:r>
          </a:p>
        </p:txBody>
      </p:sp>
      <p:sp useBgFill="1">
        <p:nvSpPr>
          <p:cNvPr id="62" name="Freeform: Shape 2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63" name="Content Placeholder 8">
            <a:extLst>
              <a:ext uri="{FF2B5EF4-FFF2-40B4-BE49-F238E27FC236}">
                <a16:creationId xmlns:a16="http://schemas.microsoft.com/office/drawing/2014/main" id="{AAB6D27F-673B-43F3-8984-6ECC315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2"/>
            <a:ext cx="9533294" cy="142364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Напишем код</a:t>
            </a:r>
            <a:r>
              <a:rPr lang="en-GB" dirty="0"/>
              <a:t>, </a:t>
            </a:r>
            <a:r>
              <a:rPr lang="ru-RU" dirty="0"/>
              <a:t>позволяющий извлечь нужные нам по дате полеты среди всех маршрутов</a:t>
            </a:r>
          </a:p>
          <a:p>
            <a:r>
              <a:rPr lang="ru-RU" dirty="0"/>
              <a:t>Найдём полеты по дате 17-04-2022(ввод вводится как ГГГГ-ММ-ДД, например 2021-03-12):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07D68F-8FE6-4B4A-8C67-20C3136A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72" y="4253578"/>
            <a:ext cx="10083340" cy="18654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8669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7C007-1DEC-46B9-819C-1AED9684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9" y="18758"/>
            <a:ext cx="9404723" cy="1400530"/>
          </a:xfrm>
        </p:spPr>
        <p:txBody>
          <a:bodyPr/>
          <a:lstStyle/>
          <a:p>
            <a:r>
              <a:rPr lang="ru-RU" sz="2800" dirty="0"/>
              <a:t>Часть 1.</a:t>
            </a:r>
            <a:br>
              <a:rPr lang="ru-RU" sz="2800" dirty="0"/>
            </a:br>
            <a:r>
              <a:rPr lang="ru-RU" sz="2800" dirty="0"/>
              <a:t>Реализация парсера и</a:t>
            </a:r>
            <a:br>
              <a:rPr lang="ru-RU" sz="2800" dirty="0"/>
            </a:br>
            <a:r>
              <a:rPr lang="ru-RU" sz="2800" dirty="0"/>
              <a:t>первичный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253656-45C3-48D9-AABB-796B63F7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79" y="1726347"/>
            <a:ext cx="5783263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реализация нашего парсера использовали </a:t>
            </a:r>
            <a:r>
              <a:rPr lang="en-GB" dirty="0"/>
              <a:t>API Aviasales.</a:t>
            </a:r>
          </a:p>
          <a:p>
            <a:pPr marL="0" indent="0">
              <a:buNone/>
            </a:pPr>
            <a:r>
              <a:rPr lang="ru-RU" dirty="0"/>
              <a:t>Он предоставляет информацию дешевого авиабилета за день на указанный период ( в нашем случае один год).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902072-92BF-4FDE-BD81-D8BE650D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6" y="233362"/>
            <a:ext cx="3781424" cy="63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2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D4B2-27D0-4757-9B82-4F187DF3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ru-RU" sz="3700">
                <a:solidFill>
                  <a:srgbClr val="EBEBEB"/>
                </a:solidFill>
              </a:rPr>
              <a:t>Построение графа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EE607-9AE4-40D3-AD9A-84CBDEBB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82" y="453783"/>
            <a:ext cx="6495847" cy="2589913"/>
          </a:xfrm>
        </p:spPr>
        <p:txBody>
          <a:bodyPr>
            <a:normAutofit/>
          </a:bodyPr>
          <a:lstStyle/>
          <a:p>
            <a:r>
              <a:rPr lang="ru-RU" dirty="0"/>
              <a:t>Далее заполняем граф в соответствии с весами</a:t>
            </a:r>
            <a:r>
              <a:rPr lang="en-GB" dirty="0"/>
              <a:t>, </a:t>
            </a:r>
            <a:r>
              <a:rPr lang="ru-RU" dirty="0"/>
              <a:t>используя словарь</a:t>
            </a:r>
            <a:r>
              <a:rPr lang="en-GB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31FF46-F03D-497D-9FFD-9291FBAE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787" y="1256603"/>
            <a:ext cx="5080662" cy="1219359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99911-4567-4F66-836E-0BEC3E20BBEF}"/>
              </a:ext>
            </a:extLst>
          </p:cNvPr>
          <p:cNvSpPr txBox="1"/>
          <p:nvPr/>
        </p:nvSpPr>
        <p:spPr>
          <a:xfrm>
            <a:off x="4916979" y="2680820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Напишем код для визуализации полученного графа</a:t>
            </a:r>
            <a:r>
              <a:rPr lang="en-GB" dirty="0"/>
              <a:t>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3D17C8-7A35-4C77-876B-4AABB46D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87" y="3043696"/>
            <a:ext cx="5838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19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FA726-6E52-4487-869A-720CA7EF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35" y="2733870"/>
            <a:ext cx="11887200" cy="2929812"/>
          </a:xfrm>
        </p:spPr>
        <p:txBody>
          <a:bodyPr/>
          <a:lstStyle/>
          <a:p>
            <a:r>
              <a:rPr lang="ru-RU" sz="5400" dirty="0"/>
              <a:t>В результате получаем граф… </a:t>
            </a:r>
          </a:p>
        </p:txBody>
      </p:sp>
    </p:spTree>
    <p:extLst>
      <p:ext uri="{BB962C8B-B14F-4D97-AF65-F5344CB8AC3E}">
        <p14:creationId xmlns:p14="http://schemas.microsoft.com/office/powerpoint/2010/main" val="2318004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296" name="Picture 7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297" name="Oval 7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298" name="Picture 7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299" name="Picture 7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7C1775-D58D-4F59-99D3-4A1FD24A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CE146B8-E1DD-41CC-B2B7-7EDC70927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6" y="-437627"/>
            <a:ext cx="11558498" cy="750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84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1D56F-653E-4A64-ACC7-CA9BFCF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410068"/>
            <a:ext cx="3108626" cy="1444752"/>
          </a:xfrm>
        </p:spPr>
        <p:txBody>
          <a:bodyPr anchor="b">
            <a:normAutofit/>
          </a:bodyPr>
          <a:lstStyle/>
          <a:p>
            <a:r>
              <a:rPr lang="ru-RU" sz="3200" dirty="0">
                <a:solidFill>
                  <a:srgbClr val="EBEBEB"/>
                </a:solidFill>
              </a:rPr>
              <a:t>Применение алгоритма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9418B9-565E-4268-904D-14AF97DB8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57" y="1888730"/>
            <a:ext cx="3476252" cy="4559202"/>
          </a:xfrm>
        </p:spPr>
        <p:txBody>
          <a:bodyPr>
            <a:normAutofit lnSpcReduction="10000"/>
          </a:bodyPr>
          <a:lstStyle/>
          <a:p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Создаем функцию </a:t>
            </a:r>
            <a:r>
              <a:rPr lang="ru-RU" sz="1800" b="0" i="0" dirty="0">
                <a:solidFill>
                  <a:srgbClr val="FFC000"/>
                </a:solidFill>
                <a:effectLst/>
                <a:latin typeface="+mn-lt"/>
              </a:rPr>
              <a:t>dijkstra_path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, которая реализует алгоритм Дейкстры по собранному ранее графу и находит кратчайшие расстояния по весу(цена за полет). Расстояния в данном случае означают вес ребра(цену). </a:t>
            </a:r>
            <a:r>
              <a:rPr lang="ru-RU" sz="1800" dirty="0">
                <a:solidFill>
                  <a:schemeClr val="bg1"/>
                </a:solidFill>
                <a:latin typeface="+mn-lt"/>
              </a:rPr>
              <a:t>Н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а выходе алгоритм выдает маршрут из IATA-кодов городов и наиболее дешевую цену (кратчайшее расстояние для графа) по данному маршруту.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9252D4-3DE1-4D39-B459-1AFC9F7D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82" y="1442738"/>
            <a:ext cx="7566711" cy="39725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077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64DB7-582F-47A7-A70F-D5B2E518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ru-RU" sz="3400">
                <a:solidFill>
                  <a:srgbClr val="EBEBEB"/>
                </a:solidFill>
              </a:rPr>
              <a:t>Применение алгоритма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30061-0AC8-4BEE-9855-A4A7B3F2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944" y="1239009"/>
            <a:ext cx="6495847" cy="18851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Мы брали дату вылета по маршруту </a:t>
            </a:r>
            <a:r>
              <a:rPr lang="ru-RU" dirty="0">
                <a:solidFill>
                  <a:schemeClr val="accent1"/>
                </a:solidFill>
              </a:rPr>
              <a:t>17-04-2022</a:t>
            </a:r>
            <a:r>
              <a:rPr lang="ru-RU" dirty="0"/>
              <a:t> . Возьмем маршрут Красноярск-Вена и применим функцию </a:t>
            </a:r>
            <a:r>
              <a:rPr lang="en-GB" dirty="0">
                <a:solidFill>
                  <a:schemeClr val="accent3"/>
                </a:solidFill>
              </a:rPr>
              <a:t>dijkstra_path </a:t>
            </a:r>
            <a:r>
              <a:rPr lang="ru-RU" dirty="0"/>
              <a:t>для нашего маршрута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r>
              <a:rPr lang="ru-RU" b="0" i="0" dirty="0">
                <a:effectLst/>
                <a:latin typeface="+mn-lt"/>
              </a:rPr>
              <a:t>На вход подаем собранный граф, IATA-коды городов</a:t>
            </a:r>
            <a:r>
              <a:rPr lang="en-GB" dirty="0">
                <a:latin typeface="+mn-lt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A5FF37-0F52-497F-AD6C-C7F1886E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45" y="3220164"/>
            <a:ext cx="6495847" cy="1758274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6FD7D-0022-43B2-93F3-20BF8850E350}"/>
              </a:ext>
            </a:extLst>
          </p:cNvPr>
          <p:cNvSpPr txBox="1"/>
          <p:nvPr/>
        </p:nvSpPr>
        <p:spPr>
          <a:xfrm>
            <a:off x="5413344" y="5074447"/>
            <a:ext cx="6352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Видим, чтобы получился наиболее</a:t>
            </a:r>
            <a:r>
              <a:rPr lang="en-GB" dirty="0"/>
              <a:t> </a:t>
            </a:r>
            <a:r>
              <a:rPr lang="ru-RU" dirty="0"/>
              <a:t>дешевый маршрут 17-04-2022 из Красноярска в Вену нужно пролететь через Москву  и стоимость маршрута составит 11634 рубля.</a:t>
            </a:r>
          </a:p>
          <a:p>
            <a:endParaRPr lang="ru-RU" dirty="0"/>
          </a:p>
          <a:p>
            <a:r>
              <a:rPr lang="ru-RU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32418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01DDF-9C84-42EE-AE61-E5413B0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B8086-83DC-4E49-8EFE-18B08990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9" y="1455759"/>
            <a:ext cx="8946541" cy="4195481"/>
          </a:xfrm>
        </p:spPr>
        <p:txBody>
          <a:bodyPr/>
          <a:lstStyle/>
          <a:p>
            <a:r>
              <a:rPr lang="ru-RU" sz="2400" dirty="0">
                <a:latin typeface="+mn-lt"/>
              </a:rPr>
              <a:t>О</a:t>
            </a:r>
            <a:r>
              <a:rPr lang="ru-RU" sz="2400" i="0" dirty="0">
                <a:effectLst/>
                <a:latin typeface="+mn-lt"/>
              </a:rPr>
              <a:t>босновали, что наиболее подходящей реализацией авиамаршрута в нашем случае будет представление его в виде графа. Соответственно, представили наш маршрут в виде ориентированного взвешенного графа: согласно нужной дате извлекли все маршруты в этот день и собрали граф, где города-назначения - вершины, а вершины рёбер - перелет между этими городами, и цена перелета - вес. Такая модель нам позволила применить алгоритм Дейкстры для нахождения наиболее дешевого маршрута.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C6C2E-51CF-4253-B14B-F199A44B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парсера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CBCF5-0CCD-4517-9A00-109689DC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парсера</a:t>
            </a:r>
            <a:r>
              <a:rPr lang="en-GB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3FCF35-0F0D-4166-A5AF-7CDD9A42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95600"/>
            <a:ext cx="10153069" cy="20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96FE6-AA68-4B5F-AE1E-F05A8313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60" y="143709"/>
            <a:ext cx="4166510" cy="162232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EBEBEB"/>
                </a:solidFill>
              </a:rPr>
              <a:t>Реализация парсера</a:t>
            </a: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5A9D2C-951F-45B5-81A1-6D67EEE6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610098"/>
            <a:ext cx="5449889" cy="3637800"/>
          </a:xfrm>
          <a:prstGeom prst="rect">
            <a:avLst/>
          </a:prstGeom>
          <a:effectLst/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B632F-8ED9-46CA-BC9D-780B5F0C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23" y="1536288"/>
            <a:ext cx="4166509" cy="378541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1400" i="0" dirty="0">
                <a:solidFill>
                  <a:srgbClr val="EBEBEB"/>
                </a:solidFill>
                <a:effectLst/>
                <a:latin typeface="+mn-lt"/>
              </a:rPr>
              <a:t>Выберем произвольно 12 городов России и 3 зарубежных города: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  <a:latin typeface="+mn-lt"/>
              </a:rPr>
              <a:t>'KJA'-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Красноярск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MOW'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Москва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LED’-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Санкт-Петербург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BAX'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Барнаул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ASF'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Астрахань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KZN'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Казань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KGD'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Калининград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ABA'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Абакан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VOZ'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Воронеж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UUS'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Южно-Сахалинск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SVX'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Екатеринбург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KRR'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Краснодар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AYT'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Анталья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VIE'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Вена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  <a:latin typeface="+mn-lt"/>
              </a:rPr>
              <a:t>'</a:t>
            </a:r>
            <a:r>
              <a:rPr lang="en-US" sz="1400" dirty="0">
                <a:solidFill>
                  <a:srgbClr val="EBEBEB"/>
                </a:solidFill>
                <a:latin typeface="+mn-lt"/>
              </a:rPr>
              <a:t>DXB' - </a:t>
            </a:r>
            <a:r>
              <a:rPr lang="ru-RU" sz="1400" dirty="0">
                <a:solidFill>
                  <a:srgbClr val="EBEBEB"/>
                </a:solidFill>
                <a:latin typeface="+mn-lt"/>
              </a:rPr>
              <a:t>Дубай</a:t>
            </a:r>
          </a:p>
        </p:txBody>
      </p:sp>
    </p:spTree>
    <p:extLst>
      <p:ext uri="{BB962C8B-B14F-4D97-AF65-F5344CB8AC3E}">
        <p14:creationId xmlns:p14="http://schemas.microsoft.com/office/powerpoint/2010/main" val="173705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31676-8492-4654-B737-731F45CF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парсера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31388B-4BC8-476B-8832-BB0F23A29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425907"/>
            <a:ext cx="8947150" cy="1940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56ACA9-83E6-4ADA-868D-C3E5EC61A957}"/>
              </a:ext>
            </a:extLst>
          </p:cNvPr>
          <p:cNvSpPr txBox="1"/>
          <p:nvPr/>
        </p:nvSpPr>
        <p:spPr>
          <a:xfrm>
            <a:off x="1103684" y="160118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Напишем функцию</a:t>
            </a:r>
            <a:r>
              <a:rPr lang="en-GB" dirty="0"/>
              <a:t>, </a:t>
            </a:r>
            <a:r>
              <a:rPr lang="ru-RU" dirty="0"/>
              <a:t>которая извлекает по нужным городам информацию по маршрутам</a:t>
            </a:r>
            <a:r>
              <a:rPr lang="en-GB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24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1B784-FDA4-4584-B642-D8D0FADF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парсера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EA1540-6297-4F6B-9D7E-1DAB8DB1F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172" y="2443163"/>
            <a:ext cx="7275381" cy="4195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CBAA5-4662-45E6-AB89-B1128DD4D3CC}"/>
              </a:ext>
            </a:extLst>
          </p:cNvPr>
          <p:cNvSpPr txBox="1"/>
          <p:nvPr/>
        </p:nvSpPr>
        <p:spPr>
          <a:xfrm>
            <a:off x="646111" y="1391583"/>
            <a:ext cx="771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Сформировали единый </a:t>
            </a:r>
            <a:r>
              <a:rPr lang="ru-RU" dirty="0" err="1"/>
              <a:t>датасет</a:t>
            </a:r>
            <a:r>
              <a:rPr lang="ru-RU" dirty="0"/>
              <a:t> по всем выбранным 15 городам . В данном </a:t>
            </a:r>
            <a:r>
              <a:rPr lang="ru-RU" dirty="0" err="1"/>
              <a:t>датасете</a:t>
            </a:r>
            <a:r>
              <a:rPr lang="ru-RU" dirty="0"/>
              <a:t> представлены вылеты и прилеты в течение года между городами.</a:t>
            </a:r>
          </a:p>
        </p:txBody>
      </p:sp>
    </p:spTree>
    <p:extLst>
      <p:ext uri="{BB962C8B-B14F-4D97-AF65-F5344CB8AC3E}">
        <p14:creationId xmlns:p14="http://schemas.microsoft.com/office/powerpoint/2010/main" val="292298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A4D03-DDB5-4AC6-891D-20BB488B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752969"/>
            <a:ext cx="3108626" cy="110185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EBEBEB"/>
                </a:solidFill>
              </a:rPr>
              <a:t>Особенности выборки внутренних рейсов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429F7-6BC8-4EDC-9A65-4DD6AB11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962151"/>
            <a:ext cx="3304237" cy="4057650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FFFFFF"/>
                </a:solidFill>
                <a:effectLst/>
                <a:latin typeface="+mn-lt"/>
              </a:rPr>
              <a:t>Оценим основную статистику стоимости перелета из городов России в Москву в течение года</a:t>
            </a:r>
            <a:r>
              <a:rPr lang="ru-RU" dirty="0">
                <a:solidFill>
                  <a:srgbClr val="FFFFFF"/>
                </a:solidFill>
                <a:latin typeface="+mn-lt"/>
              </a:rPr>
              <a:t>. Возьмем направление Красноярск-Москва.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2F4A1-B14A-4E16-8069-135DB5986AD0}"/>
              </a:ext>
            </a:extLst>
          </p:cNvPr>
          <p:cNvSpPr txBox="1"/>
          <p:nvPr/>
        </p:nvSpPr>
        <p:spPr>
          <a:xfrm>
            <a:off x="5017130" y="4420880"/>
            <a:ext cx="67271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Средняя стоимость билета Красноярск - Москва:  </a:t>
            </a:r>
            <a:r>
              <a:rPr lang="ru-RU" dirty="0">
                <a:solidFill>
                  <a:schemeClr val="accent1"/>
                </a:solidFill>
              </a:rPr>
              <a:t>5</a:t>
            </a:r>
            <a:r>
              <a:rPr lang="en-GB" dirty="0">
                <a:solidFill>
                  <a:schemeClr val="accent1"/>
                </a:solidFill>
              </a:rPr>
              <a:t>315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>
                <a:solidFill>
                  <a:schemeClr val="accent1"/>
                </a:solidFill>
              </a:rPr>
              <a:t>87</a:t>
            </a:r>
          </a:p>
          <a:p>
            <a:r>
              <a:rPr lang="ru-RU" dirty="0"/>
              <a:t>Медиана стоимости билета Красноярск - Москва:  </a:t>
            </a:r>
            <a:r>
              <a:rPr lang="en-GB" dirty="0">
                <a:solidFill>
                  <a:schemeClr val="accent1"/>
                </a:solidFill>
              </a:rPr>
              <a:t>4665</a:t>
            </a:r>
            <a:r>
              <a:rPr lang="ru-RU" dirty="0">
                <a:solidFill>
                  <a:schemeClr val="accent1"/>
                </a:solidFill>
              </a:rPr>
              <a:t>.0</a:t>
            </a:r>
          </a:p>
          <a:p>
            <a:r>
              <a:rPr lang="ru-RU" dirty="0"/>
              <a:t>Стандартное отклонение стоимости билета Красноярск - Москва:  </a:t>
            </a:r>
            <a:r>
              <a:rPr lang="ru-RU" dirty="0">
                <a:solidFill>
                  <a:schemeClr val="accent1"/>
                </a:solidFill>
              </a:rPr>
              <a:t>2</a:t>
            </a:r>
            <a:r>
              <a:rPr lang="en-GB" dirty="0">
                <a:solidFill>
                  <a:schemeClr val="accent1"/>
                </a:solidFill>
              </a:rPr>
              <a:t>140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>
                <a:solidFill>
                  <a:schemeClr val="accent1"/>
                </a:solidFill>
              </a:rPr>
              <a:t>90</a:t>
            </a:r>
            <a:r>
              <a:rPr lang="ru-RU" dirty="0">
                <a:solidFill>
                  <a:schemeClr val="accent1"/>
                </a:solidFill>
              </a:rPr>
              <a:t>9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ru-RU" dirty="0"/>
              <a:t>Максимальная стоимость билета Красноярск - Москва:  </a:t>
            </a:r>
            <a:r>
              <a:rPr lang="ru-RU" dirty="0">
                <a:solidFill>
                  <a:schemeClr val="accent1"/>
                </a:solidFill>
              </a:rPr>
              <a:t>2</a:t>
            </a:r>
            <a:r>
              <a:rPr lang="en-GB" dirty="0">
                <a:solidFill>
                  <a:schemeClr val="accent1"/>
                </a:solidFill>
              </a:rPr>
              <a:t>6204.0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2542B3B-045D-47AB-92D1-376F0B4B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32" y="0"/>
            <a:ext cx="5320180" cy="43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71E65-525C-4B40-B8B7-6ED1F43F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300" dirty="0">
                <a:solidFill>
                  <a:srgbClr val="EBEBEB"/>
                </a:solidFill>
              </a:rPr>
              <a:t>Особенности выборки внутренних рейсов</a:t>
            </a:r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237DC70-717B-4014-B266-515112AB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71" y="3138642"/>
            <a:ext cx="5122606" cy="1855768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+mn-lt"/>
              </a:rPr>
              <a:t>Представим распределение стоимости билета в виде гистограммы и заметим</a:t>
            </a:r>
            <a:r>
              <a:rPr lang="en-GB" b="0" i="0" dirty="0">
                <a:effectLst/>
                <a:latin typeface="+mn-lt"/>
              </a:rPr>
              <a:t>, </a:t>
            </a:r>
            <a:r>
              <a:rPr lang="ru-RU" dirty="0">
                <a:latin typeface="+mn-lt"/>
              </a:rPr>
              <a:t>что присутствуют выбросы в данных.</a:t>
            </a:r>
            <a:endParaRPr lang="en-US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34D7C5-54CE-46B4-BFD7-1D83DA71F603}"/>
              </a:ext>
            </a:extLst>
          </p:cNvPr>
          <p:cNvSpPr txBox="1"/>
          <p:nvPr/>
        </p:nvSpPr>
        <p:spPr>
          <a:xfrm>
            <a:off x="7858952" y="5486540"/>
            <a:ext cx="2544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Цена билета</a:t>
            </a:r>
            <a:r>
              <a:rPr lang="en-GB" sz="1400" dirty="0"/>
              <a:t>, </a:t>
            </a:r>
            <a:r>
              <a:rPr lang="ru-RU" sz="1400" dirty="0"/>
              <a:t>руб.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DAD97-DD7F-4679-9CEE-6460D3CD9D8D}"/>
              </a:ext>
            </a:extLst>
          </p:cNvPr>
          <p:cNvSpPr txBox="1"/>
          <p:nvPr/>
        </p:nvSpPr>
        <p:spPr>
          <a:xfrm rot="16200000">
            <a:off x="5335137" y="3795043"/>
            <a:ext cx="206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Кол-о билетов</a:t>
            </a:r>
            <a:r>
              <a:rPr lang="en-GB" sz="1600" dirty="0"/>
              <a:t>, </a:t>
            </a:r>
            <a:r>
              <a:rPr lang="ru-RU" sz="1600" dirty="0"/>
              <a:t>ед.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98A476-4928-4385-8048-0E451725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47" y="2472633"/>
            <a:ext cx="44672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65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0381B-14D1-4285-BC25-2E4E8B45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2"/>
            <a:ext cx="5122606" cy="2807490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+mn-lt"/>
              </a:rPr>
              <a:t>По предварительной статистической оценке можем наблюдать выбросы со значениями далекими от среднего значения стоимости билета.</a:t>
            </a:r>
            <a:br>
              <a:rPr lang="ru-RU" dirty="0">
                <a:latin typeface="+mn-lt"/>
              </a:rPr>
            </a:br>
            <a:r>
              <a:rPr lang="ru-RU" b="0" i="0" dirty="0">
                <a:effectLst/>
                <a:latin typeface="+mn-lt"/>
              </a:rPr>
              <a:t>Обнаружим выброс при помощи IQR - подхода:</a:t>
            </a:r>
            <a:endParaRPr lang="ru-RU" dirty="0">
              <a:latin typeface="+mn-lt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BC5CE47-F85B-410B-9617-40B5CC41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300" dirty="0">
                <a:solidFill>
                  <a:srgbClr val="EBEBEB"/>
                </a:solidFill>
              </a:rPr>
              <a:t>Особенности выборки внутренних рейсов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64837B-AC6E-4482-8B01-BF1F75C8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65" y="2603230"/>
            <a:ext cx="47815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8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431</TotalTime>
  <Words>1202</Words>
  <Application>Microsoft Office PowerPoint</Application>
  <PresentationFormat>Широкоэкранный</PresentationFormat>
  <Paragraphs>87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Helvetica Neue</vt:lpstr>
      <vt:lpstr>Wingdings 3</vt:lpstr>
      <vt:lpstr>Ион</vt:lpstr>
      <vt:lpstr>Проект “Дешевые авиамаршруты” Разведочный анализ данных</vt:lpstr>
      <vt:lpstr>Часть 1. Реализация парсера и первичный анализ данных</vt:lpstr>
      <vt:lpstr>Реализация парсера</vt:lpstr>
      <vt:lpstr>Реализация парсера</vt:lpstr>
      <vt:lpstr>Реализация парсера</vt:lpstr>
      <vt:lpstr>Реализация парсера</vt:lpstr>
      <vt:lpstr>Особенности выборки внутренних рейсов</vt:lpstr>
      <vt:lpstr>Особенности выборки внутренних рейсов</vt:lpstr>
      <vt:lpstr>Особенности выборки внутренних рейсов</vt:lpstr>
      <vt:lpstr>Можем оценить выбросы, которые лежат над верхней границей  “ящика с усами”. Проведем работу по удалению выбросов: 1. Рассчитаем первый и третий квартиль. 2. Найдем межквартильный диапазон. 3. Установим нижнюю и верхнюю границу. 4. Заменим значения которые лежат выше и ниже установленной границы на нулевые значения. </vt:lpstr>
      <vt:lpstr>Особенности выборки внутренних рейсов </vt:lpstr>
      <vt:lpstr>Динамика стоимости перелетов внутри России в течение года </vt:lpstr>
      <vt:lpstr>Динамика стоимости перелетов внутри России в течение года</vt:lpstr>
      <vt:lpstr>Динамика стоимости международных перелетов из России в течение года. </vt:lpstr>
      <vt:lpstr>Динамика стоимости международных перелетов из России в течение года. </vt:lpstr>
      <vt:lpstr>Моменты, которые позволяют до проведения расчетов и построения моделей, выдвинуть несколько гипотез/предположений о результатах следующих этапов.</vt:lpstr>
      <vt:lpstr>Часть 2.Применение алгоритма. Нахождение дешевого авиамаршрута</vt:lpstr>
      <vt:lpstr>Алгоритм Дейкстры</vt:lpstr>
      <vt:lpstr>Построение графа</vt:lpstr>
      <vt:lpstr>Построение графа</vt:lpstr>
      <vt:lpstr>В результате получаем граф… </vt:lpstr>
      <vt:lpstr>Презентация PowerPoint</vt:lpstr>
      <vt:lpstr>Применение алгоритма</vt:lpstr>
      <vt:lpstr>Применение алгоритма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“Дешевые авиамаршруты” Разведочный анализ данных</dc:title>
  <dc:creator>Юсупов Шохрух Шухратжонович</dc:creator>
  <cp:lastModifiedBy>Юсупов Шохрух Шухратжонович</cp:lastModifiedBy>
  <cp:revision>3</cp:revision>
  <dcterms:created xsi:type="dcterms:W3CDTF">2022-01-08T09:53:34Z</dcterms:created>
  <dcterms:modified xsi:type="dcterms:W3CDTF">2022-01-08T17:04:57Z</dcterms:modified>
</cp:coreProperties>
</file>