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8F1B0D-E4C7-40AE-A5C9-92FA43A6D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82EDA2-377C-41D2-AF65-9CE7FC8AB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13DDDB-BA8A-4486-9849-498B7EC99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6BC44-593A-4256-9F1A-02EA0322A691}" type="datetimeFigureOut">
              <a:rPr lang="ru-RU" smtClean="0"/>
              <a:t>03.04.2024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2D4073-F355-4940-8C22-EB967DB82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E9FF48-2EE7-41DE-ADF5-B35D71E2E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A075E-B463-412F-8727-62A36F7884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523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7AE7AB-6CEB-4372-8DD7-60866B4F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03CFE6F-0049-4E7B-8EE8-904A7F552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6644BC-343B-4D1E-9582-00EBB15F8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6BC44-593A-4256-9F1A-02EA0322A691}" type="datetimeFigureOut">
              <a:rPr lang="ru-RU" smtClean="0"/>
              <a:t>03.04.2024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3B4D4C-A1F2-4BE9-AB35-07D1D836D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64A04B-B55E-41BE-BD4C-48F8F9184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A075E-B463-412F-8727-62A36F7884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5892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E69A60F-E8A9-4FE3-A505-D8BBAD6D89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12B87E8-3163-40E9-9D92-84AEA23CB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741B8B-A8A8-4AD8-8381-5E1B496F3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6BC44-593A-4256-9F1A-02EA0322A691}" type="datetimeFigureOut">
              <a:rPr lang="ru-RU" smtClean="0"/>
              <a:t>03.04.2024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338832-467F-4FD6-ABF4-3FFA6BBFB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C25971-21EE-4F50-A388-7C37F7755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A075E-B463-412F-8727-62A36F7884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921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0C0D1F-0F57-415B-A3AD-EE20A0D8F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16BE95-12B1-44E3-9505-17FDD33C3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46412D-1909-4941-97C3-5FDAFD52D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6BC44-593A-4256-9F1A-02EA0322A691}" type="datetimeFigureOut">
              <a:rPr lang="ru-RU" smtClean="0"/>
              <a:t>03.04.2024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0BDF9D-6272-4F78-B868-A9A0C44DE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A06856-278E-4BC4-9241-EA5426633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A075E-B463-412F-8727-62A36F7884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400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82EFCC-D83F-441C-B34B-F676D1F46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1C985E-6281-4663-83BA-89CEE0DB8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F914C3-F60E-4E09-9031-BCCF2522C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6BC44-593A-4256-9F1A-02EA0322A691}" type="datetimeFigureOut">
              <a:rPr lang="ru-RU" smtClean="0"/>
              <a:t>03.04.2024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80A487-F579-4E4A-AF05-AAF47282C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A1A307-EE56-4DF2-8E8A-E2C4D4A93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A075E-B463-412F-8727-62A36F7884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061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514D04-4D6A-4590-A98E-0C680ED74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B34629-1880-4C86-8031-5B8FF482B1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D77B28A-2F02-409F-9F06-2E7E7A2DD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E0776F-FE3D-4E4D-BB71-D00BA9466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6BC44-593A-4256-9F1A-02EA0322A691}" type="datetimeFigureOut">
              <a:rPr lang="ru-RU" smtClean="0"/>
              <a:t>03.04.2024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720916-FDF0-4B3A-88BB-C1AA841CD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8F72D1-FEF7-4403-9F23-88B66A122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A075E-B463-412F-8727-62A36F7884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4379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666728-9127-4815-9D1A-FC8C0EE6E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5D2111-E972-4E8D-B0C0-F46B435CF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900806-38AD-4DFD-8F7D-4F6F4DE00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8A07D13-F304-42B7-ABDD-F347B3AF8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CF75DE4-9277-4E5A-96BF-16AD5DD4F4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8C08D05-3111-4537-91E8-0BE34B34E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6BC44-593A-4256-9F1A-02EA0322A691}" type="datetimeFigureOut">
              <a:rPr lang="ru-RU" smtClean="0"/>
              <a:t>03.04.2024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81348C7-50CD-424B-B3AE-1BC33E141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F9283FB-50B2-4808-9559-F237CD65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A075E-B463-412F-8727-62A36F7884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466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2D4356-2409-43DC-85CC-4C1C20676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41C8CB2-FC88-4CFE-BAE8-2E9C5E52E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6BC44-593A-4256-9F1A-02EA0322A691}" type="datetimeFigureOut">
              <a:rPr lang="ru-RU" smtClean="0"/>
              <a:t>03.04.2024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93EA25-070B-4F33-A40F-16412E0B0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A0C3C21-7690-4550-9FA6-FDC01125F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A075E-B463-412F-8727-62A36F7884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992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4EEF657-39A8-4EF9-8A27-1192B1C99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6BC44-593A-4256-9F1A-02EA0322A691}" type="datetimeFigureOut">
              <a:rPr lang="ru-RU" smtClean="0"/>
              <a:t>03.04.2024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5390EE0-FA7C-448B-B4C0-0ADB80513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185926-77EB-47FE-B6B1-AC01F925B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A075E-B463-412F-8727-62A36F7884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63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E4E6A9-22B8-4FD1-92A3-F889F2AFF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453586-538A-4121-B72D-B16F2C244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27F8F41-B0CB-44D7-B5FA-2835526F1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E301BD-2F89-4E65-A1B6-61C29C3C9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6BC44-593A-4256-9F1A-02EA0322A691}" type="datetimeFigureOut">
              <a:rPr lang="ru-RU" smtClean="0"/>
              <a:t>03.04.2024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682A9B-A786-4A56-99B7-12A2A9AD9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4ABDFF-97B3-42BE-9BB6-F8D17D24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A075E-B463-412F-8727-62A36F7884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852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C18247-900B-41C9-BB61-ED99E3C98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8CAD017-6DEA-4253-9899-C855ADFE6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34B0CE8-6EE4-4B1E-87D8-A5C18E209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55561B3-36E1-40BE-8F51-E945A1EBF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6BC44-593A-4256-9F1A-02EA0322A691}" type="datetimeFigureOut">
              <a:rPr lang="ru-RU" smtClean="0"/>
              <a:t>03.04.2024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D1BB8EF-8E41-48F9-94EF-0AE3D9D89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9FE990-E576-425D-8423-0224EF14E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A075E-B463-412F-8727-62A36F7884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8367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CD141B-307C-453C-98A8-1344EDA4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66D95D1-69B4-400F-9210-C35400921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2EA04F-AF6B-44AF-A6DA-A9E50BE3BD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6BC44-593A-4256-9F1A-02EA0322A691}" type="datetimeFigureOut">
              <a:rPr lang="ru-RU" smtClean="0"/>
              <a:t>03.04.2024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09B02A-52BC-4CC9-8D7E-95F1BA393B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AF2DE7-C947-46A9-96B3-C7E75C0D7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A075E-B463-412F-8727-62A36F7884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040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tadviser.ru/index.php/%D0%98%D0%BD%D1%82%D0%B5%D1%80%D0%BD%D0%B5%D1%82%D0%B0_%D0%B2%D0%B5%D1%89%D0%B5%D0%B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adviser.ru/index.php/%D0%98%D0%B7%D1%80%D0%B0%D0%B8%D0%BB%D1%8C" TargetMode="External"/><Relationship Id="rId3" Type="http://schemas.openxmlformats.org/officeDocument/2006/relationships/hyperlink" Target="https://www.tadviser.ru/index.php/%D0%92%D0%B5%D0%BD%D1%87%D1%83%D1%80%D0%BD%D1%8B%D1%85_%D0%B8%D0%BD%D0%B2%D0%B5%D1%81%D1%82%D0%B8%D1%86%D0%B8%D0%B9" TargetMode="External"/><Relationship Id="rId7" Type="http://schemas.openxmlformats.org/officeDocument/2006/relationships/hyperlink" Target="https://www.tadviser.ru/index.php/%D0%9A%D0%B0%D0%BD%D0%B0%D0%B4%D0%B0" TargetMode="External"/><Relationship Id="rId2" Type="http://schemas.openxmlformats.org/officeDocument/2006/relationships/hyperlink" Target="https://www.tadviser.ru/index.php/%D0%A1%D0%B5%D0%BB%D1%8C%D1%81%D0%BA%D0%BE%D0%B5_%D1%85%D0%BE%D0%B7%D1%8F%D0%B9%D1%81%D1%82%D0%B2%D0%BE_%D0%B8_%D1%80%D1%8B%D0%B1%D0%BE%D0%BB%D0%BE%D0%B2%D1%81%D1%82%D0%B2%D0%B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adviser.ru/index.php/%D0%98%D0%BD%D0%B4%D0%B8%D1%8F" TargetMode="External"/><Relationship Id="rId5" Type="http://schemas.openxmlformats.org/officeDocument/2006/relationships/hyperlink" Target="https://www.tadviser.ru/index.php/%D0%9A%D0%B8%D1%82%D0%B0%D0%B9" TargetMode="External"/><Relationship Id="rId10" Type="http://schemas.openxmlformats.org/officeDocument/2006/relationships/image" Target="../media/image2.jpeg"/><Relationship Id="rId4" Type="http://schemas.openxmlformats.org/officeDocument/2006/relationships/hyperlink" Target="https://www.tadviser.ru/index.php/%D0%A1%D0%A8%D0%90" TargetMode="External"/><Relationship Id="rId9" Type="http://schemas.openxmlformats.org/officeDocument/2006/relationships/hyperlink" Target="https://www.tadviser.ru/index.php/%D0%A1%D1%82%D0%B0%D1%82%D1%8C%D1%8F:%D0%98%D0%BD%D1%82%D0%B5%D1%80%D0%BD%D0%B5%D1%82_%D0%B2%D0%B5%D1%89%D0%B5%D0%B9_%D0%B2_%D1%81%D0%B5%D0%BB%D1%8C%D1%81%D0%BA%D0%BE%D0%BC_%D1%85%D0%BE%D0%B7%D1%8F%D0%B9%D1%81%D1%82%D0%B2%D0%B5_(IoTAg)#cite_note-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dviser.ru/index.php/IIoT" TargetMode="External"/><Relationship Id="rId7" Type="http://schemas.openxmlformats.org/officeDocument/2006/relationships/image" Target="../media/image3.jpeg"/><Relationship Id="rId2" Type="http://schemas.openxmlformats.org/officeDocument/2006/relationships/hyperlink" Target="https://www.tadviser.ru/index.php/%D0%98%D0%BD%D1%82%D0%B5%D1%80%D0%BD%D0%B5%D1%8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adviser.ru/index.php/%D0%A0%D0%BE%D1%81%D1%81%D0%B8%D1%8F" TargetMode="External"/><Relationship Id="rId5" Type="http://schemas.openxmlformats.org/officeDocument/2006/relationships/hyperlink" Target="https://www.tadviser.ru/index.php/%D0%9A%D0%BE%D0%BC%D0%BF%D0%B0%D0%BD%D0%B8%D1%8F:J%E2%80%99son_%26_Partners_Consulting_(%D0%94%D0%B6%D0%B5%D0%B9%D1%81%D0%BE%D0%BD_%D1%8D%D0%BD%D0%B4_%D0%9F%D0%B0%D1%80%D1%82%D0%BD%D0%B5%D1%80%D1%81_%D0%9A%D0%BE%D0%BD%D1%81%D0%B0%D0%BB%D1%82%D0%B8%D0%BD%D0%B3)" TargetMode="External"/><Relationship Id="rId4" Type="http://schemas.openxmlformats.org/officeDocument/2006/relationships/hyperlink" Target="https://www.tadviser.ru/index.php/IoT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hyperlink" Target="https://www.tadviser.ru/index.php/%D0%93%D0%B5%D1%80%D0%BC%D0%B0%D0%BD%D0%B8%D0%B8" TargetMode="External"/><Relationship Id="rId7" Type="http://schemas.openxmlformats.org/officeDocument/2006/relationships/hyperlink" Target="https://www.tadviser.ru/index.php/Machine_learning" TargetMode="External"/><Relationship Id="rId2" Type="http://schemas.openxmlformats.org/officeDocument/2006/relationships/hyperlink" Target="https://www.tadviser.ru/index.php/%D0%98%D0%BC%D0%BF%D0%BE%D1%80%D1%82%D0%BE%D0%B7%D0%B0%D0%BC%D0%B5%D1%89%D0%B5%D0%BD%D0%B8%D1%8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adviser.ru/index.php/%D0%98%D1%81%D0%BA%D1%83%D1%81%D1%81%D1%82%D0%B2%D0%B5%D0%BD%D0%BD%D1%8B%D0%B9_%D0%B8%D0%BD%D1%82%D0%B5%D0%BB%D0%BB%D0%B5%D0%BA%D1%82" TargetMode="External"/><Relationship Id="rId5" Type="http://schemas.openxmlformats.org/officeDocument/2006/relationships/hyperlink" Target="https://www.tadviser.ru/index.php/Data_Science" TargetMode="External"/><Relationship Id="rId4" Type="http://schemas.openxmlformats.org/officeDocument/2006/relationships/hyperlink" Target="https://www.tadviser.ru/index.php/%D0%98%D0%BD%D1%82%D0%B5%D1%80%D0%BD%D0%B5%D1%82_%D0%B2%D0%B5%D1%89%D0%B5%D0%B9_Internet_of_Things_(IoT)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dviser.ru/index.php/%D0%A1%D1%82%D0%B0%D1%82%D1%8C%D1%8F:%D0%91%D0%B5%D1%81%D0%BF%D0%B8%D0%BB%D0%BE%D1%82%D0%BD%D1%8B%D0%B9_%D0%BB%D0%B5%D1%82%D0%B0%D1%82%D0%B5%D0%BB%D1%8C%D0%BD%D1%8B%D0%B9_%D0%B0%D0%BF%D0%BF%D0%B0%D1%80%D0%B0%D1%82_(%D0%B4%D1%80%D0%BE%D0%BD,_%D0%91%D0%9F%D0%9B%D0%90)" TargetMode="External"/><Relationship Id="rId2" Type="http://schemas.openxmlformats.org/officeDocument/2006/relationships/hyperlink" Target="https://www.tadviser.ru/index.php/%D0%A1%D0%B5%D0%BB%D1%8C%D1%81%D0%BA%D0%BE%D0%B5_%D1%85%D0%BE%D0%B7%D1%8F%D0%B9%D1%81%D1%82%D0%B2%D0%BE_%D0%B8_%D1%80%D1%8B%D0%B1%D0%BE%D0%BB%D0%BE%D0%B2%D1%81%D1%82%D0%B2%D0%B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adviser.ru/index.php/Data_scienc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dviser.ru/index.php/%D0%A1%D0%B5%D0%BB%D1%8C%D1%81%D0%BA%D0%BE%D0%B5_%D1%85%D0%BE%D0%B7%D1%8F%D0%B9%D1%81%D1%82%D0%B2%D0%BE_%D0%B8_%D1%80%D1%8B%D0%B1%D0%BE%D0%BB%D0%BE%D0%B2%D1%81%D1%82%D0%B2%D0%BE" TargetMode="External"/><Relationship Id="rId2" Type="http://schemas.openxmlformats.org/officeDocument/2006/relationships/hyperlink" Target="https://www.tadviser.ru/index.php/RFI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dviser.ru/index.php/%D0%A0%D0%BE%D1%81%D1%81%D0%B8%D1%8F" TargetMode="External"/><Relationship Id="rId2" Type="http://schemas.openxmlformats.org/officeDocument/2006/relationships/hyperlink" Target="https://www.tadviser.ru/index.php/%D0%9A%D0%BE%D0%BC%D0%BF%D0%B0%D0%BD%D0%B8%D1%8F:ISBC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hyperlink" Target="https://www.tadviser.ru/index.php/%D0%9F%D1%80%D0%B5%D1%81%D1%81-%D1%80%D0%B5%D0%BB%D0%B8%D0%B7:%D0%98%D0%BD%D1%82%D0%B5%D1%80%D0%BD%D0%B5%D1%82_%D0%92%D0%B5%D1%89%D0%B5%D0%B9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hyperlink" Target="https://www.tadviser.ru/index.php/%D0%A1%D1%82%D0%B0%D1%82%D1%8C%D1%8F:%D0%A1%D1%82%D0%B0%D1%80%D1%82%D0%B0%D0%BF" TargetMode="External"/><Relationship Id="rId7" Type="http://schemas.openxmlformats.org/officeDocument/2006/relationships/hyperlink" Target="https://www.tadviser.ru/index.php/%D0%9A%D0%BE%D0%BC%D0%BF%D0%B0%D0%BD%D0%B8%D1%8F:Sistema_Venture_Capital_(VC)_(%D1%80%D0%B0%D0%BD%D0%B5%D0%B5_%D0%A1%D0%B8%D1%81%D1%82%D0%B5%D0%BC%D0%B0_%D0%9C%D0%B0%D1%81%D1%81-%D0%BC%D0%B5%D0%B4%D0%B8%D0%B0)" TargetMode="External"/><Relationship Id="rId2" Type="http://schemas.openxmlformats.org/officeDocument/2006/relationships/hyperlink" Target="https://www.tadviser.ru/index.php/%D0%93%D0%BE%D0%BB%D0%BB%D0%B0%D0%BD%D0%B4%D1%81%D0%BA%D0%B8%D0%B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adviser.ru/index.php/%D0%9A%D0%BE%D0%BC%D0%BF%D0%B0%D0%BD%D0%B8%D1%8F:%D0%90%D0%A4%D0%9A_%D0%A1%D0%B8%D1%81%D1%82%D0%B5%D0%BC%D0%B0" TargetMode="External"/><Relationship Id="rId5" Type="http://schemas.openxmlformats.org/officeDocument/2006/relationships/hyperlink" Target="https://www.tadviser.ru/index.php/%D0%A1%D0%B5%D0%BB%D1%8C%D1%81%D0%BA%D0%BE%D0%B5_%D1%85%D0%BE%D0%B7%D1%8F%D0%B9%D1%81%D1%82%D0%B2%D0%BE_%D0%B8_%D1%80%D1%8B%D0%B1%D0%BE%D0%BB%D0%BE%D0%B2%D1%81%D1%82%D0%B2%D0%BE" TargetMode="External"/><Relationship Id="rId4" Type="http://schemas.openxmlformats.org/officeDocument/2006/relationships/hyperlink" Target="https://www.tadviser.ru/index.php/%D0%9C%D0%B0%D1%88%D0%B8%D0%BD%D0%BD%D0%BE%D0%B5_%D0%BE%D0%B1%D1%83%D1%87%D0%B5%D0%BD%D0%B8%D0%B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5303B2-39E1-48BB-A2E1-91EA4615F4DD}"/>
              </a:ext>
            </a:extLst>
          </p:cNvPr>
          <p:cNvSpPr txBox="1"/>
          <p:nvPr/>
        </p:nvSpPr>
        <p:spPr>
          <a:xfrm>
            <a:off x="842356" y="0"/>
            <a:ext cx="1050728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00FF00"/>
                </a:highlight>
                <a:latin typeface="YS Text"/>
              </a:rPr>
              <a:t>"Интернет вещей в сельском хозяйстве: умные сельские технологии для</a:t>
            </a:r>
          </a:p>
          <a:p>
            <a:pPr algn="ctr"/>
            <a:r>
              <a:rPr lang="ru-RU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00FF00"/>
                </a:highlight>
                <a:latin typeface="YS Text"/>
              </a:rPr>
              <a:t>повышения производительности</a:t>
            </a:r>
            <a:r>
              <a:rPr lang="en-US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00FF00"/>
                </a:highlight>
                <a:latin typeface="YS Text"/>
              </a:rPr>
              <a:t>’’</a:t>
            </a:r>
            <a:endParaRPr lang="ru-RU" sz="28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highlight>
                <a:srgbClr val="00FF00"/>
              </a:highlight>
              <a:latin typeface="YS Tex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343E1E-52C5-4FC0-AA2E-A77E707CD2C5}"/>
              </a:ext>
            </a:extLst>
          </p:cNvPr>
          <p:cNvSpPr txBox="1"/>
          <p:nvPr/>
        </p:nvSpPr>
        <p:spPr>
          <a:xfrm>
            <a:off x="232758" y="1559562"/>
            <a:ext cx="554458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b="1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Exo 2"/>
              </a:rPr>
              <a:t>Интернет вещей в сельском хозяйстве (</a:t>
            </a:r>
            <a:r>
              <a:rPr lang="ru-RU" sz="2400" b="1" i="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Exo 2"/>
              </a:rPr>
              <a:t>IoTAg</a:t>
            </a:r>
            <a:r>
              <a:rPr lang="ru-RU" sz="2400" b="1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Exo 2"/>
              </a:rPr>
              <a:t>)</a:t>
            </a:r>
          </a:p>
          <a:p>
            <a:pPr algn="just"/>
            <a:r>
              <a:rPr lang="ru-RU" sz="24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Интенсивное внедрение цифровизации и </a:t>
            </a:r>
            <a:r>
              <a:rPr lang="ru-RU" sz="2400" b="0" i="0" u="none" strike="noStrike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  <a:hlinkClick r:id="rId2" tooltip="Интернета вещей"/>
              </a:rPr>
              <a:t>интернета вещей</a:t>
            </a:r>
            <a:r>
              <a:rPr lang="ru-RU" sz="24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 в сельское хозяйство обещает превратить отрасль, менее других подверженную влиянию ИТ, в высокотехнологичный бизнес за счет взрывного роста производительности и снижения непроизводительных расходов, которые являются атрибутами Сельского хозяйства 4.0.</a:t>
            </a:r>
          </a:p>
        </p:txBody>
      </p:sp>
      <p:pic>
        <p:nvPicPr>
          <p:cNvPr id="1026" name="Picture 2" descr="Обзор TAdviser Мобильные приложения для бизнеса">
            <a:extLst>
              <a:ext uri="{FF2B5EF4-FFF2-40B4-BE49-F238E27FC236}">
                <a16:creationId xmlns:a16="http://schemas.microsoft.com/office/drawing/2014/main" id="{FE251C46-9018-4E8F-B0CE-9E1A8977E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277" y="1559562"/>
            <a:ext cx="5544587" cy="489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531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2" name="Picture 6" descr="Конференция «ИТ в промышленности 2024» состоится 28 мая">
            <a:extLst>
              <a:ext uri="{FF2B5EF4-FFF2-40B4-BE49-F238E27FC236}">
                <a16:creationId xmlns:a16="http://schemas.microsoft.com/office/drawing/2014/main" id="{2324EE47-6F12-48EB-810F-D408DEBA0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36" y="432262"/>
            <a:ext cx="11355186" cy="621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327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C7ADDD-EE83-4B60-A5EB-E12348A2A6D3}"/>
              </a:ext>
            </a:extLst>
          </p:cNvPr>
          <p:cNvSpPr txBox="1"/>
          <p:nvPr/>
        </p:nvSpPr>
        <p:spPr>
          <a:xfrm>
            <a:off x="58190" y="626378"/>
            <a:ext cx="5436524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Если в 2010 году в мире насчитывалось не более 20 высокотехнологичных компаний, работающих в сфере 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  <a:hlinkClick r:id="rId2" tooltip="Сельское хозяйство и рыболовство"/>
              </a:rPr>
              <a:t>сельского хозяйства</a:t>
            </a:r>
            <a:r>
              <a:rPr lang="ru-RU" sz="20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 и рынок 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  <a:hlinkClick r:id="rId3" tooltip="Венчурных инвестиций"/>
              </a:rPr>
              <a:t>венчурных инвестиций</a:t>
            </a:r>
            <a:r>
              <a:rPr lang="ru-RU" sz="20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 составлял $400 тыс., то уже с 2013 начался экспоненциальный рост венчурного капитала. К 2016 году было проинвестировано более 1300 новых технологических стартапов, более 500 высокотехнологичных стартапов создается ежегодно. Инвестиции в сельскохозяйственную отрасль в 2015 году достигли исторического максимума и составили $4,6 млрд. Самые активные страны, которые привлекают инвестиции в </a:t>
            </a:r>
            <a:r>
              <a:rPr lang="ru-RU" sz="2000" b="0" i="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агростартапы</a:t>
            </a:r>
            <a:r>
              <a:rPr lang="ru-RU" sz="20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 - 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  <a:hlinkClick r:id="rId4" tooltip="США"/>
              </a:rPr>
              <a:t>США</a:t>
            </a:r>
            <a:r>
              <a:rPr lang="ru-RU" sz="20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, 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  <a:hlinkClick r:id="rId5" tooltip="Китай"/>
              </a:rPr>
              <a:t>Китай</a:t>
            </a:r>
            <a:r>
              <a:rPr lang="ru-RU" sz="20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, 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  <a:hlinkClick r:id="rId6" tooltip="Индия"/>
              </a:rPr>
              <a:t>Индия</a:t>
            </a:r>
            <a:r>
              <a:rPr lang="ru-RU" sz="20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, 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  <a:hlinkClick r:id="rId7" tooltip="Канада"/>
              </a:rPr>
              <a:t>Канада</a:t>
            </a:r>
            <a:r>
              <a:rPr lang="ru-RU" sz="20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, 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  <a:hlinkClick r:id="rId8" tooltip="Израиль"/>
              </a:rPr>
              <a:t>Израиль</a:t>
            </a:r>
            <a:r>
              <a:rPr lang="ru-RU" sz="2000" b="0" i="0" u="none" strike="noStrike" baseline="300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  <a:hlinkClick r:id="rId9"/>
              </a:rPr>
              <a:t>[1]</a:t>
            </a:r>
            <a:r>
              <a:rPr lang="ru-RU" sz="20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.</a:t>
            </a:r>
            <a:endParaRPr lang="ru-RU" sz="2000" dirty="0">
              <a:highlight>
                <a:srgbClr val="00FF00"/>
              </a:highlight>
            </a:endParaRPr>
          </a:p>
        </p:txBody>
      </p:sp>
      <p:pic>
        <p:nvPicPr>
          <p:cNvPr id="2050" name="Picture 2" descr="Кадровая проблематика на рынке решений для интеграции данных и приложений. Исследование TAdviser и Datareon">
            <a:extLst>
              <a:ext uri="{FF2B5EF4-FFF2-40B4-BE49-F238E27FC236}">
                <a16:creationId xmlns:a16="http://schemas.microsoft.com/office/drawing/2014/main" id="{9B376C5D-ED36-4E63-8F18-E6F8D7C1E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713" y="626378"/>
            <a:ext cx="6500551" cy="5605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273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E44C78B-8B1E-4987-AE89-F02CAB31C063}"/>
              </a:ext>
            </a:extLst>
          </p:cNvPr>
          <p:cNvSpPr txBox="1"/>
          <p:nvPr/>
        </p:nvSpPr>
        <p:spPr>
          <a:xfrm>
            <a:off x="141318" y="391218"/>
            <a:ext cx="7281948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Рынок 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  <a:hlinkClick r:id="rId2" tooltip="Интернет"/>
              </a:rPr>
              <a:t>интернета</a:t>
            </a:r>
            <a:r>
              <a:rPr lang="ru-RU" sz="20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 вещей в сельском хозяйстве (</a:t>
            </a:r>
            <a:r>
              <a:rPr lang="ru-RU" sz="2000" b="0" i="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IoTAg</a:t>
            </a:r>
            <a:r>
              <a:rPr lang="ru-RU" sz="20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) является одним из вертикальных сегментов </a:t>
            </a:r>
            <a:r>
              <a:rPr lang="ru-RU" sz="2000" b="0" i="0" u="none" strike="noStrike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  <a:hlinkClick r:id="rId3" tooltip="IIoT"/>
              </a:rPr>
              <a:t>IIoT</a:t>
            </a:r>
            <a:r>
              <a:rPr lang="ru-RU" sz="20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. По состоянию на конец 2016 г. на долю сельского хозяйства приходилось около 6% всех реализованных в мире проектов в области </a:t>
            </a:r>
            <a:r>
              <a:rPr lang="ru-RU" sz="2000" b="0" i="0" u="none" strike="noStrike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  <a:hlinkClick r:id="rId4" tooltip="IoT"/>
              </a:rPr>
              <a:t>IoT</a:t>
            </a:r>
            <a:r>
              <a:rPr lang="ru-RU" sz="20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.</a:t>
            </a:r>
          </a:p>
          <a:p>
            <a:pPr algn="just"/>
            <a:r>
              <a:rPr lang="ru-RU" sz="20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По мнению </a:t>
            </a:r>
            <a:r>
              <a:rPr lang="ru-RU" sz="2000" b="0" i="0" u="none" strike="noStrike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  <a:hlinkClick r:id="rId5" tooltip="J’son &amp; Partners Consulting (Джейсон энд Партнерс Консалтинг)"/>
              </a:rPr>
              <a:t>J’son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  <a:hlinkClick r:id="rId5" tooltip="J’son &amp; Partners Consulting (Джейсон энд Партнерс Консалтинг)"/>
              </a:rPr>
              <a:t> &amp; Partners Consulting (Джейсон энд </a:t>
            </a:r>
            <a:r>
              <a:rPr lang="ru-RU" sz="2000" b="0" i="0" u="none" strike="noStrike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  <a:hlinkClick r:id="rId5" tooltip="J’son &amp; Partners Consulting (Джейсон энд Партнерс Консалтинг)"/>
              </a:rPr>
              <a:t>Партнерс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  <a:hlinkClick r:id="rId5" tooltip="J’son &amp; Partners Consulting (Джейсон энд Партнерс Консалтинг)"/>
              </a:rPr>
              <a:t> Консалтинг)</a:t>
            </a:r>
            <a:r>
              <a:rPr lang="ru-RU" sz="20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, по мере развития рынка, все больше устройств, механизмов, техники и информационных систем будут «подключенными» и обладать всеми атрибутами интернета вещей. Поэтому, оценивая рынок, следует рассматривать связанное в единую сеть оборудование, решения, приложения вдоль всей цепочки создания стоимости, включая конечного потребителя.</a:t>
            </a:r>
          </a:p>
          <a:p>
            <a:pPr algn="just"/>
            <a:r>
              <a:rPr lang="ru-RU" sz="20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Учитывая, что развитые страны ставят себе цели максимально увеличить производительность сельского хозяйства и отдачу с единицы площади за счет цифрового земледелия, для 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  <a:hlinkClick r:id="rId6" tooltip="Россия"/>
              </a:rPr>
              <a:t>России</a:t>
            </a:r>
            <a:r>
              <a:rPr lang="ru-RU" sz="20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 тем более актуальна задача ускоренного развития и применения технологий, повышающих производительность в отрасли.</a:t>
            </a:r>
          </a:p>
        </p:txBody>
      </p:sp>
      <p:pic>
        <p:nvPicPr>
          <p:cNvPr id="3074" name="Picture 2" descr="Конференция «HR IT Day 2024» состоится 17 апреля">
            <a:extLst>
              <a:ext uri="{FF2B5EF4-FFF2-40B4-BE49-F238E27FC236}">
                <a16:creationId xmlns:a16="http://schemas.microsoft.com/office/drawing/2014/main" id="{B5AD541E-079D-4280-9E1D-37B081F71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404" y="391218"/>
            <a:ext cx="4214552" cy="590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47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1409F06-844A-4520-99C7-ACC20FA6C750}"/>
              </a:ext>
            </a:extLst>
          </p:cNvPr>
          <p:cNvSpPr txBox="1"/>
          <p:nvPr/>
        </p:nvSpPr>
        <p:spPr>
          <a:xfrm>
            <a:off x="124690" y="213971"/>
            <a:ext cx="7190510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Несмотря на призовые места России в экспорте пшеницы и свинины, а также возросшие благодаря 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  <a:hlinkClick r:id="rId2" tooltip="Импортозамещению"/>
              </a:rPr>
              <a:t>импортозамещению</a:t>
            </a:r>
            <a:r>
              <a:rPr lang="ru-RU" sz="20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 показатели внутреннего производства </a:t>
            </a:r>
            <a:r>
              <a:rPr lang="ru-RU" sz="2000" b="0" i="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сельхохпродукции</a:t>
            </a:r>
            <a:r>
              <a:rPr lang="ru-RU" sz="20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, эффективность отечественного сельского хозяйства заметно уступает крупнейшим экономикам. В России валовая стоимость сельхозпродукции на одного работника в 2015 г. составила $8 тыс., в 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  <a:hlinkClick r:id="rId3" tooltip="Германии"/>
              </a:rPr>
              <a:t>Германии</a:t>
            </a:r>
            <a:r>
              <a:rPr lang="ru-RU" sz="20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 $24 тыс., в США – $195 тыс.</a:t>
            </a:r>
          </a:p>
          <a:p>
            <a:pPr algn="just"/>
            <a:r>
              <a:rPr lang="ru-RU" sz="20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Катализатором в эволюции и прогрессе является комплекс технологий, объединенных общим названием 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  <a:hlinkClick r:id="rId4" tooltip="Интернет вещей Internet of Things (IoT)"/>
              </a:rPr>
              <a:t>Интернет вещей</a:t>
            </a:r>
            <a:r>
              <a:rPr lang="ru-RU" sz="20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 (Internet </a:t>
            </a:r>
            <a:r>
              <a:rPr lang="ru-RU" sz="2000" b="0" i="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of</a:t>
            </a:r>
            <a:r>
              <a:rPr lang="ru-RU" sz="20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 </a:t>
            </a:r>
            <a:r>
              <a:rPr lang="ru-RU" sz="2000" b="0" i="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Things</a:t>
            </a:r>
            <a:r>
              <a:rPr lang="ru-RU" sz="20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). Это сочетание фундаментальных открытий в области анализа данных (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  <a:hlinkClick r:id="rId5" tooltip="Data Science"/>
              </a:rPr>
              <a:t>Data Science</a:t>
            </a:r>
            <a:r>
              <a:rPr lang="ru-RU" sz="20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, 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  <a:hlinkClick r:id="rId6" tooltip="Искусственный интеллект"/>
              </a:rPr>
              <a:t>искусственный интеллект</a:t>
            </a:r>
            <a:r>
              <a:rPr lang="ru-RU" sz="20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, </a:t>
            </a:r>
            <a:r>
              <a:rPr lang="ru-RU" sz="2000" b="0" i="0" u="none" strike="noStrike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  <a:hlinkClick r:id="rId7" tooltip="Machine learning"/>
              </a:rPr>
              <a:t>machine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  <a:hlinkClick r:id="rId7" tooltip="Machine learning"/>
              </a:rPr>
              <a:t> </a:t>
            </a:r>
            <a:r>
              <a:rPr lang="ru-RU" sz="2000" b="0" i="0" u="none" strike="noStrike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  <a:hlinkClick r:id="rId7" tooltip="Machine learning"/>
              </a:rPr>
              <a:t>learning</a:t>
            </a:r>
            <a:r>
              <a:rPr lang="ru-RU" sz="20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), инновационных достижений в разработке сенсоров и самоуправляемой (беспилотной) техники, позволивших осуществлять сбор данных и контроль за всеми объектами на уровне, недостижимом ранее, а также подключенных сетевых решений, систем управления, платформ и приложений, которые выводят способы выращивания растений и животных на новый уровень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4098" name="Picture 2" descr="Конференция Banks IT Day 2024» состоится 3 апреля">
            <a:extLst>
              <a:ext uri="{FF2B5EF4-FFF2-40B4-BE49-F238E27FC236}">
                <a16:creationId xmlns:a16="http://schemas.microsoft.com/office/drawing/2014/main" id="{A094E113-8DF2-4F42-9984-756098298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326" y="213970"/>
            <a:ext cx="4668983" cy="5821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368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3B6EACB-BA6F-4288-87AB-D7D39CE8898E}"/>
              </a:ext>
            </a:extLst>
          </p:cNvPr>
          <p:cNvSpPr txBox="1"/>
          <p:nvPr/>
        </p:nvSpPr>
        <p:spPr>
          <a:xfrm>
            <a:off x="381000" y="449959"/>
            <a:ext cx="11430000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b="0" i="0" u="none" strike="noStrike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  <a:hlinkClick r:id="rId2" tooltip="Сельское хозяйство и рыболовство"/>
              </a:rPr>
              <a:t>Сельское</a:t>
            </a:r>
            <a:r>
              <a:rPr lang="ru-RU" sz="20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 хозяйство становится сектором с очень интенсивным потоком данных. Информация поступает от различных устройств, расположенных в поле, на ферме, от датчиков, агротехники, метеорологических станций, 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  <a:hlinkClick r:id="rId3" tooltip="Беспилотный летательный аппарат (дрон, БПЛА)"/>
              </a:rPr>
              <a:t>дронов</a:t>
            </a:r>
            <a:r>
              <a:rPr lang="ru-RU" sz="20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, спутников, внешних систем, партнерских платформ, поставщиков. Общие данные от различных участников производственной цепочки, собранные в одном месте, позволяют получать информацию нового качества, находить закономерности, создавать добавочную стоимость для всех вовлеченных участников, применять современные научные методы обработки (</a:t>
            </a:r>
            <a:r>
              <a:rPr lang="ru-RU" sz="2000" b="0" i="0" u="none" strike="noStrike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  <a:hlinkClick r:id="rId4" tooltip="Data science"/>
              </a:rPr>
              <a:t>data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  <a:hlinkClick r:id="rId4" tooltip="Data science"/>
              </a:rPr>
              <a:t> </a:t>
            </a:r>
            <a:r>
              <a:rPr lang="ru-RU" sz="2000" b="0" i="0" u="none" strike="noStrike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  <a:hlinkClick r:id="rId4" tooltip="Data science"/>
              </a:rPr>
              <a:t>science</a:t>
            </a:r>
            <a:r>
              <a:rPr lang="ru-RU" sz="20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) и на их основе принимать правильные решения, минимизирующие риски, улучшающие бизнес производителей и клиентский опыт.</a:t>
            </a:r>
          </a:p>
          <a:p>
            <a:pPr algn="just"/>
            <a:r>
              <a:rPr lang="ru-RU" sz="20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Фермерам, агрономам, консультантам становятся доступны мобильные или онлайн-приложения, которые при загрузке данных о своем поле (координаты, площадь, тип культур, прошлая урожайность) предоставляют точные рекомендации и последовательность действий с учетом анализа многих исторических и текущих факторов, как на своем участке, так и во внешнем окружении, комбинируя данные с техники, датчиков, дронов, спутника, других внешних приложений. Теперь программа помогает определить лучшее время для посадки семян, удобрения, увлажнения или сбора урожая, просчитать время погрузки и доставки груза до покупателя; следить за температурой в зоне хранения и транспортировки, чтобы избежать порчи и доставить свежую продукцию; прогнозировать урожай и доход и получать советы по улучшению обработки растений в сравнении с прошлыми показателями.</a:t>
            </a:r>
          </a:p>
        </p:txBody>
      </p:sp>
    </p:spTree>
    <p:extLst>
      <p:ext uri="{BB962C8B-B14F-4D97-AF65-F5344CB8AC3E}">
        <p14:creationId xmlns:p14="http://schemas.microsoft.com/office/powerpoint/2010/main" val="882179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Конференция «ИТ в банках 2024» состоится 28 мая">
            <a:extLst>
              <a:ext uri="{FF2B5EF4-FFF2-40B4-BE49-F238E27FC236}">
                <a16:creationId xmlns:a16="http://schemas.microsoft.com/office/drawing/2014/main" id="{C81B6E64-B14D-4459-9CC0-6521DA340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25" y="448887"/>
            <a:ext cx="11280371" cy="6151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379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0BE5BF-4B1B-499A-B876-52189E5DDDC0}"/>
              </a:ext>
            </a:extLst>
          </p:cNvPr>
          <p:cNvSpPr txBox="1"/>
          <p:nvPr/>
        </p:nvSpPr>
        <p:spPr>
          <a:xfrm>
            <a:off x="0" y="781778"/>
            <a:ext cx="674162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u="none" strike="noStrike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  <a:hlinkClick r:id="rId2" tooltip="RFID"/>
              </a:rPr>
              <a:t>RFID</a:t>
            </a:r>
            <a:r>
              <a:rPr lang="ru-RU" sz="20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 – технологии в 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  <a:hlinkClick r:id="rId3" tooltip="Сельское хозяйство и рыболовство"/>
              </a:rPr>
              <a:t>сельском хозяйстве</a:t>
            </a:r>
            <a:r>
              <a:rPr lang="ru-RU" sz="20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 помогают автоматизировать множество процессов. В животноводстве решается весь комплекс производственных и управленческих задач, начиная от учета поголовья скота, контроля его перемещения и всех текущих показателей, до вакцинации и оптимизации селекционной работы – что обычно остается за периметром стандартных ИТ-решений умной фермы, но легко реализуемо в RFID-решении. Таким образом, значительно сокращаются трудозатраты, ликвидируется возможность ошибок, вызванных человеческим фактором, ускоряется обработка информации даже в крупных сельских хозяйствах, упрощается выявление положительной и отрицательной наследственности. Все это позволяет значительно повысить доходность сельскохозяйственных предприятий и их конкурентоспособность на мировом рынке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ru-RU" sz="2000" dirty="0"/>
          </a:p>
        </p:txBody>
      </p:sp>
      <p:pic>
        <p:nvPicPr>
          <p:cNvPr id="6146" name="Picture 2" descr="Конференция «IT Infrastructure Day 2024» состоится 10 апреля">
            <a:extLst>
              <a:ext uri="{FF2B5EF4-FFF2-40B4-BE49-F238E27FC236}">
                <a16:creationId xmlns:a16="http://schemas.microsoft.com/office/drawing/2014/main" id="{295C145D-6036-4FF8-A923-8CB1C5BCE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378" y="673331"/>
            <a:ext cx="5153890" cy="527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545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D5BCE0-04E9-460C-A3B2-F48F91F2DFFA}"/>
              </a:ext>
            </a:extLst>
          </p:cNvPr>
          <p:cNvSpPr txBox="1"/>
          <p:nvPr/>
        </p:nvSpPr>
        <p:spPr>
          <a:xfrm>
            <a:off x="0" y="83127"/>
            <a:ext cx="9318568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В феврале 2018 года стало известно, что Группа Компаний 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  <a:hlinkClick r:id="rId2" tooltip="ISBC"/>
              </a:rPr>
              <a:t>ISBC</a:t>
            </a:r>
            <a:r>
              <a:rPr lang="ru-RU" sz="20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 сертифицировала отечественные радиочастотные метки в международной организации </a:t>
            </a:r>
            <a:r>
              <a:rPr lang="ru-RU" sz="2000" b="0" i="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InternationalCommittee</a:t>
            </a:r>
            <a:r>
              <a:rPr lang="ru-RU" sz="20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 </a:t>
            </a:r>
            <a:r>
              <a:rPr lang="ru-RU" sz="2000" b="0" i="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for</a:t>
            </a:r>
            <a:r>
              <a:rPr lang="ru-RU" sz="20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 </a:t>
            </a:r>
            <a:r>
              <a:rPr lang="ru-RU" sz="2000" b="0" i="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Animal</a:t>
            </a:r>
            <a:r>
              <a:rPr lang="ru-RU" sz="20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 </a:t>
            </a:r>
            <a:r>
              <a:rPr lang="ru-RU" sz="2000" b="0" i="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Recording</a:t>
            </a:r>
            <a:r>
              <a:rPr lang="ru-RU" sz="20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 (ICAR). RFID-метки предназначены для автоматизированной идентификации и учета животных. Продукция зеленоградского завода ISBC успешно прошла все проверки на соответствие мировым стандартам ISO 11784 и ISO11785. С этого момента 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  <a:hlinkClick r:id="rId3" tooltip="Россия"/>
              </a:rPr>
              <a:t>Россия</a:t>
            </a:r>
            <a:r>
              <a:rPr lang="ru-RU" sz="20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 самостоятельно производит сертифицированные RFID-метки для животных. Здесь крайне важен аспект продовольственной безопасности. Четкая идентификация больных животных позволит вовремя выявить зараженные продукты, включая импортные, предотвратить эпидемии опасных заболеваний.</a:t>
            </a:r>
          </a:p>
          <a:p>
            <a:pPr algn="just"/>
            <a:r>
              <a:rPr lang="ru-RU" sz="20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Но главные выгоды получит не государство, а простые люди. Мы не знаем, откуда появилось молоко и мясо на нашем столе. Радиочастотная идентификация обеспечит 100% контроль. Весь путь продуктов «от поля до стола» станет кристально прозрачным, и мы будем уверены в здоровье буренки, изображенной на пакете молока. Долгожданный 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  <a:hlinkClick r:id="rId4" tooltip="Интернет Вещей"/>
              </a:rPr>
              <a:t>Интернет Вещей</a:t>
            </a:r>
            <a:r>
              <a:rPr lang="ru-RU" sz="20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 будет реализован на практике в простой технологии, нужной каждому.</a:t>
            </a:r>
          </a:p>
          <a:p>
            <a:pPr algn="just"/>
            <a:r>
              <a:rPr lang="ru-RU" sz="20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Другой инновацией станет поиск пропавших питомцев. Теряются тысячи животных. RFID-метки станут официальными паспортами домашних любимцев, предотвратят горечь разлук с пушистыми и лохматыми друзьями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7170" name="Picture 2" descr="Депутат Госдумы экс-программист Анатолий Вассерман примет участие в TAdviser SummIT 28 мая">
            <a:extLst>
              <a:ext uri="{FF2B5EF4-FFF2-40B4-BE49-F238E27FC236}">
                <a16:creationId xmlns:a16="http://schemas.microsoft.com/office/drawing/2014/main" id="{AC61062F-B5FD-4750-85A1-18638C633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568" y="219232"/>
            <a:ext cx="2934046" cy="628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05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0ED3E6-5326-4862-9083-4E719A8921CB}"/>
              </a:ext>
            </a:extLst>
          </p:cNvPr>
          <p:cNvSpPr txBox="1"/>
          <p:nvPr/>
        </p:nvSpPr>
        <p:spPr>
          <a:xfrm>
            <a:off x="2732810" y="0"/>
            <a:ext cx="60973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z-Latn-UZ" sz="2000" b="1" i="0" dirty="0">
                <a:solidFill>
                  <a:srgbClr val="333333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Connecterra — </a:t>
            </a:r>
            <a:r>
              <a:rPr lang="ru-RU" sz="2000" b="1" i="0" dirty="0">
                <a:solidFill>
                  <a:srgbClr val="333333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голландский </a:t>
            </a:r>
            <a:r>
              <a:rPr lang="ru-RU" sz="2000" b="1" i="0" dirty="0" err="1">
                <a:solidFill>
                  <a:srgbClr val="333333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агротех</a:t>
            </a:r>
            <a:r>
              <a:rPr lang="ru-RU" sz="2000" b="1" i="0" dirty="0">
                <a:solidFill>
                  <a:srgbClr val="333333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-стартап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CDA64-FCE8-4904-881F-5C3CEFEB2341}"/>
              </a:ext>
            </a:extLst>
          </p:cNvPr>
          <p:cNvSpPr txBox="1"/>
          <p:nvPr/>
        </p:nvSpPr>
        <p:spPr>
          <a:xfrm>
            <a:off x="1" y="1028343"/>
            <a:ext cx="662524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b="1" i="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Connecterra</a:t>
            </a:r>
            <a:r>
              <a:rPr lang="ru-RU" sz="20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 — 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  <a:hlinkClick r:id="rId2" tooltip="Голландский"/>
              </a:rPr>
              <a:t>голландский</a:t>
            </a:r>
            <a:r>
              <a:rPr lang="ru-RU" sz="20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 </a:t>
            </a:r>
            <a:r>
              <a:rPr lang="ru-RU" sz="2000" b="0" i="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агротех</a:t>
            </a:r>
            <a:r>
              <a:rPr lang="ru-RU" sz="20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-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  <a:hlinkClick r:id="rId3" tooltip="Стартап"/>
              </a:rPr>
              <a:t>стартап</a:t>
            </a:r>
            <a:r>
              <a:rPr lang="ru-RU" sz="20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, развивающий основанную на 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  <a:hlinkClick r:id="rId4" tooltip="Машинное обучение"/>
              </a:rPr>
              <a:t>машинном обучении</a:t>
            </a:r>
            <a:r>
              <a:rPr lang="ru-RU" sz="20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 платформу для молочных ферм. Это решение помогает снизить использование гормонов и антибиотиков в 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  <a:hlinkClick r:id="rId5" tooltip="Сельское хозяйство и рыболовство"/>
              </a:rPr>
              <a:t>сельском хозяйстве</a:t>
            </a:r>
            <a:r>
              <a:rPr lang="ru-RU" sz="20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, а также повысить производительность ферм. Платформа использует сенсоры для сбора информации о животном, массивы данных и мобильное приложение. С помощью технологии фермеры могут оценить состояние здоровья коров и их продуктивность, отслеживать влияние изменений, например в рационе, на стадо.</a:t>
            </a:r>
          </a:p>
          <a:p>
            <a:pPr algn="just"/>
            <a:r>
              <a:rPr lang="ru-RU" sz="20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22 июня 2020 года </a:t>
            </a:r>
            <a:r>
              <a:rPr lang="ru-RU" sz="2000" b="0" i="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Connecterra</a:t>
            </a:r>
            <a:r>
              <a:rPr lang="ru-RU" sz="20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 сообщила о привлечении €7,8 млн инвестиций. В раунде финансирования Series B приняли участие венчурный фонд 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  <a:hlinkClick r:id="rId6" tooltip="АФК Система"/>
              </a:rPr>
              <a:t>АФК «Система»</a:t>
            </a:r>
            <a:r>
              <a:rPr lang="ru-RU" sz="20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 </a:t>
            </a:r>
            <a:r>
              <a:rPr lang="ru-RU" sz="2000" b="0" i="0" u="none" strike="noStrike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  <a:hlinkClick r:id="rId7" tooltip="Sistema Venture Capital (VC) (ранее Система Масс-медиа)"/>
              </a:rPr>
              <a:t>Sistema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  <a:hlinkClick r:id="rId7" tooltip="Sistema Venture Capital (VC) (ранее Система Масс-медиа)"/>
              </a:rPr>
              <a:t> VC</a:t>
            </a:r>
            <a:r>
              <a:rPr lang="ru-RU" sz="20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, а также ряд других инвесторов, включая ADM Capital, </a:t>
            </a:r>
            <a:r>
              <a:rPr lang="ru-RU" sz="2000" b="0" i="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Kersia</a:t>
            </a:r>
            <a:r>
              <a:rPr lang="ru-RU" sz="20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, </a:t>
            </a:r>
            <a:r>
              <a:rPr lang="ru-RU" sz="2000" b="0" i="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Pymwymic</a:t>
            </a:r>
            <a:r>
              <a:rPr lang="ru-RU" sz="20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 и </a:t>
            </a:r>
            <a:r>
              <a:rPr lang="ru-RU" sz="2000" b="0" i="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Breed</a:t>
            </a:r>
            <a:r>
              <a:rPr lang="ru-RU" sz="20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 </a:t>
            </a:r>
            <a:r>
              <a:rPr lang="ru-RU" sz="2000" b="0" i="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Reply</a:t>
            </a:r>
            <a:r>
              <a:rPr lang="ru-RU" sz="20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8194" name="Picture 2" descr="Конференция «Big Data &amp; Artificial Intelligence Day» состоится 24 апреля">
            <a:extLst>
              <a:ext uri="{FF2B5EF4-FFF2-40B4-BE49-F238E27FC236}">
                <a16:creationId xmlns:a16="http://schemas.microsoft.com/office/drawing/2014/main" id="{9CFDBD92-8CDC-41EF-B509-CB2F739C0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244" y="1130531"/>
            <a:ext cx="5566755" cy="515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7908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1087</Words>
  <Application>Microsoft Office PowerPoint</Application>
  <PresentationFormat>Широкоэкранный</PresentationFormat>
  <Paragraphs>19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Exo 2</vt:lpstr>
      <vt:lpstr>YS Text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4</cp:revision>
  <dcterms:created xsi:type="dcterms:W3CDTF">2024-04-03T04:47:55Z</dcterms:created>
  <dcterms:modified xsi:type="dcterms:W3CDTF">2024-04-03T05:15:14Z</dcterms:modified>
</cp:coreProperties>
</file>