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976"/>
            <a:ext cx="18288000" cy="6324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35503" y="1274864"/>
            <a:ext cx="1513459" cy="2314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60100" y="1078881"/>
            <a:ext cx="5469890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976"/>
            <a:ext cx="18288000" cy="6324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7302" y="1444498"/>
            <a:ext cx="4871720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5221" y="3414751"/>
            <a:ext cx="74549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2668" y="2753220"/>
            <a:ext cx="15130780" cy="47174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9230"/>
              </a:lnSpc>
              <a:spcBef>
                <a:spcPts val="240"/>
              </a:spcBef>
            </a:pPr>
            <a:r>
              <a:rPr sz="7700" spc="65" dirty="0">
                <a:solidFill>
                  <a:srgbClr val="332C2C"/>
                </a:solidFill>
                <a:latin typeface="Lucida Sans Unicode"/>
                <a:cs typeface="Lucida Sans Unicode"/>
              </a:rPr>
              <a:t>Интеграция</a:t>
            </a:r>
            <a:r>
              <a:rPr sz="7700" spc="-960" dirty="0">
                <a:solidFill>
                  <a:srgbClr val="332C2C"/>
                </a:solidFill>
                <a:latin typeface="Lucida Sans Unicode"/>
                <a:cs typeface="Lucida Sans Unicode"/>
              </a:rPr>
              <a:t> </a:t>
            </a:r>
            <a:r>
              <a:rPr sz="7700" spc="-10" dirty="0">
                <a:solidFill>
                  <a:srgbClr val="332C2C"/>
                </a:solidFill>
                <a:latin typeface="Lucida Sans Unicode"/>
                <a:cs typeface="Lucida Sans Unicode"/>
              </a:rPr>
              <a:t>информационных технологий</a:t>
            </a:r>
            <a:r>
              <a:rPr sz="7700" spc="-940" dirty="0">
                <a:solidFill>
                  <a:srgbClr val="332C2C"/>
                </a:solidFill>
                <a:latin typeface="Lucida Sans Unicode"/>
                <a:cs typeface="Lucida Sans Unicode"/>
              </a:rPr>
              <a:t> </a:t>
            </a:r>
            <a:r>
              <a:rPr sz="7700" spc="285" dirty="0">
                <a:solidFill>
                  <a:srgbClr val="332C2C"/>
                </a:solidFill>
                <a:latin typeface="Lucida Sans Unicode"/>
                <a:cs typeface="Lucida Sans Unicode"/>
              </a:rPr>
              <a:t>и</a:t>
            </a:r>
            <a:r>
              <a:rPr sz="7700" spc="-940" dirty="0">
                <a:solidFill>
                  <a:srgbClr val="332C2C"/>
                </a:solidFill>
                <a:latin typeface="Lucida Sans Unicode"/>
                <a:cs typeface="Lucida Sans Unicode"/>
              </a:rPr>
              <a:t> </a:t>
            </a:r>
            <a:r>
              <a:rPr sz="7700" spc="80" dirty="0">
                <a:solidFill>
                  <a:srgbClr val="332C2C"/>
                </a:solidFill>
                <a:latin typeface="Lucida Sans Unicode"/>
                <a:cs typeface="Lucida Sans Unicode"/>
              </a:rPr>
              <a:t>физических </a:t>
            </a:r>
            <a:r>
              <a:rPr sz="7700" dirty="0">
                <a:solidFill>
                  <a:srgbClr val="332C2C"/>
                </a:solidFill>
                <a:latin typeface="Lucida Sans Unicode"/>
                <a:cs typeface="Lucida Sans Unicode"/>
              </a:rPr>
              <a:t>процессов</a:t>
            </a:r>
            <a:r>
              <a:rPr sz="7700" spc="-969" dirty="0">
                <a:solidFill>
                  <a:srgbClr val="332C2C"/>
                </a:solidFill>
                <a:latin typeface="Lucida Sans Unicode"/>
                <a:cs typeface="Lucida Sans Unicode"/>
              </a:rPr>
              <a:t> </a:t>
            </a:r>
            <a:r>
              <a:rPr sz="7700" spc="520" dirty="0">
                <a:solidFill>
                  <a:srgbClr val="332C2C"/>
                </a:solidFill>
                <a:latin typeface="Lucida Sans Unicode"/>
                <a:cs typeface="Lucida Sans Unicode"/>
              </a:rPr>
              <a:t>в</a:t>
            </a:r>
            <a:r>
              <a:rPr sz="7700" spc="-969" dirty="0">
                <a:solidFill>
                  <a:srgbClr val="332C2C"/>
                </a:solidFill>
                <a:latin typeface="Lucida Sans Unicode"/>
                <a:cs typeface="Lucida Sans Unicode"/>
              </a:rPr>
              <a:t> </a:t>
            </a:r>
            <a:r>
              <a:rPr sz="7700" spc="80" dirty="0">
                <a:solidFill>
                  <a:srgbClr val="332C2C"/>
                </a:solidFill>
                <a:latin typeface="Lucida Sans Unicode"/>
                <a:cs typeface="Lucida Sans Unicode"/>
              </a:rPr>
              <a:t>киберфизических </a:t>
            </a:r>
            <a:r>
              <a:rPr sz="7700" spc="-10" dirty="0">
                <a:solidFill>
                  <a:srgbClr val="332C2C"/>
                </a:solidFill>
                <a:latin typeface="Lucida Sans Unicode"/>
                <a:cs typeface="Lucida Sans Unicode"/>
              </a:rPr>
              <a:t>системах</a:t>
            </a:r>
            <a:endParaRPr sz="7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801" y="1078881"/>
            <a:ext cx="15935960" cy="13970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85"/>
              </a:spcBef>
            </a:pPr>
            <a:r>
              <a:rPr sz="3150" spc="195" dirty="0">
                <a:latin typeface="Tahoma"/>
                <a:cs typeface="Tahoma"/>
              </a:rPr>
              <a:t>Приветствую,</a:t>
            </a:r>
            <a:r>
              <a:rPr sz="3150" spc="-145" dirty="0">
                <a:latin typeface="Tahoma"/>
                <a:cs typeface="Tahoma"/>
              </a:rPr>
              <a:t> </a:t>
            </a:r>
            <a:r>
              <a:rPr sz="3150" spc="260" dirty="0">
                <a:latin typeface="Tahoma"/>
                <a:cs typeface="Tahoma"/>
              </a:rPr>
              <a:t>уважаемые</a:t>
            </a:r>
            <a:r>
              <a:rPr sz="3150" spc="-145" dirty="0">
                <a:latin typeface="Tahoma"/>
                <a:cs typeface="Tahoma"/>
              </a:rPr>
              <a:t> </a:t>
            </a:r>
            <a:r>
              <a:rPr sz="3150" spc="185" dirty="0">
                <a:latin typeface="Tahoma"/>
                <a:cs typeface="Tahoma"/>
              </a:rPr>
              <a:t>коллеги!</a:t>
            </a:r>
            <a:r>
              <a:rPr sz="3150" spc="-145" dirty="0">
                <a:latin typeface="Tahoma"/>
                <a:cs typeface="Tahoma"/>
              </a:rPr>
              <a:t> </a:t>
            </a:r>
            <a:r>
              <a:rPr sz="3150" spc="250" dirty="0">
                <a:latin typeface="Tahoma"/>
                <a:cs typeface="Tahoma"/>
              </a:rPr>
              <a:t>Сегодня</a:t>
            </a:r>
            <a:r>
              <a:rPr sz="3150" spc="-145" dirty="0">
                <a:latin typeface="Tahoma"/>
                <a:cs typeface="Tahoma"/>
              </a:rPr>
              <a:t> </a:t>
            </a:r>
            <a:r>
              <a:rPr sz="3150" spc="370" dirty="0">
                <a:latin typeface="Tahoma"/>
                <a:cs typeface="Tahoma"/>
              </a:rPr>
              <a:t>мы</a:t>
            </a:r>
            <a:r>
              <a:rPr sz="3150" spc="-145" dirty="0">
                <a:latin typeface="Tahoma"/>
                <a:cs typeface="Tahoma"/>
              </a:rPr>
              <a:t> </a:t>
            </a:r>
            <a:r>
              <a:rPr sz="3150" spc="310" dirty="0">
                <a:latin typeface="Tahoma"/>
                <a:cs typeface="Tahoma"/>
              </a:rPr>
              <a:t>рассмотрим</a:t>
            </a:r>
            <a:r>
              <a:rPr sz="3150" spc="-145" dirty="0">
                <a:latin typeface="Tahoma"/>
                <a:cs typeface="Tahoma"/>
              </a:rPr>
              <a:t> </a:t>
            </a:r>
            <a:r>
              <a:rPr sz="3250" i="1" spc="-10" dirty="0">
                <a:latin typeface="Verdana"/>
                <a:cs typeface="Verdana"/>
              </a:rPr>
              <a:t>интеграцию </a:t>
            </a:r>
            <a:r>
              <a:rPr sz="3250" i="1" spc="-20" dirty="0">
                <a:latin typeface="Verdana"/>
                <a:cs typeface="Verdana"/>
              </a:rPr>
              <a:t>информационных</a:t>
            </a:r>
            <a:r>
              <a:rPr sz="3250" i="1" spc="-229" dirty="0">
                <a:latin typeface="Verdana"/>
                <a:cs typeface="Verdana"/>
              </a:rPr>
              <a:t> </a:t>
            </a:r>
            <a:r>
              <a:rPr sz="3250" i="1" spc="-50" dirty="0">
                <a:latin typeface="Verdana"/>
                <a:cs typeface="Verdana"/>
              </a:rPr>
              <a:t>технологий</a:t>
            </a:r>
            <a:r>
              <a:rPr sz="3250" i="1" spc="-225" dirty="0">
                <a:latin typeface="Verdana"/>
                <a:cs typeface="Verdana"/>
              </a:rPr>
              <a:t> </a:t>
            </a:r>
            <a:r>
              <a:rPr sz="3150" spc="390" dirty="0">
                <a:latin typeface="Tahoma"/>
                <a:cs typeface="Tahoma"/>
              </a:rPr>
              <a:t>и</a:t>
            </a:r>
            <a:r>
              <a:rPr sz="3150" spc="-65" dirty="0">
                <a:latin typeface="Tahoma"/>
                <a:cs typeface="Tahoma"/>
              </a:rPr>
              <a:t> </a:t>
            </a:r>
            <a:r>
              <a:rPr sz="3250" i="1" spc="-55" dirty="0">
                <a:latin typeface="Verdana"/>
                <a:cs typeface="Verdana"/>
              </a:rPr>
              <a:t>физических</a:t>
            </a:r>
            <a:r>
              <a:rPr sz="3250" i="1" spc="-229" dirty="0">
                <a:latin typeface="Verdana"/>
                <a:cs typeface="Verdana"/>
              </a:rPr>
              <a:t> </a:t>
            </a:r>
            <a:r>
              <a:rPr sz="3250" i="1" dirty="0">
                <a:latin typeface="Verdana"/>
                <a:cs typeface="Verdana"/>
              </a:rPr>
              <a:t>процессов</a:t>
            </a:r>
            <a:r>
              <a:rPr sz="3250" i="1" spc="-225" dirty="0">
                <a:latin typeface="Verdana"/>
                <a:cs typeface="Verdana"/>
              </a:rPr>
              <a:t> </a:t>
            </a:r>
            <a:r>
              <a:rPr sz="3150" spc="260" dirty="0">
                <a:latin typeface="Tahoma"/>
                <a:cs typeface="Tahoma"/>
              </a:rPr>
              <a:t>в</a:t>
            </a:r>
            <a:r>
              <a:rPr sz="3150" spc="-65" dirty="0">
                <a:latin typeface="Tahoma"/>
                <a:cs typeface="Tahoma"/>
              </a:rPr>
              <a:t> </a:t>
            </a:r>
            <a:r>
              <a:rPr sz="3250" i="1" spc="-10" dirty="0">
                <a:latin typeface="Verdana"/>
                <a:cs typeface="Verdana"/>
              </a:rPr>
              <a:t>киберфизических </a:t>
            </a:r>
            <a:r>
              <a:rPr sz="3250" i="1" spc="-60" dirty="0">
                <a:latin typeface="Verdana"/>
                <a:cs typeface="Verdana"/>
              </a:rPr>
              <a:t>системах</a:t>
            </a:r>
            <a:r>
              <a:rPr sz="3150" spc="-60" dirty="0">
                <a:latin typeface="Tahoma"/>
                <a:cs typeface="Tahoma"/>
              </a:rPr>
              <a:t>.</a:t>
            </a:r>
            <a:r>
              <a:rPr sz="3150" spc="-140" dirty="0">
                <a:latin typeface="Tahoma"/>
                <a:cs typeface="Tahoma"/>
              </a:rPr>
              <a:t> </a:t>
            </a:r>
            <a:r>
              <a:rPr sz="3150" spc="155" dirty="0">
                <a:latin typeface="Tahoma"/>
                <a:cs typeface="Tahoma"/>
              </a:rPr>
              <a:t>Это</a:t>
            </a:r>
            <a:r>
              <a:rPr sz="3150" spc="-135" dirty="0">
                <a:latin typeface="Tahoma"/>
                <a:cs typeface="Tahoma"/>
              </a:rPr>
              <a:t> </a:t>
            </a:r>
            <a:r>
              <a:rPr sz="3150" spc="265" dirty="0">
                <a:latin typeface="Tahoma"/>
                <a:cs typeface="Tahoma"/>
              </a:rPr>
              <a:t>ключевой</a:t>
            </a:r>
            <a:r>
              <a:rPr sz="3150" spc="-140" dirty="0">
                <a:latin typeface="Tahoma"/>
                <a:cs typeface="Tahoma"/>
              </a:rPr>
              <a:t> </a:t>
            </a:r>
            <a:r>
              <a:rPr sz="3150" spc="220" dirty="0">
                <a:latin typeface="Tahoma"/>
                <a:cs typeface="Tahoma"/>
              </a:rPr>
              <a:t>аспект</a:t>
            </a:r>
            <a:r>
              <a:rPr sz="3150" spc="-135" dirty="0">
                <a:latin typeface="Tahoma"/>
                <a:cs typeface="Tahoma"/>
              </a:rPr>
              <a:t> </a:t>
            </a:r>
            <a:r>
              <a:rPr sz="3150" spc="260" dirty="0">
                <a:latin typeface="Tahoma"/>
                <a:cs typeface="Tahoma"/>
              </a:rPr>
              <a:t>в</a:t>
            </a:r>
            <a:r>
              <a:rPr sz="3150" spc="-140" dirty="0">
                <a:latin typeface="Tahoma"/>
                <a:cs typeface="Tahoma"/>
              </a:rPr>
              <a:t> </a:t>
            </a:r>
            <a:r>
              <a:rPr sz="3150" spc="320" dirty="0">
                <a:latin typeface="Tahoma"/>
                <a:cs typeface="Tahoma"/>
              </a:rPr>
              <a:t>современной</a:t>
            </a:r>
            <a:r>
              <a:rPr sz="3150" spc="-135" dirty="0">
                <a:latin typeface="Tahoma"/>
                <a:cs typeface="Tahoma"/>
              </a:rPr>
              <a:t> </a:t>
            </a:r>
            <a:r>
              <a:rPr sz="3150" spc="285" dirty="0">
                <a:latin typeface="Tahoma"/>
                <a:cs typeface="Tahoma"/>
              </a:rPr>
              <a:t>индустрии</a:t>
            </a:r>
            <a:r>
              <a:rPr sz="3150" spc="-140" dirty="0">
                <a:latin typeface="Tahoma"/>
                <a:cs typeface="Tahoma"/>
              </a:rPr>
              <a:t> </a:t>
            </a:r>
            <a:r>
              <a:rPr sz="3150" spc="390" dirty="0">
                <a:latin typeface="Tahoma"/>
                <a:cs typeface="Tahoma"/>
              </a:rPr>
              <a:t>и</a:t>
            </a:r>
            <a:r>
              <a:rPr sz="3150" spc="-135" dirty="0">
                <a:latin typeface="Tahoma"/>
                <a:cs typeface="Tahoma"/>
              </a:rPr>
              <a:t> </a:t>
            </a:r>
            <a:r>
              <a:rPr sz="3150" spc="130" dirty="0">
                <a:latin typeface="Tahoma"/>
                <a:cs typeface="Tahoma"/>
              </a:rPr>
              <a:t>науке.</a:t>
            </a:r>
            <a:endParaRPr sz="3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305" y="1563599"/>
            <a:ext cx="7383780" cy="11169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35"/>
              </a:spcBef>
            </a:pPr>
            <a:r>
              <a:rPr sz="3600" dirty="0"/>
              <a:t>Определение</a:t>
            </a:r>
            <a:r>
              <a:rPr sz="3600" spc="-215" dirty="0"/>
              <a:t> </a:t>
            </a:r>
            <a:r>
              <a:rPr sz="3600" spc="-10" dirty="0"/>
              <a:t>киберфизических систем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45058" y="4011371"/>
            <a:ext cx="3300222" cy="267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7428" y="4430471"/>
            <a:ext cx="1517446" cy="2017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612305" y="3428139"/>
            <a:ext cx="6502400" cy="34290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1442085">
              <a:lnSpc>
                <a:spcPct val="102299"/>
              </a:lnSpc>
              <a:spcBef>
                <a:spcPts val="30"/>
              </a:spcBef>
            </a:pPr>
            <a:r>
              <a:rPr sz="2750" spc="250" dirty="0">
                <a:solidFill>
                  <a:srgbClr val="332C2C"/>
                </a:solidFill>
                <a:latin typeface="Tahoma"/>
                <a:cs typeface="Tahoma"/>
              </a:rPr>
              <a:t>Киберфизические</a:t>
            </a:r>
            <a:r>
              <a:rPr sz="2750" spc="-9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25" dirty="0">
                <a:solidFill>
                  <a:srgbClr val="332C2C"/>
                </a:solidFill>
                <a:latin typeface="Tahoma"/>
                <a:cs typeface="Tahoma"/>
              </a:rPr>
              <a:t>системы </a:t>
            </a:r>
            <a:r>
              <a:rPr sz="2750" spc="195" dirty="0">
                <a:solidFill>
                  <a:srgbClr val="332C2C"/>
                </a:solidFill>
                <a:latin typeface="Tahoma"/>
                <a:cs typeface="Tahoma"/>
              </a:rPr>
              <a:t>представляют</a:t>
            </a:r>
            <a:r>
              <a:rPr sz="2750" spc="-12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65" dirty="0">
                <a:solidFill>
                  <a:srgbClr val="332C2C"/>
                </a:solidFill>
                <a:latin typeface="Tahoma"/>
                <a:cs typeface="Tahoma"/>
              </a:rPr>
              <a:t>собой</a:t>
            </a:r>
            <a:endParaRPr sz="2750" dirty="0">
              <a:latin typeface="Tahoma"/>
              <a:cs typeface="Tahoma"/>
            </a:endParaRPr>
          </a:p>
          <a:p>
            <a:pPr marL="12700" marR="5080" indent="1555115">
              <a:lnSpc>
                <a:spcPct val="98400"/>
              </a:lnSpc>
              <a:spcBef>
                <a:spcPts val="50"/>
              </a:spcBef>
            </a:pPr>
            <a:r>
              <a:rPr sz="2750" spc="-260" dirty="0">
                <a:solidFill>
                  <a:srgbClr val="332C2C"/>
                </a:solidFill>
                <a:latin typeface="Tahoma"/>
                <a:cs typeface="Tahoma"/>
              </a:rPr>
              <a:t>,</a:t>
            </a:r>
            <a:r>
              <a:rPr sz="2750" spc="-14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50" dirty="0">
                <a:solidFill>
                  <a:srgbClr val="332C2C"/>
                </a:solidFill>
                <a:latin typeface="Tahoma"/>
                <a:cs typeface="Tahoma"/>
              </a:rPr>
              <a:t>объединяющие </a:t>
            </a:r>
            <a:r>
              <a:rPr sz="2850" i="1" spc="-50" dirty="0">
                <a:solidFill>
                  <a:srgbClr val="332C2C"/>
                </a:solidFill>
                <a:latin typeface="Verdana"/>
                <a:cs typeface="Verdana"/>
              </a:rPr>
              <a:t>вычислительные</a:t>
            </a:r>
            <a:r>
              <a:rPr sz="2850" i="1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45" dirty="0">
                <a:solidFill>
                  <a:srgbClr val="332C2C"/>
                </a:solidFill>
                <a:latin typeface="Verdana"/>
                <a:cs typeface="Verdana"/>
              </a:rPr>
              <a:t>устройства</a:t>
            </a:r>
            <a:r>
              <a:rPr sz="2850" i="1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Tahoma"/>
                <a:cs typeface="Tahoma"/>
              </a:rPr>
              <a:t>и </a:t>
            </a:r>
            <a:r>
              <a:rPr sz="2850" i="1" spc="-40" dirty="0">
                <a:solidFill>
                  <a:srgbClr val="332C2C"/>
                </a:solidFill>
                <a:latin typeface="Verdana"/>
                <a:cs typeface="Verdana"/>
              </a:rPr>
              <a:t>физические</a:t>
            </a:r>
            <a:r>
              <a:rPr sz="2850" i="1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10" dirty="0">
                <a:solidFill>
                  <a:srgbClr val="332C2C"/>
                </a:solidFill>
                <a:latin typeface="Verdana"/>
                <a:cs typeface="Verdana"/>
              </a:rPr>
              <a:t>процессы</a:t>
            </a:r>
            <a:r>
              <a:rPr sz="2750" spc="-10" dirty="0">
                <a:solidFill>
                  <a:srgbClr val="332C2C"/>
                </a:solidFill>
                <a:latin typeface="Tahoma"/>
                <a:cs typeface="Tahoma"/>
              </a:rPr>
              <a:t>.</a:t>
            </a:r>
            <a:r>
              <a:rPr sz="2750" spc="-114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335" dirty="0">
                <a:solidFill>
                  <a:srgbClr val="332C2C"/>
                </a:solidFill>
                <a:latin typeface="Tahoma"/>
                <a:cs typeface="Tahoma"/>
              </a:rPr>
              <a:t>Они</a:t>
            </a:r>
            <a:r>
              <a:rPr sz="2750" spc="-114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190" dirty="0">
                <a:solidFill>
                  <a:srgbClr val="332C2C"/>
                </a:solidFill>
                <a:latin typeface="Tahoma"/>
                <a:cs typeface="Tahoma"/>
              </a:rPr>
              <a:t>играют </a:t>
            </a:r>
            <a:r>
              <a:rPr sz="2750" spc="220" dirty="0">
                <a:solidFill>
                  <a:srgbClr val="332C2C"/>
                </a:solidFill>
                <a:latin typeface="Tahoma"/>
                <a:cs typeface="Tahoma"/>
              </a:rPr>
              <a:t>важную</a:t>
            </a:r>
            <a:r>
              <a:rPr sz="2750" spc="-13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Tahoma"/>
                <a:cs typeface="Tahoma"/>
              </a:rPr>
              <a:t>роль</a:t>
            </a:r>
            <a:r>
              <a:rPr sz="2750" spc="-13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29" dirty="0">
                <a:solidFill>
                  <a:srgbClr val="332C2C"/>
                </a:solidFill>
                <a:latin typeface="Tahoma"/>
                <a:cs typeface="Tahoma"/>
              </a:rPr>
              <a:t>в</a:t>
            </a:r>
            <a:r>
              <a:rPr sz="2750" spc="-13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850" i="1" spc="-10" dirty="0">
                <a:solidFill>
                  <a:srgbClr val="332C2C"/>
                </a:solidFill>
                <a:latin typeface="Verdana"/>
                <a:cs typeface="Verdana"/>
              </a:rPr>
              <a:t>промышленном производстве</a:t>
            </a:r>
            <a:r>
              <a:rPr sz="2850" i="1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Tahoma"/>
                <a:cs typeface="Tahoma"/>
              </a:rPr>
              <a:t>и</a:t>
            </a:r>
            <a:r>
              <a:rPr sz="2750" spc="-9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850" i="1" spc="-10" dirty="0">
                <a:solidFill>
                  <a:srgbClr val="332C2C"/>
                </a:solidFill>
                <a:latin typeface="Verdana"/>
                <a:cs typeface="Verdana"/>
              </a:rPr>
              <a:t>автономных </a:t>
            </a:r>
            <a:r>
              <a:rPr sz="2850" i="1" spc="-45" dirty="0">
                <a:solidFill>
                  <a:srgbClr val="332C2C"/>
                </a:solidFill>
                <a:latin typeface="Verdana"/>
                <a:cs typeface="Verdana"/>
              </a:rPr>
              <a:t>транспортных</a:t>
            </a:r>
            <a:r>
              <a:rPr sz="2850" i="1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10" dirty="0">
                <a:solidFill>
                  <a:srgbClr val="332C2C"/>
                </a:solidFill>
                <a:latin typeface="Verdana"/>
                <a:cs typeface="Verdana"/>
              </a:rPr>
              <a:t>средствах</a:t>
            </a:r>
            <a:r>
              <a:rPr sz="2750" spc="-10" dirty="0">
                <a:solidFill>
                  <a:srgbClr val="332C2C"/>
                </a:solidFill>
                <a:latin typeface="Tahoma"/>
                <a:cs typeface="Tahoma"/>
              </a:rPr>
              <a:t>.</a:t>
            </a:r>
            <a:endParaRPr sz="27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0305" y="4787062"/>
            <a:ext cx="4742437" cy="3513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3855" y="5297373"/>
            <a:ext cx="2344978" cy="2696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3054" y="5642305"/>
            <a:ext cx="2793530" cy="3420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17130" y="5716460"/>
            <a:ext cx="1533474" cy="20172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4337" y="6144755"/>
            <a:ext cx="1409827" cy="26826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12747" y="3429749"/>
            <a:ext cx="7113905" cy="2998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235" dirty="0">
                <a:solidFill>
                  <a:srgbClr val="332C2C"/>
                </a:solidFill>
                <a:latin typeface="Tahoma"/>
                <a:cs typeface="Tahoma"/>
              </a:rPr>
              <a:t>Интеграция</a:t>
            </a:r>
            <a:r>
              <a:rPr sz="2750" spc="-9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45" dirty="0">
                <a:solidFill>
                  <a:srgbClr val="332C2C"/>
                </a:solidFill>
                <a:latin typeface="Tahoma"/>
                <a:cs typeface="Tahoma"/>
              </a:rPr>
              <a:t>информационных </a:t>
            </a:r>
            <a:r>
              <a:rPr sz="2750" spc="204" dirty="0">
                <a:solidFill>
                  <a:srgbClr val="332C2C"/>
                </a:solidFill>
                <a:latin typeface="Tahoma"/>
                <a:cs typeface="Tahoma"/>
              </a:rPr>
              <a:t>технологий</a:t>
            </a:r>
            <a:r>
              <a:rPr sz="2750" spc="-12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Tahoma"/>
                <a:cs typeface="Tahoma"/>
              </a:rPr>
              <a:t>и</a:t>
            </a:r>
            <a:r>
              <a:rPr sz="2750" spc="-12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15" dirty="0">
                <a:solidFill>
                  <a:srgbClr val="332C2C"/>
                </a:solidFill>
                <a:latin typeface="Tahoma"/>
                <a:cs typeface="Tahoma"/>
              </a:rPr>
              <a:t>физических</a:t>
            </a:r>
            <a:r>
              <a:rPr sz="2750" spc="-12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60" dirty="0">
                <a:solidFill>
                  <a:srgbClr val="332C2C"/>
                </a:solidFill>
                <a:latin typeface="Tahoma"/>
                <a:cs typeface="Tahoma"/>
              </a:rPr>
              <a:t>процессов</a:t>
            </a:r>
            <a:r>
              <a:rPr sz="2750" spc="-12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180" dirty="0">
                <a:solidFill>
                  <a:srgbClr val="332C2C"/>
                </a:solidFill>
                <a:latin typeface="Tahoma"/>
                <a:cs typeface="Tahoma"/>
              </a:rPr>
              <a:t>в </a:t>
            </a:r>
            <a:r>
              <a:rPr sz="2750" spc="240" dirty="0">
                <a:solidFill>
                  <a:srgbClr val="332C2C"/>
                </a:solidFill>
                <a:latin typeface="Tahoma"/>
                <a:cs typeface="Tahoma"/>
              </a:rPr>
              <a:t>киберфизических</a:t>
            </a:r>
            <a:r>
              <a:rPr sz="2750" spc="-13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195" dirty="0">
                <a:solidFill>
                  <a:srgbClr val="332C2C"/>
                </a:solidFill>
                <a:latin typeface="Tahoma"/>
                <a:cs typeface="Tahoma"/>
              </a:rPr>
              <a:t>системах </a:t>
            </a:r>
            <a:r>
              <a:rPr sz="2750" spc="204" dirty="0">
                <a:solidFill>
                  <a:srgbClr val="332C2C"/>
                </a:solidFill>
                <a:latin typeface="Tahoma"/>
                <a:cs typeface="Tahoma"/>
              </a:rPr>
              <a:t>обеспечивает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750" spc="254" dirty="0">
                <a:solidFill>
                  <a:srgbClr val="332C2C"/>
                </a:solidFill>
                <a:latin typeface="Tahoma"/>
                <a:cs typeface="Tahoma"/>
              </a:rPr>
              <a:t>физическими</a:t>
            </a:r>
            <a:r>
              <a:rPr sz="2750" spc="-11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20" dirty="0">
                <a:solidFill>
                  <a:srgbClr val="332C2C"/>
                </a:solidFill>
                <a:latin typeface="Tahoma"/>
                <a:cs typeface="Tahoma"/>
              </a:rPr>
              <a:t>процессами,</a:t>
            </a:r>
            <a:endParaRPr sz="2750">
              <a:latin typeface="Tahoma"/>
              <a:cs typeface="Tahoma"/>
            </a:endParaRPr>
          </a:p>
          <a:p>
            <a:pPr marL="1543685" marR="1310640" indent="1358900">
              <a:lnSpc>
                <a:spcPts val="3379"/>
              </a:lnSpc>
              <a:spcBef>
                <a:spcPts val="15"/>
              </a:spcBef>
            </a:pPr>
            <a:r>
              <a:rPr sz="2750" spc="225" dirty="0">
                <a:solidFill>
                  <a:srgbClr val="332C2C"/>
                </a:solidFill>
                <a:latin typeface="Tahoma"/>
                <a:cs typeface="Tahoma"/>
              </a:rPr>
              <a:t>производства</a:t>
            </a:r>
            <a:r>
              <a:rPr sz="2750" spc="-12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Tahoma"/>
                <a:cs typeface="Tahoma"/>
              </a:rPr>
              <a:t>и </a:t>
            </a:r>
            <a:r>
              <a:rPr sz="2750" spc="220" dirty="0">
                <a:solidFill>
                  <a:srgbClr val="332C2C"/>
                </a:solidFill>
                <a:latin typeface="Tahoma"/>
                <a:cs typeface="Tahoma"/>
              </a:rPr>
              <a:t>на</a:t>
            </a:r>
            <a:r>
              <a:rPr sz="2750" spc="-13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190" dirty="0">
                <a:solidFill>
                  <a:srgbClr val="332C2C"/>
                </a:solidFill>
                <a:latin typeface="Tahoma"/>
                <a:cs typeface="Tahoma"/>
              </a:rPr>
              <a:t>обслуживание.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87296" y="1473073"/>
            <a:ext cx="4988560" cy="147129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1130"/>
              </a:spcBef>
            </a:pPr>
            <a:r>
              <a:rPr sz="5150" spc="80" dirty="0"/>
              <a:t>Преимущества </a:t>
            </a:r>
            <a:r>
              <a:rPr sz="5150" spc="40" dirty="0"/>
              <a:t>интеграции</a:t>
            </a:r>
            <a:endParaRPr sz="51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108"/>
            <a:ext cx="7204709" cy="7168515"/>
            <a:chOff x="11096307" y="3131108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108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4332" y="3939337"/>
            <a:ext cx="4538675" cy="28381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42" y="3429749"/>
            <a:ext cx="7408545" cy="256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290"/>
              </a:lnSpc>
              <a:spcBef>
                <a:spcPts val="105"/>
              </a:spcBef>
            </a:pP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Примеры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применения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включают</a:t>
            </a:r>
            <a:endParaRPr sz="2750">
              <a:latin typeface="Verdana"/>
              <a:cs typeface="Verdana"/>
            </a:endParaRPr>
          </a:p>
          <a:p>
            <a:pPr marL="12700" marR="5080" indent="4578350">
              <a:lnSpc>
                <a:spcPct val="99200"/>
              </a:lnSpc>
              <a:spcBef>
                <a:spcPts val="15"/>
              </a:spcBef>
            </a:pPr>
            <a:r>
              <a:rPr sz="2750" spc="-260" dirty="0">
                <a:solidFill>
                  <a:srgbClr val="332C2C"/>
                </a:solidFill>
                <a:latin typeface="Tahoma"/>
                <a:cs typeface="Tahoma"/>
              </a:rPr>
              <a:t>,</a:t>
            </a:r>
            <a:r>
              <a:rPr sz="2750" spc="-12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850" i="1" spc="-20" dirty="0">
                <a:solidFill>
                  <a:srgbClr val="332C2C"/>
                </a:solidFill>
                <a:latin typeface="Verdana"/>
                <a:cs typeface="Verdana"/>
              </a:rPr>
              <a:t>умные</a:t>
            </a:r>
            <a:r>
              <a:rPr sz="2850" i="1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40" dirty="0">
                <a:solidFill>
                  <a:srgbClr val="332C2C"/>
                </a:solidFill>
                <a:latin typeface="Verdana"/>
                <a:cs typeface="Verdana"/>
              </a:rPr>
              <a:t>города</a:t>
            </a:r>
            <a:r>
              <a:rPr sz="2750" spc="-40" dirty="0">
                <a:solidFill>
                  <a:srgbClr val="332C2C"/>
                </a:solidFill>
                <a:latin typeface="Tahoma"/>
                <a:cs typeface="Tahoma"/>
              </a:rPr>
              <a:t>, </a:t>
            </a:r>
            <a:r>
              <a:rPr sz="2850" i="1" dirty="0">
                <a:solidFill>
                  <a:srgbClr val="332C2C"/>
                </a:solidFill>
                <a:latin typeface="Verdana"/>
                <a:cs typeface="Verdana"/>
              </a:rPr>
              <a:t>промышленные</a:t>
            </a:r>
            <a:r>
              <a:rPr sz="2850" i="1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25" dirty="0">
                <a:solidFill>
                  <a:srgbClr val="332C2C"/>
                </a:solidFill>
                <a:latin typeface="Verdana"/>
                <a:cs typeface="Verdana"/>
              </a:rPr>
              <a:t>роботы</a:t>
            </a:r>
            <a:r>
              <a:rPr sz="2850" i="1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Tahoma"/>
                <a:cs typeface="Tahoma"/>
              </a:rPr>
              <a:t>и</a:t>
            </a:r>
            <a:r>
              <a:rPr sz="2750" spc="-8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850" i="1" spc="-10" dirty="0">
                <a:solidFill>
                  <a:srgbClr val="332C2C"/>
                </a:solidFill>
                <a:latin typeface="Verdana"/>
                <a:cs typeface="Verdana"/>
              </a:rPr>
              <a:t>медицинское </a:t>
            </a:r>
            <a:r>
              <a:rPr sz="2850" i="1" spc="-35" dirty="0">
                <a:solidFill>
                  <a:srgbClr val="332C2C"/>
                </a:solidFill>
                <a:latin typeface="Verdana"/>
                <a:cs typeface="Verdana"/>
              </a:rPr>
              <a:t>оборудование</a:t>
            </a:r>
            <a:r>
              <a:rPr sz="2750" spc="-35" dirty="0">
                <a:solidFill>
                  <a:srgbClr val="332C2C"/>
                </a:solidFill>
                <a:latin typeface="Tahoma"/>
                <a:cs typeface="Tahoma"/>
              </a:rPr>
              <a:t>.</a:t>
            </a:r>
            <a:r>
              <a:rPr sz="2750" spc="-9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35" dirty="0">
                <a:solidFill>
                  <a:srgbClr val="332C2C"/>
                </a:solidFill>
                <a:latin typeface="Tahoma"/>
                <a:cs typeface="Tahoma"/>
              </a:rPr>
              <a:t>Интеграция</a:t>
            </a:r>
            <a:r>
              <a:rPr sz="2750" spc="-9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190" dirty="0">
                <a:solidFill>
                  <a:srgbClr val="332C2C"/>
                </a:solidFill>
                <a:latin typeface="Tahoma"/>
                <a:cs typeface="Tahoma"/>
              </a:rPr>
              <a:t>позволяет </a:t>
            </a:r>
            <a:r>
              <a:rPr sz="2750" spc="370" dirty="0">
                <a:solidFill>
                  <a:srgbClr val="332C2C"/>
                </a:solidFill>
                <a:latin typeface="Tahoma"/>
                <a:cs typeface="Tahoma"/>
              </a:rPr>
              <a:t>им</a:t>
            </a:r>
            <a:r>
              <a:rPr sz="2750" spc="-12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160" dirty="0">
                <a:solidFill>
                  <a:srgbClr val="332C2C"/>
                </a:solidFill>
                <a:latin typeface="Tahoma"/>
                <a:cs typeface="Tahoma"/>
              </a:rPr>
              <a:t>работать</a:t>
            </a:r>
            <a:r>
              <a:rPr sz="2750" spc="-12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45" dirty="0">
                <a:solidFill>
                  <a:srgbClr val="332C2C"/>
                </a:solidFill>
                <a:latin typeface="Tahoma"/>
                <a:cs typeface="Tahoma"/>
              </a:rPr>
              <a:t>более</a:t>
            </a:r>
            <a:r>
              <a:rPr sz="2750" spc="-12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190" dirty="0">
                <a:solidFill>
                  <a:srgbClr val="332C2C"/>
                </a:solidFill>
                <a:latin typeface="Tahoma"/>
                <a:cs typeface="Tahoma"/>
              </a:rPr>
              <a:t>эффективно</a:t>
            </a:r>
            <a:r>
              <a:rPr sz="2750" spc="-12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Tahoma"/>
                <a:cs typeface="Tahoma"/>
              </a:rPr>
              <a:t>и </a:t>
            </a:r>
            <a:r>
              <a:rPr sz="2750" spc="175" dirty="0">
                <a:solidFill>
                  <a:srgbClr val="332C2C"/>
                </a:solidFill>
                <a:latin typeface="Tahoma"/>
                <a:cs typeface="Tahoma"/>
              </a:rPr>
              <a:t>безопасно.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000"/>
              </a:lnSpc>
              <a:spcBef>
                <a:spcPts val="1300"/>
              </a:spcBef>
            </a:pPr>
            <a:r>
              <a:rPr spc="105" dirty="0"/>
              <a:t>Примеры </a:t>
            </a:r>
            <a:r>
              <a:rPr spc="135" dirty="0"/>
              <a:t>применения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807" y="1091190"/>
            <a:ext cx="853440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Однако,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0" dirty="0">
                <a:solidFill>
                  <a:srgbClr val="332C2C"/>
                </a:solidFill>
                <a:latin typeface="Verdana"/>
                <a:cs typeface="Verdana"/>
              </a:rPr>
              <a:t>интеграция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также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представляет</a:t>
            </a:r>
            <a:endParaRPr sz="31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48002" y="1713014"/>
            <a:ext cx="2556891" cy="3066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856" y="2058212"/>
            <a:ext cx="3174879" cy="3243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2716" y="2058212"/>
            <a:ext cx="6572554" cy="3995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60100" y="1078881"/>
            <a:ext cx="546989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3150" spc="-2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такие</a:t>
            </a:r>
            <a:r>
              <a:rPr sz="3150" spc="-2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65" dirty="0">
                <a:solidFill>
                  <a:srgbClr val="332C2C"/>
                </a:solidFill>
                <a:latin typeface="Verdana"/>
                <a:cs typeface="Verdana"/>
              </a:rPr>
              <a:t>как</a:t>
            </a:r>
            <a:r>
              <a:rPr sz="3150" spc="-2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50" i="1" spc="-10" dirty="0">
                <a:solidFill>
                  <a:srgbClr val="332C2C"/>
                </a:solidFill>
                <a:latin typeface="Verdana"/>
                <a:cs typeface="Verdana"/>
              </a:rPr>
              <a:t>комплексность</a:t>
            </a:r>
            <a:endParaRPr sz="32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767" y="1517031"/>
            <a:ext cx="13747115" cy="9563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322954" marR="5080" indent="-3310890">
              <a:lnSpc>
                <a:spcPts val="3450"/>
              </a:lnSpc>
              <a:spcBef>
                <a:spcPts val="585"/>
              </a:spcBef>
              <a:tabLst>
                <a:tab pos="10339705" algn="l"/>
              </a:tabLst>
            </a:pPr>
            <a:r>
              <a:rPr sz="3250" i="1" dirty="0">
                <a:solidFill>
                  <a:srgbClr val="332C2C"/>
                </a:solidFill>
                <a:latin typeface="Verdana"/>
                <a:cs typeface="Verdana"/>
              </a:rPr>
              <a:t>систем</a:t>
            </a:r>
            <a:r>
              <a:rPr sz="3250" i="1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40" dirty="0">
                <a:solidFill>
                  <a:srgbClr val="332C2C"/>
                </a:solidFill>
                <a:latin typeface="Verdana"/>
                <a:cs typeface="Verdana"/>
              </a:rPr>
              <a:t>и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50" i="1" spc="-30" dirty="0">
                <a:solidFill>
                  <a:srgbClr val="332C2C"/>
                </a:solidFill>
                <a:latin typeface="Verdana"/>
                <a:cs typeface="Verdana"/>
              </a:rPr>
              <a:t>конфиденциальность</a:t>
            </a:r>
            <a:r>
              <a:rPr sz="3250" i="1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50" i="1" spc="-140" dirty="0">
                <a:solidFill>
                  <a:srgbClr val="332C2C"/>
                </a:solidFill>
                <a:latin typeface="Verdana"/>
                <a:cs typeface="Verdana"/>
              </a:rPr>
              <a:t>данных</a:t>
            </a:r>
            <a:r>
              <a:rPr sz="3150" spc="-14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Важно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уделить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332C2C"/>
                </a:solidFill>
                <a:latin typeface="Verdana"/>
                <a:cs typeface="Verdana"/>
              </a:rPr>
              <a:t>внимание </a:t>
            </a:r>
            <a:r>
              <a:rPr sz="3150" spc="90" dirty="0">
                <a:solidFill>
                  <a:srgbClr val="332C2C"/>
                </a:solidFill>
                <a:latin typeface="Verdana"/>
                <a:cs typeface="Verdana"/>
              </a:rPr>
              <a:t>и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535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5240" y="3414751"/>
            <a:ext cx="7546340" cy="25698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30"/>
              </a:spcBef>
            </a:pPr>
            <a:r>
              <a:rPr sz="2750" spc="270" dirty="0">
                <a:solidFill>
                  <a:srgbClr val="332C2C"/>
                </a:solidFill>
                <a:latin typeface="Tahoma"/>
                <a:cs typeface="Tahoma"/>
              </a:rPr>
              <a:t>Современные</a:t>
            </a:r>
            <a:r>
              <a:rPr sz="2750" spc="-11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45" dirty="0">
                <a:solidFill>
                  <a:srgbClr val="332C2C"/>
                </a:solidFill>
                <a:latin typeface="Tahoma"/>
                <a:cs typeface="Tahoma"/>
              </a:rPr>
              <a:t>тенденции</a:t>
            </a:r>
            <a:r>
              <a:rPr sz="2750" spc="-11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Tahoma"/>
                <a:cs typeface="Tahoma"/>
              </a:rPr>
              <a:t>включают </a:t>
            </a:r>
            <a:r>
              <a:rPr sz="2850" i="1" dirty="0">
                <a:solidFill>
                  <a:srgbClr val="332C2C"/>
                </a:solidFill>
                <a:latin typeface="Verdana"/>
                <a:cs typeface="Verdana"/>
              </a:rPr>
              <a:t>расширение</a:t>
            </a:r>
            <a:r>
              <a:rPr sz="2850" i="1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40" dirty="0">
                <a:solidFill>
                  <a:srgbClr val="332C2C"/>
                </a:solidFill>
                <a:latin typeface="Verdana"/>
                <a:cs typeface="Verdana"/>
              </a:rPr>
              <a:t>интернета</a:t>
            </a:r>
            <a:r>
              <a:rPr sz="2850" i="1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35" dirty="0">
                <a:solidFill>
                  <a:srgbClr val="332C2C"/>
                </a:solidFill>
                <a:latin typeface="Verdana"/>
                <a:cs typeface="Verdana"/>
              </a:rPr>
              <a:t>вещей</a:t>
            </a:r>
            <a:r>
              <a:rPr sz="2750" spc="-35" dirty="0">
                <a:solidFill>
                  <a:srgbClr val="332C2C"/>
                </a:solidFill>
                <a:latin typeface="Tahoma"/>
                <a:cs typeface="Tahoma"/>
              </a:rPr>
              <a:t>,</a:t>
            </a:r>
            <a:r>
              <a:rPr sz="2750" spc="-2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850" i="1" spc="-10" dirty="0">
                <a:solidFill>
                  <a:srgbClr val="332C2C"/>
                </a:solidFill>
                <a:latin typeface="Verdana"/>
                <a:cs typeface="Verdana"/>
              </a:rPr>
              <a:t>развитие </a:t>
            </a:r>
            <a:r>
              <a:rPr sz="2850" i="1" spc="-35" dirty="0">
                <a:solidFill>
                  <a:srgbClr val="332C2C"/>
                </a:solidFill>
                <a:latin typeface="Verdana"/>
                <a:cs typeface="Verdana"/>
              </a:rPr>
              <a:t>искусственного</a:t>
            </a:r>
            <a:r>
              <a:rPr sz="2850" i="1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65" dirty="0">
                <a:solidFill>
                  <a:srgbClr val="332C2C"/>
                </a:solidFill>
                <a:latin typeface="Verdana"/>
                <a:cs typeface="Verdana"/>
              </a:rPr>
              <a:t>интеллекта</a:t>
            </a:r>
            <a:r>
              <a:rPr sz="2850" i="1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Tahoma"/>
                <a:cs typeface="Tahoma"/>
              </a:rPr>
              <a:t>и</a:t>
            </a:r>
            <a:r>
              <a:rPr sz="2750" spc="-9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850" i="1" spc="-10" dirty="0">
                <a:solidFill>
                  <a:srgbClr val="332C2C"/>
                </a:solidFill>
                <a:latin typeface="Verdana"/>
                <a:cs typeface="Verdana"/>
              </a:rPr>
              <a:t>улучшение </a:t>
            </a:r>
            <a:r>
              <a:rPr sz="2850" i="1" spc="-25" dirty="0">
                <a:solidFill>
                  <a:srgbClr val="332C2C"/>
                </a:solidFill>
                <a:latin typeface="Verdana"/>
                <a:cs typeface="Verdana"/>
              </a:rPr>
              <a:t>сенсорных</a:t>
            </a:r>
            <a:r>
              <a:rPr sz="2850" i="1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70" dirty="0">
                <a:solidFill>
                  <a:srgbClr val="332C2C"/>
                </a:solidFill>
                <a:latin typeface="Verdana"/>
                <a:cs typeface="Verdana"/>
              </a:rPr>
              <a:t>технологий</a:t>
            </a:r>
            <a:r>
              <a:rPr sz="2750" spc="-70" dirty="0">
                <a:solidFill>
                  <a:srgbClr val="332C2C"/>
                </a:solidFill>
                <a:latin typeface="Tahoma"/>
                <a:cs typeface="Tahoma"/>
              </a:rPr>
              <a:t>.</a:t>
            </a:r>
            <a:r>
              <a:rPr sz="2750" spc="-7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190" dirty="0">
                <a:solidFill>
                  <a:srgbClr val="332C2C"/>
                </a:solidFill>
                <a:latin typeface="Tahoma"/>
                <a:cs typeface="Tahoma"/>
              </a:rPr>
              <a:t>Эти</a:t>
            </a:r>
            <a:r>
              <a:rPr sz="2750" spc="-7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155" dirty="0">
                <a:solidFill>
                  <a:srgbClr val="332C2C"/>
                </a:solidFill>
                <a:latin typeface="Tahoma"/>
                <a:cs typeface="Tahoma"/>
              </a:rPr>
              <a:t>факторы </a:t>
            </a:r>
            <a:r>
              <a:rPr sz="2750" spc="200" dirty="0">
                <a:solidFill>
                  <a:srgbClr val="332C2C"/>
                </a:solidFill>
                <a:latin typeface="Tahoma"/>
                <a:cs typeface="Tahoma"/>
              </a:rPr>
              <a:t>способствуют</a:t>
            </a:r>
            <a:r>
              <a:rPr sz="2750" spc="-11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15" dirty="0">
                <a:solidFill>
                  <a:srgbClr val="332C2C"/>
                </a:solidFill>
                <a:latin typeface="Tahoma"/>
                <a:cs typeface="Tahoma"/>
              </a:rPr>
              <a:t>развитию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киберфизических</a:t>
            </a:r>
            <a:r>
              <a:rPr sz="2750" spc="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систем.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379799" y="1429499"/>
            <a:ext cx="4225290" cy="1701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000"/>
              </a:lnSpc>
              <a:spcBef>
                <a:spcPts val="1300"/>
              </a:spcBef>
            </a:pPr>
            <a:r>
              <a:rPr spc="-70" dirty="0"/>
              <a:t>Тенденции </a:t>
            </a:r>
            <a:r>
              <a:rPr spc="155" dirty="0"/>
              <a:t>развития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335" y="3924338"/>
            <a:ext cx="5216325" cy="3513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6838" y="4425124"/>
            <a:ext cx="3879138" cy="20171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194310">
              <a:lnSpc>
                <a:spcPct val="102299"/>
              </a:lnSpc>
              <a:spcBef>
                <a:spcPts val="30"/>
              </a:spcBef>
              <a:tabLst>
                <a:tab pos="7011034" algn="l"/>
              </a:tabLst>
            </a:pPr>
            <a:r>
              <a:rPr dirty="0"/>
              <a:t>Будущее</a:t>
            </a:r>
            <a:r>
              <a:rPr spc="-5" dirty="0"/>
              <a:t> </a:t>
            </a:r>
            <a:r>
              <a:rPr dirty="0"/>
              <a:t>киберфизических </a:t>
            </a:r>
            <a:r>
              <a:rPr spc="50" dirty="0"/>
              <a:t>систем </a:t>
            </a:r>
            <a:r>
              <a:rPr spc="-10" dirty="0"/>
              <a:t>обещает</a:t>
            </a:r>
            <a:r>
              <a:rPr dirty="0"/>
              <a:t>	</a:t>
            </a:r>
            <a:r>
              <a:rPr spc="70" dirty="0"/>
              <a:t>и</a:t>
            </a:r>
          </a:p>
          <a:p>
            <a:pPr marL="12700" marR="5080" indent="3918585">
              <a:lnSpc>
                <a:spcPct val="98100"/>
              </a:lnSpc>
              <a:spcBef>
                <a:spcPts val="60"/>
              </a:spcBef>
            </a:pPr>
            <a:r>
              <a:rPr spc="-420" dirty="0"/>
              <a:t>.</a:t>
            </a:r>
            <a:r>
              <a:rPr spc="-240" dirty="0"/>
              <a:t> </a:t>
            </a:r>
            <a:r>
              <a:rPr spc="130" dirty="0"/>
              <a:t>Они</a:t>
            </a:r>
            <a:r>
              <a:rPr spc="-245" dirty="0"/>
              <a:t> </a:t>
            </a:r>
            <a:r>
              <a:rPr spc="-45" dirty="0"/>
              <a:t>будут</a:t>
            </a:r>
            <a:r>
              <a:rPr spc="-240" dirty="0"/>
              <a:t> </a:t>
            </a:r>
            <a:r>
              <a:rPr spc="-10" dirty="0"/>
              <a:t>играть </a:t>
            </a:r>
            <a:r>
              <a:rPr dirty="0"/>
              <a:t>ключевую</a:t>
            </a:r>
            <a:r>
              <a:rPr spc="-229" dirty="0"/>
              <a:t> </a:t>
            </a:r>
            <a:r>
              <a:rPr spc="50" dirty="0"/>
              <a:t>роль</a:t>
            </a:r>
            <a:r>
              <a:rPr spc="-229" dirty="0"/>
              <a:t> </a:t>
            </a:r>
            <a:r>
              <a:rPr dirty="0"/>
              <a:t>в</a:t>
            </a:r>
            <a:r>
              <a:rPr spc="-220" dirty="0"/>
              <a:t> </a:t>
            </a:r>
            <a:r>
              <a:rPr sz="2850" i="1" dirty="0">
                <a:latin typeface="Verdana"/>
                <a:cs typeface="Verdana"/>
              </a:rPr>
              <a:t>индустрии</a:t>
            </a:r>
            <a:r>
              <a:rPr sz="2850" i="1" spc="-265" dirty="0">
                <a:latin typeface="Verdana"/>
                <a:cs typeface="Verdana"/>
              </a:rPr>
              <a:t> </a:t>
            </a:r>
            <a:r>
              <a:rPr sz="2850" i="1" spc="-155" dirty="0">
                <a:latin typeface="Verdana"/>
                <a:cs typeface="Verdana"/>
              </a:rPr>
              <a:t>4.0</a:t>
            </a:r>
            <a:r>
              <a:rPr sz="2850" i="1" spc="-254" dirty="0">
                <a:latin typeface="Verdana"/>
                <a:cs typeface="Verdana"/>
              </a:rPr>
              <a:t> </a:t>
            </a:r>
            <a:r>
              <a:rPr spc="120" dirty="0"/>
              <a:t>и</a:t>
            </a:r>
            <a:r>
              <a:rPr spc="-225" dirty="0"/>
              <a:t> </a:t>
            </a:r>
            <a:r>
              <a:rPr sz="2850" i="1" spc="-10" dirty="0">
                <a:latin typeface="Verdana"/>
                <a:cs typeface="Verdana"/>
              </a:rPr>
              <a:t>умных </a:t>
            </a:r>
            <a:r>
              <a:rPr sz="2850" i="1" spc="-105" dirty="0">
                <a:latin typeface="Verdana"/>
                <a:cs typeface="Verdana"/>
              </a:rPr>
              <a:t>городах</a:t>
            </a:r>
            <a:r>
              <a:rPr spc="-105" dirty="0"/>
              <a:t>,</a:t>
            </a:r>
            <a:r>
              <a:rPr spc="-210" dirty="0"/>
              <a:t> </a:t>
            </a:r>
            <a:r>
              <a:rPr spc="45" dirty="0"/>
              <a:t>обеспечивая</a:t>
            </a:r>
            <a:r>
              <a:rPr spc="-200" dirty="0"/>
              <a:t> </a:t>
            </a:r>
            <a:r>
              <a:rPr sz="2850" i="1" spc="-10" dirty="0">
                <a:latin typeface="Verdana"/>
                <a:cs typeface="Verdana"/>
              </a:rPr>
              <a:t>инновационные </a:t>
            </a:r>
            <a:r>
              <a:rPr sz="2850" i="1" dirty="0">
                <a:latin typeface="Verdana"/>
                <a:cs typeface="Verdana"/>
              </a:rPr>
              <a:t>решения</a:t>
            </a:r>
            <a:r>
              <a:rPr sz="2850" i="1" spc="-180" dirty="0">
                <a:latin typeface="Verdana"/>
                <a:cs typeface="Verdana"/>
              </a:rPr>
              <a:t> </a:t>
            </a:r>
            <a:r>
              <a:rPr dirty="0"/>
              <a:t>для</a:t>
            </a:r>
            <a:r>
              <a:rPr spc="-150" dirty="0"/>
              <a:t> </a:t>
            </a:r>
            <a:r>
              <a:rPr spc="60" dirty="0"/>
              <a:t>повседневной</a:t>
            </a:r>
            <a:r>
              <a:rPr spc="-145" dirty="0"/>
              <a:t> </a:t>
            </a:r>
            <a:r>
              <a:rPr spc="-10" dirty="0"/>
              <a:t>жизни.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9791" y="1486649"/>
            <a:ext cx="7015480" cy="115697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910"/>
              </a:spcBef>
            </a:pPr>
            <a:r>
              <a:rPr sz="4050" dirty="0"/>
              <a:t>Будущее</a:t>
            </a:r>
            <a:r>
              <a:rPr sz="4050" spc="-470" dirty="0"/>
              <a:t> </a:t>
            </a:r>
            <a:r>
              <a:rPr sz="4050" spc="-10" dirty="0"/>
              <a:t>киберфизических систем</a:t>
            </a:r>
            <a:endParaRPr sz="40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5602" y="5282463"/>
              <a:ext cx="3565258" cy="26964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15249" y="3414852"/>
            <a:ext cx="5926455" cy="3848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2750" spc="434" dirty="0">
                <a:solidFill>
                  <a:srgbClr val="332C2C"/>
                </a:solidFill>
                <a:latin typeface="Tahoma"/>
                <a:cs typeface="Tahoma"/>
              </a:rPr>
              <a:t>В</a:t>
            </a:r>
            <a:r>
              <a:rPr sz="2750" spc="-114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180" dirty="0">
                <a:solidFill>
                  <a:srgbClr val="332C2C"/>
                </a:solidFill>
                <a:latin typeface="Tahoma"/>
                <a:cs typeface="Tahoma"/>
              </a:rPr>
              <a:t>заключение,</a:t>
            </a:r>
            <a:r>
              <a:rPr sz="2750" spc="-11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20" dirty="0">
                <a:solidFill>
                  <a:srgbClr val="332C2C"/>
                </a:solidFill>
                <a:latin typeface="Tahoma"/>
                <a:cs typeface="Tahoma"/>
              </a:rPr>
              <a:t>интеграция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информационных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технологий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и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физических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процессов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в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киберфизических</a:t>
            </a:r>
            <a:r>
              <a:rPr sz="2750" spc="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системах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представляет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собой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современной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технологической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эволюции.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Это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открывает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новые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возможности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для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dirty="0">
                <a:solidFill>
                  <a:srgbClr val="332C2C"/>
                </a:solidFill>
                <a:latin typeface="Verdana"/>
                <a:cs typeface="Verdana"/>
              </a:rPr>
              <a:t>инноваций</a:t>
            </a:r>
            <a:r>
              <a:rPr sz="2850" i="1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и </a:t>
            </a:r>
            <a:r>
              <a:rPr sz="2850" i="1" spc="-55" dirty="0">
                <a:solidFill>
                  <a:srgbClr val="332C2C"/>
                </a:solidFill>
                <a:latin typeface="Verdana"/>
                <a:cs typeface="Verdana"/>
              </a:rPr>
              <a:t>улучшения</a:t>
            </a:r>
            <a:r>
              <a:rPr sz="2850" i="1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dirty="0">
                <a:solidFill>
                  <a:srgbClr val="332C2C"/>
                </a:solidFill>
                <a:latin typeface="Verdana"/>
                <a:cs typeface="Verdana"/>
              </a:rPr>
              <a:t>жизни</a:t>
            </a:r>
            <a:r>
              <a:rPr sz="2850" i="1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10" dirty="0">
                <a:solidFill>
                  <a:srgbClr val="332C2C"/>
                </a:solidFill>
                <a:latin typeface="Verdana"/>
                <a:cs typeface="Verdana"/>
              </a:rPr>
              <a:t>людей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Заключение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210</Words>
  <Application>Microsoft Office PowerPoint</Application>
  <PresentationFormat>Custom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Lucida Sans Unicode</vt:lpstr>
      <vt:lpstr>Tahoma</vt:lpstr>
      <vt:lpstr>Verdana</vt:lpstr>
      <vt:lpstr>Office Theme</vt:lpstr>
      <vt:lpstr>PowerPoint Presentation</vt:lpstr>
      <vt:lpstr>Приветствую, уважаемые коллеги! Сегодня мы рассмотрим интеграцию информационных технологий и физических процессов в киберфизических системах. Это ключевой аспект в современной индустрии и науке.</vt:lpstr>
      <vt:lpstr>Определение киберфизических систем</vt:lpstr>
      <vt:lpstr>Преимущества интеграции</vt:lpstr>
      <vt:lpstr>Примеры применения</vt:lpstr>
      <vt:lpstr>PowerPoint Presentation</vt:lpstr>
      <vt:lpstr>Тенденции развития</vt:lpstr>
      <vt:lpstr>Будущее киберфизических систем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</cp:revision>
  <dcterms:created xsi:type="dcterms:W3CDTF">2024-04-03T05:30:32Z</dcterms:created>
  <dcterms:modified xsi:type="dcterms:W3CDTF">2024-04-03T05:36:19Z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2024-04-03T00:00:00Z</vt:filetime>
  </property>
  <property fmtid="{D5CDD505-2E9C-101B-9397-08002B2CF9AE}" pid="5" name="Producer">
    <vt:lpwstr>GPL Ghostscript 10.02.0</vt:lpwstr>
  </property>
</Properties>
</file>