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66"/>
  </p:notes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8" r:id="rId17"/>
    <p:sldId id="276" r:id="rId18"/>
    <p:sldId id="277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90" r:id="rId27"/>
    <p:sldId id="257" r:id="rId28"/>
    <p:sldId id="258" r:id="rId29"/>
    <p:sldId id="292" r:id="rId30"/>
    <p:sldId id="293" r:id="rId31"/>
    <p:sldId id="260" r:id="rId32"/>
    <p:sldId id="286" r:id="rId33"/>
    <p:sldId id="288" r:id="rId34"/>
    <p:sldId id="265" r:id="rId35"/>
    <p:sldId id="289" r:id="rId36"/>
    <p:sldId id="294" r:id="rId37"/>
    <p:sldId id="298" r:id="rId38"/>
    <p:sldId id="300" r:id="rId39"/>
    <p:sldId id="301" r:id="rId40"/>
    <p:sldId id="295" r:id="rId41"/>
    <p:sldId id="297" r:id="rId42"/>
    <p:sldId id="296" r:id="rId43"/>
    <p:sldId id="299" r:id="rId44"/>
    <p:sldId id="303" r:id="rId45"/>
    <p:sldId id="302" r:id="rId46"/>
    <p:sldId id="311" r:id="rId47"/>
    <p:sldId id="304" r:id="rId48"/>
    <p:sldId id="310" r:id="rId49"/>
    <p:sldId id="312" r:id="rId50"/>
    <p:sldId id="305" r:id="rId51"/>
    <p:sldId id="306" r:id="rId52"/>
    <p:sldId id="307" r:id="rId53"/>
    <p:sldId id="308" r:id="rId54"/>
    <p:sldId id="309" r:id="rId55"/>
    <p:sldId id="313" r:id="rId56"/>
    <p:sldId id="317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2" r:id="rId6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2354742"/>
            <a:ext cx="5418130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5DE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115" y="4140661"/>
            <a:ext cx="5418130" cy="7635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187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034" y="1906561"/>
            <a:ext cx="3490298" cy="172164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Ma’lumot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br>
              <a:rPr lang="en-US" b="1" dirty="0"/>
            </a:br>
            <a:r>
              <a:rPr lang="en-US" b="1" dirty="0"/>
              <a:t>(Data Types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803" y="4324663"/>
            <a:ext cx="4243508" cy="818838"/>
          </a:xfrm>
        </p:spPr>
        <p:txBody>
          <a:bodyPr/>
          <a:lstStyle/>
          <a:p>
            <a:r>
              <a:rPr lang="en-US" b="1" i="1" dirty="0"/>
              <a:t>Ismatov Shoxruxxon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DEE23-A868-023E-5CBD-1B87E7B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2" y="152400"/>
            <a:ext cx="6747417" cy="11963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/>
              <a:t>Tenglik</a:t>
            </a:r>
            <a:r>
              <a:rPr lang="en-US" sz="4400" b="1" dirty="0"/>
              <a:t> </a:t>
            </a:r>
            <a:r>
              <a:rPr lang="en-US" sz="4400" b="1" dirty="0" err="1"/>
              <a:t>va</a:t>
            </a:r>
            <a:r>
              <a:rPr lang="en-US" sz="4400" b="1" dirty="0"/>
              <a:t> </a:t>
            </a:r>
            <a:r>
              <a:rPr lang="en-US" sz="4400" b="1" dirty="0" err="1"/>
              <a:t>aloqa</a:t>
            </a:r>
            <a:r>
              <a:rPr lang="en-US" sz="4400" b="1" dirty="0"/>
              <a:t> </a:t>
            </a:r>
            <a:r>
              <a:rPr lang="en-US" sz="4400" b="1" dirty="0" err="1"/>
              <a:t>operatorlari</a:t>
            </a:r>
            <a:endParaRPr lang="en-US" sz="4400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207955-851B-69D4-EE94-7E9E00B93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693166"/>
              </p:ext>
            </p:extLst>
          </p:nvPr>
        </p:nvGraphicFramePr>
        <p:xfrm>
          <a:off x="1859280" y="1729740"/>
          <a:ext cx="7193280" cy="2977727"/>
        </p:xfrm>
        <a:graphic>
          <a:graphicData uri="http://schemas.openxmlformats.org/drawingml/2006/table">
            <a:tbl>
              <a:tblPr firstRow="1" firstCol="1" bandRow="1"/>
              <a:tblGrid>
                <a:gridCol w="3596640">
                  <a:extLst>
                    <a:ext uri="{9D8B030D-6E8A-4147-A177-3AD203B41FA5}">
                      <a16:colId xmlns:a16="http://schemas.microsoft.com/office/drawing/2014/main" val="2267154007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3099803016"/>
                    </a:ext>
                  </a:extLst>
                </a:gridCol>
              </a:tblGrid>
              <a:tr h="581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Ma'nosi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9707"/>
                  </a:ext>
                </a:extLst>
              </a:tr>
              <a:tr h="1403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To'g'ri, agar ob'ekt belgilangan turga ega bo'lsa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32738"/>
                  </a:ext>
                </a:extLst>
              </a:tr>
              <a:tr h="992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is!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ob'ekt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belgilangan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turga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bo'lsa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noto'g'ri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4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5A8EF-5085-427C-61D9-A89BFE14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43" y="85513"/>
            <a:ext cx="6555934" cy="725349"/>
          </a:xfrm>
        </p:spPr>
        <p:txBody>
          <a:bodyPr/>
          <a:lstStyle/>
          <a:p>
            <a:pPr algn="ctr"/>
            <a:r>
              <a:rPr lang="en-US" b="1" dirty="0"/>
              <a:t>Bitwise </a:t>
            </a:r>
            <a:r>
              <a:rPr lang="en-US" b="1" dirty="0" err="1"/>
              <a:t>operatorlari</a:t>
            </a:r>
            <a:endParaRPr lang="en-US" b="1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5873F38-0ED2-9AD8-66AB-F5D71BF0B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288773"/>
              </p:ext>
            </p:extLst>
          </p:nvPr>
        </p:nvGraphicFramePr>
        <p:xfrm>
          <a:off x="1684020" y="1005840"/>
          <a:ext cx="7459981" cy="4137660"/>
        </p:xfrm>
        <a:graphic>
          <a:graphicData uri="http://schemas.openxmlformats.org/drawingml/2006/table">
            <a:tbl>
              <a:tblPr firstRow="1" firstCol="1" bandRow="1"/>
              <a:tblGrid>
                <a:gridCol w="1489201">
                  <a:extLst>
                    <a:ext uri="{9D8B030D-6E8A-4147-A177-3AD203B41FA5}">
                      <a16:colId xmlns:a16="http://schemas.microsoft.com/office/drawing/2014/main" val="1550734689"/>
                    </a:ext>
                  </a:extLst>
                </a:gridCol>
                <a:gridCol w="2985390">
                  <a:extLst>
                    <a:ext uri="{9D8B030D-6E8A-4147-A177-3AD203B41FA5}">
                      <a16:colId xmlns:a16="http://schemas.microsoft.com/office/drawing/2014/main" val="4212814933"/>
                    </a:ext>
                  </a:extLst>
                </a:gridCol>
                <a:gridCol w="2985390">
                  <a:extLst>
                    <a:ext uri="{9D8B030D-6E8A-4147-A177-3AD203B41FA5}">
                      <a16:colId xmlns:a16="http://schemas.microsoft.com/office/drawing/2014/main" val="985784580"/>
                    </a:ext>
                  </a:extLst>
                </a:gridCol>
              </a:tblGrid>
              <a:tr h="754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Tavsif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Misol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09014"/>
                  </a:ext>
                </a:extLst>
              </a:tr>
              <a:tr h="1691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&amp; b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Ikkala operandning mos bitlari bitta bo'lgan har bir bit holatida bittani qaytaradi.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51131"/>
                  </a:ext>
                </a:extLst>
              </a:tr>
              <a:tr h="1691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| b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bit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holatida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ikkala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tegishli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bitlari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bo'lgan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bittani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8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4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5A864-0D72-8FD8-E693-C186951B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1D9E354-EF32-CE42-4442-C7107F174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14634"/>
              </p:ext>
            </p:extLst>
          </p:nvPr>
        </p:nvGraphicFramePr>
        <p:xfrm>
          <a:off x="0" y="982980"/>
          <a:ext cx="9143999" cy="4162398"/>
        </p:xfrm>
        <a:graphic>
          <a:graphicData uri="http://schemas.openxmlformats.org/drawingml/2006/table">
            <a:tbl>
              <a:tblPr firstRow="1" firstCol="1" bandRow="1"/>
              <a:tblGrid>
                <a:gridCol w="955099">
                  <a:extLst>
                    <a:ext uri="{9D8B030D-6E8A-4147-A177-3AD203B41FA5}">
                      <a16:colId xmlns:a16="http://schemas.microsoft.com/office/drawing/2014/main" val="1828205077"/>
                    </a:ext>
                  </a:extLst>
                </a:gridCol>
                <a:gridCol w="1846845">
                  <a:extLst>
                    <a:ext uri="{9D8B030D-6E8A-4147-A177-3AD203B41FA5}">
                      <a16:colId xmlns:a16="http://schemas.microsoft.com/office/drawing/2014/main" val="353101659"/>
                    </a:ext>
                  </a:extLst>
                </a:gridCol>
                <a:gridCol w="6342055">
                  <a:extLst>
                    <a:ext uri="{9D8B030D-6E8A-4147-A177-3AD203B41FA5}">
                      <a16:colId xmlns:a16="http://schemas.microsoft.com/office/drawing/2014/main" val="1761219146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??=(null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bo’lganda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Qiymatni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faqat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o'zgaruvchi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null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bo'lsa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??= 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??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641239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Qo'shish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qo'shadi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+= 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+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11769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─=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ayirish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topshirish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operanddan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ayiradi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-= 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–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90576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Ko'paytirish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operand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ko'paytiradi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*= A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*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038317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Bo'lish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operand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ajratadi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/= A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/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09449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~/=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Bo'lish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operand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ajratadi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~/= A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~/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34861"/>
                  </a:ext>
                </a:extLst>
              </a:tr>
              <a:tr h="628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%= 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Bo'lish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tayinlash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3" marR="4313" marT="4313" marB="431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o'ng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operand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ajratadi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chap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operandga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belgilaydi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 %= A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C %/ A ga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3" marR="34503" marT="34503" marB="3450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1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1486-CA22-4F5C-9817-A995737B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Mantiqiy</a:t>
            </a:r>
            <a:r>
              <a:rPr lang="en-US" b="1" dirty="0"/>
              <a:t> </a:t>
            </a:r>
            <a:r>
              <a:rPr lang="en-US" b="1" dirty="0" err="1"/>
              <a:t>operatorlar</a:t>
            </a:r>
            <a:endParaRPr lang="en-US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07C6455-2223-92A9-6FAC-E26DA18FF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1665"/>
              </p:ext>
            </p:extLst>
          </p:nvPr>
        </p:nvGraphicFramePr>
        <p:xfrm>
          <a:off x="0" y="892000"/>
          <a:ext cx="9143999" cy="4251499"/>
        </p:xfrm>
        <a:graphic>
          <a:graphicData uri="http://schemas.openxmlformats.org/drawingml/2006/table">
            <a:tbl>
              <a:tblPr firstRow="1" firstCol="1" bandRow="1"/>
              <a:tblGrid>
                <a:gridCol w="1153469">
                  <a:extLst>
                    <a:ext uri="{9D8B030D-6E8A-4147-A177-3AD203B41FA5}">
                      <a16:colId xmlns:a16="http://schemas.microsoft.com/office/drawing/2014/main" val="3897407497"/>
                    </a:ext>
                  </a:extLst>
                </a:gridCol>
                <a:gridCol w="5449473">
                  <a:extLst>
                    <a:ext uri="{9D8B030D-6E8A-4147-A177-3AD203B41FA5}">
                      <a16:colId xmlns:a16="http://schemas.microsoft.com/office/drawing/2014/main" val="1281674813"/>
                    </a:ext>
                  </a:extLst>
                </a:gridCol>
                <a:gridCol w="2541057">
                  <a:extLst>
                    <a:ext uri="{9D8B030D-6E8A-4147-A177-3AD203B41FA5}">
                      <a16:colId xmlns:a16="http://schemas.microsoft.com/office/drawing/2014/main" val="559484376"/>
                    </a:ext>
                  </a:extLst>
                </a:gridCol>
              </a:tblGrid>
              <a:tr h="1038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Tavsif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20833"/>
                  </a:ext>
                </a:extLst>
              </a:tr>
              <a:tr h="107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− operator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faqat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ko‘rsatilgan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barcha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ifodalar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bo‘lsa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true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qiymatini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&gt; 10 &amp;&amp; B &gt; 10) noto‘g‘ri.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75008"/>
                  </a:ext>
                </a:extLst>
              </a:tr>
              <a:tr h="107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 Agar belgilangan iboralardan kamida bittasi rost bo'lsa, operator true qiymatini qaytaradi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&gt; 10 || B &gt; 10) To'g'ri.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22768"/>
                  </a:ext>
                </a:extLst>
              </a:tr>
              <a:tr h="107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 operator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ifoda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natijasining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teskarisini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Masalan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!(7&gt;5) false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qiymatini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!(A &gt; 10) </a:t>
                      </a:r>
                      <a:r>
                        <a:rPr lang="en-US" sz="1800" dirty="0" err="1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Toʻgʻri</a:t>
                      </a:r>
                      <a:r>
                        <a:rPr lang="en-US" sz="1800" dirty="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61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58684C-617C-7699-00EB-797EDE72C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616" y="1848804"/>
            <a:ext cx="3834384" cy="1627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Qaror</a:t>
            </a:r>
            <a:r>
              <a:rPr lang="en-US" sz="4000" b="1" dirty="0"/>
              <a:t> </a:t>
            </a:r>
            <a:r>
              <a:rPr lang="en-US" sz="4000" b="1" dirty="0" err="1"/>
              <a:t>qabul</a:t>
            </a:r>
            <a:r>
              <a:rPr lang="en-US" sz="4000" b="1" dirty="0"/>
              <a:t> </a:t>
            </a:r>
            <a:r>
              <a:rPr lang="en-US" sz="4000" b="1" dirty="0" err="1"/>
              <a:t>qilish</a:t>
            </a:r>
            <a:br>
              <a:rPr lang="en-US" sz="4000" b="1" dirty="0"/>
            </a:br>
            <a:r>
              <a:rPr lang="en-US" sz="4000" b="1" dirty="0"/>
              <a:t>(Decision making)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5E3F95A5-58D3-C702-BEC4-55654AE9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868" y="4024926"/>
            <a:ext cx="7766107" cy="678426"/>
          </a:xfrm>
        </p:spPr>
        <p:txBody>
          <a:bodyPr/>
          <a:lstStyle/>
          <a:p>
            <a:r>
              <a:rPr lang="en-US" b="1" i="1" dirty="0"/>
              <a:t>Ismatov Shoxruxxon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6EB419-6851-3D97-BD24-8CDE80B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78" y="70273"/>
            <a:ext cx="6555934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/>
              <a:t>Shartli</a:t>
            </a:r>
            <a:r>
              <a:rPr lang="en-US" sz="4400" b="1" dirty="0"/>
              <a:t> </a:t>
            </a:r>
            <a:r>
              <a:rPr lang="en-US" sz="4400" b="1" dirty="0" err="1"/>
              <a:t>ifodalar</a:t>
            </a:r>
            <a:endParaRPr lang="en-US" sz="4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4C05-F921-F756-ED60-C5186EE0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43" y="1738780"/>
            <a:ext cx="7965633" cy="3147060"/>
          </a:xfr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noni 9 dan 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katta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soni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9 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kichik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98CE1-F204-95B7-080D-8400EEF5C2CC}"/>
              </a:ext>
            </a:extLst>
          </p:cNvPr>
          <p:cNvSpPr txBox="1"/>
          <p:nvPr/>
        </p:nvSpPr>
        <p:spPr>
          <a:xfrm>
            <a:off x="2231756" y="901415"/>
            <a:ext cx="683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Sintaksis</a:t>
            </a:r>
            <a:r>
              <a:rPr lang="en-US" sz="3600" b="1" dirty="0">
                <a:solidFill>
                  <a:schemeClr val="bg1"/>
                </a:solidFill>
              </a:rPr>
              <a:t>: condition ? expr1 : expr2</a:t>
            </a:r>
          </a:p>
        </p:txBody>
      </p:sp>
    </p:spTree>
    <p:extLst>
      <p:ext uri="{BB962C8B-B14F-4D97-AF65-F5344CB8AC3E}">
        <p14:creationId xmlns:p14="http://schemas.microsoft.com/office/powerpoint/2010/main" val="39301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597AE-6673-7BDE-21B1-13D6168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754" y="-1"/>
            <a:ext cx="6740262" cy="137159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Qaror</a:t>
            </a:r>
            <a:r>
              <a:rPr lang="en-US" b="1" dirty="0"/>
              <a:t> </a:t>
            </a:r>
            <a:r>
              <a:rPr lang="en-US" b="1" dirty="0" err="1"/>
              <a:t>qabul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800" b="1" dirty="0"/>
              <a:t>(Decision making)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D555B-D7F0-6CC8-C134-D30A6563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990" y="1697064"/>
            <a:ext cx="6509288" cy="3264428"/>
          </a:xfrm>
        </p:spPr>
        <p:txBody>
          <a:bodyPr>
            <a:normAutofit/>
          </a:bodyPr>
          <a:lstStyle/>
          <a:p>
            <a:r>
              <a:rPr lang="en-US" dirty="0" err="1"/>
              <a:t>Qaror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qilishning</a:t>
            </a:r>
            <a:r>
              <a:rPr lang="en-US" dirty="0"/>
              <a:t> 4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else</a:t>
            </a:r>
          </a:p>
          <a:p>
            <a:pPr lvl="1"/>
            <a:r>
              <a:rPr lang="en-US" dirty="0"/>
              <a:t>Else if Ladder</a:t>
            </a:r>
          </a:p>
          <a:p>
            <a:pPr lvl="1"/>
            <a:r>
              <a:rPr lang="en-US" dirty="0"/>
              <a:t>Switch </a:t>
            </a:r>
          </a:p>
        </p:txBody>
      </p:sp>
    </p:spTree>
    <p:extLst>
      <p:ext uri="{BB962C8B-B14F-4D97-AF65-F5344CB8AC3E}">
        <p14:creationId xmlns:p14="http://schemas.microsoft.com/office/powerpoint/2010/main" val="1776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6B69F-9358-06B6-6AA4-519D8E8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21" y="94764"/>
            <a:ext cx="6338806" cy="974619"/>
          </a:xfrm>
        </p:spPr>
        <p:txBody>
          <a:bodyPr>
            <a:normAutofit/>
          </a:bodyPr>
          <a:lstStyle/>
          <a:p>
            <a:r>
              <a:rPr lang="en-US" sz="4400" b="1" dirty="0"/>
              <a:t>If – </a:t>
            </a:r>
            <a:r>
              <a:rPr lang="en-US" sz="4400" dirty="0" err="1"/>
              <a:t>qaror</a:t>
            </a:r>
            <a:r>
              <a:rPr lang="en-US" sz="4400" dirty="0"/>
              <a:t> </a:t>
            </a:r>
            <a:r>
              <a:rPr lang="en-US" sz="4400" dirty="0" err="1"/>
              <a:t>qabul</a:t>
            </a:r>
            <a:r>
              <a:rPr lang="en-US" sz="4400" dirty="0"/>
              <a:t> </a:t>
            </a:r>
            <a:r>
              <a:rPr lang="en-US" sz="4400" dirty="0" err="1"/>
              <a:t>qilish</a:t>
            </a:r>
            <a:endParaRPr lang="en-US" sz="4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4C1C02-B750-83B0-8F06-93920EB5A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884" y="1714074"/>
            <a:ext cx="2115495" cy="24995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096BF-8DD7-C327-5BA3-B6C7D4CF0D31}"/>
              </a:ext>
            </a:extLst>
          </p:cNvPr>
          <p:cNvSpPr txBox="1"/>
          <p:nvPr/>
        </p:nvSpPr>
        <p:spPr>
          <a:xfrm>
            <a:off x="1821051" y="1550786"/>
            <a:ext cx="3632417" cy="26776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/>
              </a:gs>
              <a:gs pos="57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Sintaksis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if (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shart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) {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//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ning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tanasi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"Condition is true"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5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5349-2D82-B7EE-D0E9-9B5439B9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10" y="0"/>
            <a:ext cx="6624026" cy="7051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If Else  – </a:t>
            </a:r>
            <a:r>
              <a:rPr lang="en-US" sz="4000" dirty="0" err="1"/>
              <a:t>qaror</a:t>
            </a:r>
            <a:r>
              <a:rPr lang="en-US" sz="4000" dirty="0"/>
              <a:t> </a:t>
            </a:r>
            <a:r>
              <a:rPr lang="en-US" sz="4000" dirty="0" err="1"/>
              <a:t>qabul</a:t>
            </a:r>
            <a:r>
              <a:rPr lang="en-US" sz="4000" dirty="0"/>
              <a:t> </a:t>
            </a:r>
            <a:r>
              <a:rPr lang="en-US" sz="4000" dirty="0" err="1"/>
              <a:t>qilish</a:t>
            </a:r>
            <a:endParaRPr lang="en-US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7F6F38-0143-2534-519D-475303C6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750" y="824302"/>
            <a:ext cx="2803693" cy="4121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AE086-B421-269F-93FD-994E057B5C64}"/>
              </a:ext>
            </a:extLst>
          </p:cNvPr>
          <p:cNvSpPr txBox="1"/>
          <p:nvPr/>
        </p:nvSpPr>
        <p:spPr>
          <a:xfrm>
            <a:off x="5649133" y="871700"/>
            <a:ext cx="458749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Sintaksis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shart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{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if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tanasi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else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tanasi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4645-3382-980C-263F-609C310B9B0D}"/>
              </a:ext>
            </a:extLst>
          </p:cNvPr>
          <p:cNvSpPr txBox="1"/>
          <p:nvPr/>
        </p:nvSpPr>
        <p:spPr>
          <a:xfrm>
            <a:off x="5539069" y="2884887"/>
            <a:ext cx="3372381" cy="18158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/>
              </a:gs>
              <a:gs pos="57000">
                <a:schemeClr val="tx1"/>
              </a:gs>
              <a:gs pos="100000">
                <a:schemeClr val="tx1"/>
              </a:gs>
            </a:gsLst>
            <a:lin ang="5400000" scaled="1"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"Condition is true"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"Condition id false"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4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74F1-B2E4-C876-BD05-0E049E4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100739"/>
            <a:ext cx="6555934" cy="10606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Else if Ladder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F5A0E4-10E1-8CA0-1C32-E2BAD5E3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565" y="1209675"/>
            <a:ext cx="2852132" cy="3508375"/>
          </a:xfrm>
          <a:prstGeom prst="roundRect">
            <a:avLst>
              <a:gd name="adj" fmla="val 77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513B2-667A-D498-A828-42AEBB978344}"/>
              </a:ext>
            </a:extLst>
          </p:cNvPr>
          <p:cNvSpPr txBox="1"/>
          <p:nvPr/>
        </p:nvSpPr>
        <p:spPr>
          <a:xfrm>
            <a:off x="2233049" y="1446257"/>
            <a:ext cx="2991174" cy="3385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/>
              </a:gs>
              <a:gs pos="57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Syntax: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if ( condition1 ){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body of if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else if ( condition2 ){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body of if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else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statement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98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7487" y="436033"/>
            <a:ext cx="5958809" cy="725349"/>
          </a:xfrm>
        </p:spPr>
        <p:txBody>
          <a:bodyPr>
            <a:normAutofit/>
          </a:bodyPr>
          <a:lstStyle/>
          <a:p>
            <a:r>
              <a:rPr lang="en-US" b="1" dirty="0" err="1"/>
              <a:t>Ma’lumot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r>
              <a:rPr lang="en-US" b="1" dirty="0"/>
              <a:t>(Data Types)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1713" y="1209366"/>
            <a:ext cx="6422462" cy="3508626"/>
          </a:xfrm>
        </p:spPr>
        <p:txBody>
          <a:bodyPr/>
          <a:lstStyle/>
          <a:p>
            <a:r>
              <a:rPr lang="en-US" dirty="0"/>
              <a:t>Int -&gt; </a:t>
            </a:r>
            <a:r>
              <a:rPr lang="en-US" dirty="0" err="1"/>
              <a:t>Butun</a:t>
            </a:r>
            <a:r>
              <a:rPr lang="en-US" dirty="0"/>
              <a:t> tur</a:t>
            </a:r>
          </a:p>
          <a:p>
            <a:r>
              <a:rPr lang="en-US" dirty="0"/>
              <a:t>Double -&gt;</a:t>
            </a:r>
            <a:r>
              <a:rPr lang="en-US" dirty="0" err="1"/>
              <a:t>Haqiqiy</a:t>
            </a:r>
            <a:r>
              <a:rPr lang="en-US" dirty="0"/>
              <a:t> tur</a:t>
            </a:r>
          </a:p>
          <a:p>
            <a:r>
              <a:rPr lang="en-US" dirty="0"/>
              <a:t>Bool -&gt; </a:t>
            </a:r>
            <a:r>
              <a:rPr lang="en-US" dirty="0" err="1"/>
              <a:t>Mantiqiy</a:t>
            </a:r>
            <a:r>
              <a:rPr lang="en-US" dirty="0"/>
              <a:t> tur</a:t>
            </a:r>
          </a:p>
          <a:p>
            <a:r>
              <a:rPr lang="en-US" dirty="0"/>
              <a:t>String -&gt;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F792-793B-F32C-DCD7-8AC55D74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394" y="-64293"/>
            <a:ext cx="6708903" cy="18573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Switch </a:t>
            </a:r>
            <a:r>
              <a:rPr lang="en-US" sz="4000" dirty="0" err="1"/>
              <a:t>qaror</a:t>
            </a:r>
            <a:r>
              <a:rPr lang="en-US" sz="4000" dirty="0"/>
              <a:t> </a:t>
            </a:r>
            <a:r>
              <a:rPr lang="en-US" sz="4000" dirty="0" err="1"/>
              <a:t>qabul</a:t>
            </a:r>
            <a:r>
              <a:rPr lang="en-US" sz="4000" dirty="0"/>
              <a:t> </a:t>
            </a:r>
            <a:r>
              <a:rPr lang="en-US" sz="4000" dirty="0" err="1"/>
              <a:t>qilish</a:t>
            </a: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B993E-6319-79C8-0E02-E41FE31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3" y="1721644"/>
            <a:ext cx="6847400" cy="299634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Dart </a:t>
            </a:r>
            <a:r>
              <a:rPr lang="en-US" dirty="0" err="1"/>
              <a:t>dasrturlash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b="1" dirty="0"/>
              <a:t>switch-case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b="1" dirty="0"/>
              <a:t>switch-case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b="1" dirty="0"/>
              <a:t>if-else </a:t>
            </a:r>
            <a:r>
              <a:rPr lang="en-US" dirty="0" err="1"/>
              <a:t>operatorlarining</a:t>
            </a:r>
            <a:r>
              <a:rPr lang="en-US" dirty="0"/>
              <a:t> </a:t>
            </a:r>
            <a:r>
              <a:rPr lang="en-US" dirty="0" err="1"/>
              <a:t>soddalashtirilgan</a:t>
            </a:r>
            <a:r>
              <a:rPr lang="en-US" dirty="0"/>
              <a:t> </a:t>
            </a:r>
            <a:r>
              <a:rPr lang="en-US" dirty="0" err="1"/>
              <a:t>versiyasidir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yondashuvi</a:t>
            </a:r>
            <a:r>
              <a:rPr lang="en-US" dirty="0"/>
              <a:t> Java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5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3F054-A8B4-B5B1-FD15-A017244F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105" y="8362"/>
            <a:ext cx="6555934" cy="725349"/>
          </a:xfrm>
        </p:spPr>
        <p:txBody>
          <a:bodyPr/>
          <a:lstStyle/>
          <a:p>
            <a:pPr algn="ctr"/>
            <a:r>
              <a:rPr lang="en-US" b="1" dirty="0"/>
              <a:t>Switch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DB53A7-3E8F-D9C7-6BDA-3E0CC9896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454" y="896426"/>
            <a:ext cx="2546787" cy="4123102"/>
          </a:xfrm>
          <a:prstGeom prst="roundRect">
            <a:avLst>
              <a:gd name="adj" fmla="val 41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C9710-C13B-97C8-8F76-8E25B4B14EA2}"/>
              </a:ext>
            </a:extLst>
          </p:cNvPr>
          <p:cNvSpPr txBox="1"/>
          <p:nvPr/>
        </p:nvSpPr>
        <p:spPr>
          <a:xfrm>
            <a:off x="5825862" y="896426"/>
            <a:ext cx="296017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/>
              </a:gs>
              <a:gs pos="57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( expression ) { </a:t>
            </a:r>
          </a:p>
          <a:p>
            <a:r>
              <a:rPr lang="en-US" dirty="0">
                <a:solidFill>
                  <a:schemeClr val="bg1"/>
                </a:solidFill>
              </a:rPr>
              <a:t>   case value1: { </a:t>
            </a:r>
          </a:p>
          <a:p>
            <a:r>
              <a:rPr lang="en-US" dirty="0">
                <a:solidFill>
                  <a:schemeClr val="bg1"/>
                </a:solidFill>
              </a:rPr>
              <a:t>      // Body of value1</a:t>
            </a:r>
          </a:p>
          <a:p>
            <a:r>
              <a:rPr lang="en-US" dirty="0">
                <a:solidFill>
                  <a:schemeClr val="bg1"/>
                </a:solidFill>
              </a:rPr>
              <a:t>   } break; </a:t>
            </a:r>
          </a:p>
          <a:p>
            <a:r>
              <a:rPr lang="en-US" dirty="0">
                <a:solidFill>
                  <a:schemeClr val="bg1"/>
                </a:solidFill>
              </a:rPr>
              <a:t>   case value2: { </a:t>
            </a:r>
          </a:p>
          <a:p>
            <a:r>
              <a:rPr lang="en-US" dirty="0">
                <a:solidFill>
                  <a:schemeClr val="bg1"/>
                </a:solidFill>
              </a:rPr>
              <a:t>      //Body of value2 </a:t>
            </a:r>
          </a:p>
          <a:p>
            <a:r>
              <a:rPr lang="en-US" dirty="0">
                <a:solidFill>
                  <a:schemeClr val="bg1"/>
                </a:solidFill>
              </a:rPr>
              <a:t>   } break; </a:t>
            </a:r>
          </a:p>
          <a:p>
            <a:r>
              <a:rPr lang="en-US" dirty="0">
                <a:solidFill>
                  <a:schemeClr val="bg1"/>
                </a:solidFill>
              </a:rPr>
              <a:t>   .</a:t>
            </a:r>
          </a:p>
          <a:p>
            <a:r>
              <a:rPr lang="en-US" dirty="0">
                <a:solidFill>
                  <a:schemeClr val="bg1"/>
                </a:solidFill>
              </a:rPr>
              <a:t>   .</a:t>
            </a:r>
          </a:p>
          <a:p>
            <a:r>
              <a:rPr lang="en-US" dirty="0">
                <a:solidFill>
                  <a:schemeClr val="bg1"/>
                </a:solidFill>
              </a:rPr>
              <a:t>   .</a:t>
            </a:r>
          </a:p>
          <a:p>
            <a:r>
              <a:rPr lang="en-US" dirty="0">
                <a:solidFill>
                  <a:schemeClr val="bg1"/>
                </a:solidFill>
              </a:rPr>
              <a:t>   default: { </a:t>
            </a:r>
          </a:p>
          <a:p>
            <a:r>
              <a:rPr lang="en-US" dirty="0">
                <a:solidFill>
                  <a:schemeClr val="bg1"/>
                </a:solidFill>
              </a:rPr>
              <a:t>      //Body of default case  </a:t>
            </a:r>
          </a:p>
          <a:p>
            <a:r>
              <a:rPr lang="en-US" dirty="0">
                <a:solidFill>
                  <a:schemeClr val="bg1"/>
                </a:solidFill>
              </a:rPr>
              <a:t>   } break;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6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1C501-94DF-9BBA-9140-796E82DC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78581"/>
            <a:ext cx="6555934" cy="13644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Switch </a:t>
            </a:r>
            <a:r>
              <a:rPr lang="en-US" sz="3600" dirty="0" err="1"/>
              <a:t>qaror</a:t>
            </a:r>
            <a:r>
              <a:rPr lang="en-US" sz="3600" dirty="0"/>
              <a:t> </a:t>
            </a:r>
            <a:r>
              <a:rPr lang="en-US" sz="3600" dirty="0" err="1"/>
              <a:t>qabul</a:t>
            </a:r>
            <a:r>
              <a:rPr lang="en-US" sz="3600" dirty="0"/>
              <a:t> </a:t>
            </a:r>
            <a:r>
              <a:rPr lang="en-US" sz="3600" dirty="0" err="1"/>
              <a:t>qilish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7D354-D723-6996-74E4-7A23D0FE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3" y="1585913"/>
            <a:ext cx="6847400" cy="355758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Agar </a:t>
            </a:r>
            <a:r>
              <a:rPr lang="en-US" dirty="0" err="1"/>
              <a:t>yuqoridagi</a:t>
            </a:r>
            <a:r>
              <a:rPr lang="en-US" dirty="0"/>
              <a:t> </a:t>
            </a:r>
            <a:r>
              <a:rPr lang="en-US" dirty="0" err="1"/>
              <a:t>holatlarning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shartga</a:t>
            </a:r>
            <a:r>
              <a:rPr lang="en-US" dirty="0"/>
              <a:t> </a:t>
            </a:r>
            <a:r>
              <a:rPr lang="en-US" dirty="0" err="1"/>
              <a:t>to‘g‘ri</a:t>
            </a:r>
            <a:r>
              <a:rPr lang="en-US" dirty="0"/>
              <a:t> </a:t>
            </a:r>
            <a:r>
              <a:rPr lang="en-US" dirty="0" err="1"/>
              <a:t>kelmasa</a:t>
            </a:r>
            <a:r>
              <a:rPr lang="en-US" dirty="0"/>
              <a:t>, </a:t>
            </a:r>
            <a:r>
              <a:rPr lang="en-US" dirty="0" err="1"/>
              <a:t>tanasi</a:t>
            </a:r>
            <a:r>
              <a:rPr lang="en-US" dirty="0"/>
              <a:t> </a:t>
            </a:r>
            <a:r>
              <a:rPr lang="en-US" dirty="0" err="1"/>
              <a:t>bajariladigan</a:t>
            </a:r>
            <a:r>
              <a:rPr lang="en-US" dirty="0"/>
              <a:t> </a:t>
            </a:r>
            <a:r>
              <a:rPr lang="en-US" dirty="0" err="1"/>
              <a:t>holat</a:t>
            </a:r>
            <a:r>
              <a:rPr lang="en-US" dirty="0"/>
              <a:t> default </a:t>
            </a:r>
            <a:r>
              <a:rPr lang="en-US" dirty="0" err="1"/>
              <a:t>holat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Har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miqdordagi</a:t>
            </a:r>
            <a:r>
              <a:rPr lang="en-US" dirty="0"/>
              <a:t> </a:t>
            </a:r>
            <a:r>
              <a:rPr lang="en-US" dirty="0" err="1"/>
              <a:t>holatlar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Ammo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takrorlanmasligi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Case </a:t>
            </a:r>
            <a:r>
              <a:rPr lang="en-US" dirty="0" err="1"/>
              <a:t>iboralari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konstantalarni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o'zgaruvchi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ifoda</a:t>
            </a:r>
            <a:r>
              <a:rPr lang="en-US" dirty="0"/>
              <a:t> </a:t>
            </a:r>
            <a:r>
              <a:rPr lang="en-US" dirty="0" err="1"/>
              <a:t>bo'lmasligi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Oqim</a:t>
            </a:r>
            <a:r>
              <a:rPr lang="en-US" dirty="0"/>
              <a:t> </a:t>
            </a:r>
            <a:r>
              <a:rPr lang="en-US" dirty="0" err="1"/>
              <a:t>nazorati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</a:t>
            </a:r>
            <a:r>
              <a:rPr lang="en-US" dirty="0" err="1"/>
              <a:t>holatlar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uzilish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Agar u </a:t>
            </a:r>
            <a:r>
              <a:rPr lang="en-US" dirty="0" err="1"/>
              <a:t>o'tkazib</a:t>
            </a:r>
            <a:r>
              <a:rPr lang="en-US" dirty="0"/>
              <a:t> </a:t>
            </a:r>
            <a:r>
              <a:rPr lang="en-US" dirty="0" err="1"/>
              <a:t>yuborilsa</a:t>
            </a:r>
            <a:r>
              <a:rPr lang="en-US" dirty="0"/>
              <a:t>, u </a:t>
            </a:r>
            <a:r>
              <a:rPr lang="en-US" dirty="0" err="1"/>
              <a:t>xatoni</a:t>
            </a:r>
            <a:r>
              <a:rPr lang="en-US" dirty="0"/>
              <a:t> </a:t>
            </a:r>
            <a:r>
              <a:rPr lang="en-US" dirty="0" err="1"/>
              <a:t>ko'rsatadi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holat</a:t>
            </a:r>
            <a:r>
              <a:rPr lang="en-US" dirty="0"/>
              <a:t> </a:t>
            </a:r>
            <a:r>
              <a:rPr lang="en-US" dirty="0" err="1"/>
              <a:t>ixtiyoriy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D569A-6171-AA76-10B5-C9D069A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Malumot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r>
              <a:rPr lang="en-US" b="1" dirty="0"/>
              <a:t> (Data types)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C738E-B075-83E6-8ED8-5ABADB2B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2" y="1209366"/>
            <a:ext cx="6704525" cy="3508626"/>
          </a:xfrm>
        </p:spPr>
        <p:txBody>
          <a:bodyPr/>
          <a:lstStyle/>
          <a:p>
            <a:pPr algn="ctr"/>
            <a:r>
              <a:rPr lang="en-US" b="1" dirty="0"/>
              <a:t>Number </a:t>
            </a:r>
            <a:r>
              <a:rPr lang="en-US" b="1" dirty="0" err="1"/>
              <a:t>xususiyatlari</a:t>
            </a:r>
            <a:endParaRPr lang="en-US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/>
              <a:t>isEven</a:t>
            </a:r>
            <a:r>
              <a:rPr lang="en-US" sz="2400" b="1" dirty="0"/>
              <a:t> </a:t>
            </a:r>
            <a:r>
              <a:rPr lang="en-US" sz="2000" dirty="0" err="1"/>
              <a:t>sonni</a:t>
            </a:r>
            <a:r>
              <a:rPr lang="en-US" sz="2000" dirty="0"/>
              <a:t> </a:t>
            </a:r>
            <a:r>
              <a:rPr lang="en-US" sz="2000" dirty="0" err="1"/>
              <a:t>juftlikka</a:t>
            </a:r>
            <a:r>
              <a:rPr lang="en-US" sz="2000" dirty="0"/>
              <a:t> </a:t>
            </a:r>
            <a:r>
              <a:rPr lang="en-US" sz="2000" dirty="0" err="1"/>
              <a:t>tekshiradi</a:t>
            </a:r>
            <a:r>
              <a:rPr lang="en-US" sz="2000" dirty="0"/>
              <a:t>. Son </a:t>
            </a:r>
            <a:r>
              <a:rPr lang="en-US" sz="2000" dirty="0" err="1"/>
              <a:t>juft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true </a:t>
            </a:r>
            <a:r>
              <a:rPr lang="en-US" sz="2000" dirty="0" err="1"/>
              <a:t>toq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false.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/>
              <a:t>x.isOdd</a:t>
            </a:r>
            <a:r>
              <a:rPr lang="en-US" sz="2400" b="1" dirty="0"/>
              <a:t> </a:t>
            </a:r>
            <a:r>
              <a:rPr lang="en-US" sz="2000" dirty="0" err="1"/>
              <a:t>sonni</a:t>
            </a:r>
            <a:r>
              <a:rPr lang="en-US" sz="2000" dirty="0"/>
              <a:t> </a:t>
            </a:r>
            <a:r>
              <a:rPr lang="en-US" sz="2000" dirty="0" err="1"/>
              <a:t>toqlikka</a:t>
            </a:r>
            <a:r>
              <a:rPr lang="en-US" sz="2000" dirty="0"/>
              <a:t> </a:t>
            </a:r>
            <a:r>
              <a:rPr lang="en-US" sz="2000" dirty="0" err="1"/>
              <a:t>tekshiradi</a:t>
            </a:r>
            <a:r>
              <a:rPr lang="en-US" sz="2000" dirty="0"/>
              <a:t>. Son </a:t>
            </a:r>
            <a:r>
              <a:rPr lang="en-US" sz="2000" dirty="0" err="1"/>
              <a:t>toq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true </a:t>
            </a:r>
            <a:r>
              <a:rPr lang="en-US" sz="2000" dirty="0" err="1"/>
              <a:t>juft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false.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v-SE" sz="2400" b="1" dirty="0"/>
              <a:t>a.sign </a:t>
            </a:r>
            <a:r>
              <a:rPr lang="sv-SE" sz="2000" dirty="0"/>
              <a:t>sonni musbat manfiylikka tekshitadi. Son 0 dan kichik bo’lsa -1, 0 ga teng bo’lsa 0, 0 dan katta bo’lsa 1.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/>
              <a:t>x.runtimeType</a:t>
            </a:r>
            <a:r>
              <a:rPr lang="en-US" sz="2400" b="1" dirty="0"/>
              <a:t> </a:t>
            </a:r>
            <a:r>
              <a:rPr lang="en-US" sz="2000" dirty="0" err="1"/>
              <a:t>malumot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turdaligini</a:t>
            </a:r>
            <a:r>
              <a:rPr lang="en-US" sz="2000" dirty="0"/>
              <a:t> </a:t>
            </a:r>
            <a:r>
              <a:rPr lang="en-US" sz="2000" dirty="0" err="1"/>
              <a:t>aniqlaydi</a:t>
            </a:r>
            <a:r>
              <a:rPr lang="en-US" sz="2000" dirty="0"/>
              <a:t>. Son 12 </a:t>
            </a:r>
            <a:r>
              <a:rPr lang="en-US" sz="2000" dirty="0" err="1"/>
              <a:t>bo’lsa</a:t>
            </a:r>
            <a:r>
              <a:rPr lang="en-US" sz="2000" dirty="0"/>
              <a:t> int, 12.2 </a:t>
            </a:r>
            <a:r>
              <a:rPr lang="en-US" sz="2000" dirty="0" err="1"/>
              <a:t>bo’lsa</a:t>
            </a:r>
            <a:r>
              <a:rPr lang="en-US" sz="2000" dirty="0"/>
              <a:t> double.</a:t>
            </a:r>
          </a:p>
          <a:p>
            <a:pPr algn="just"/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C2C54C-AFFD-645C-C593-1F4C1FE0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710" y="3329940"/>
            <a:ext cx="2737561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5A21E-3C59-61B9-ACD4-CD7D6677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606" y="78846"/>
            <a:ext cx="6555934" cy="725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Number </a:t>
            </a:r>
            <a:r>
              <a:rPr lang="en-US" b="1" dirty="0" err="1"/>
              <a:t>xususiyatlari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3D435-6581-5F4E-85A8-9534CD74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82" y="804196"/>
            <a:ext cx="7236618" cy="42604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x.isNegative</a:t>
            </a:r>
            <a:r>
              <a:rPr lang="en-US" sz="2400" b="1" dirty="0"/>
              <a:t> </a:t>
            </a:r>
            <a:r>
              <a:rPr lang="en-US" sz="2000" dirty="0"/>
              <a:t>son </a:t>
            </a:r>
            <a:r>
              <a:rPr lang="en-US" sz="2000" dirty="0" err="1"/>
              <a:t>musbat</a:t>
            </a:r>
            <a:r>
              <a:rPr lang="en-US" sz="2000" dirty="0"/>
              <a:t> </a:t>
            </a:r>
            <a:r>
              <a:rPr lang="en-US" sz="2000" dirty="0" err="1"/>
              <a:t>manfiyligini</a:t>
            </a:r>
            <a:r>
              <a:rPr lang="en-US" sz="2000" dirty="0"/>
              <a:t> </a:t>
            </a:r>
            <a:r>
              <a:rPr lang="en-US" sz="2000" dirty="0" err="1"/>
              <a:t>aniqlaydi</a:t>
            </a:r>
            <a:r>
              <a:rPr lang="en-US" sz="2000" dirty="0"/>
              <a:t>. Son </a:t>
            </a:r>
            <a:r>
              <a:rPr lang="en-US" sz="2000" dirty="0" err="1"/>
              <a:t>musbat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12 </a:t>
            </a:r>
            <a:r>
              <a:rPr lang="en-US" sz="2000" dirty="0" err="1"/>
              <a:t>bo’lsa</a:t>
            </a:r>
            <a:r>
              <a:rPr lang="en-US" sz="2000" dirty="0"/>
              <a:t> false, </a:t>
            </a:r>
            <a:r>
              <a:rPr lang="en-US" sz="2000" dirty="0" err="1"/>
              <a:t>manfiy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-12 </a:t>
            </a:r>
            <a:r>
              <a:rPr lang="en-US" sz="2000" dirty="0" err="1"/>
              <a:t>bo’lsa</a:t>
            </a:r>
            <a:r>
              <a:rPr lang="en-US" sz="2000" dirty="0"/>
              <a:t> true.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x.abs</a:t>
            </a:r>
            <a:r>
              <a:rPr lang="en-US" sz="2400" b="1" dirty="0"/>
              <a:t>() </a:t>
            </a:r>
            <a:r>
              <a:rPr lang="en-US" sz="2000" dirty="0" err="1"/>
              <a:t>sonning</a:t>
            </a:r>
            <a:r>
              <a:rPr lang="en-US" sz="2000" dirty="0"/>
              <a:t> modulini </a:t>
            </a:r>
            <a:r>
              <a:rPr lang="en-US" sz="2000" dirty="0" err="1"/>
              <a:t>oladi</a:t>
            </a:r>
            <a:r>
              <a:rPr lang="en-US" sz="2000" dirty="0"/>
              <a:t>. Son -4 </a:t>
            </a:r>
            <a:r>
              <a:rPr lang="en-US" sz="2000" dirty="0" err="1"/>
              <a:t>bo’lsa</a:t>
            </a:r>
            <a:r>
              <a:rPr lang="en-US" sz="2000" dirty="0"/>
              <a:t> 4 </a:t>
            </a:r>
            <a:r>
              <a:rPr lang="en-US" sz="2000" dirty="0" err="1"/>
              <a:t>chiqadi</a:t>
            </a:r>
            <a:r>
              <a:rPr lang="en-US" sz="2000" dirty="0"/>
              <a:t>, 4 </a:t>
            </a:r>
            <a:r>
              <a:rPr lang="en-US" sz="2000" dirty="0" err="1"/>
              <a:t>bo’lsa</a:t>
            </a:r>
            <a:r>
              <a:rPr lang="en-US" sz="2000" dirty="0"/>
              <a:t> 4 </a:t>
            </a:r>
            <a:r>
              <a:rPr lang="en-US" sz="2000" dirty="0" err="1"/>
              <a:t>chiqadi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a.floor</a:t>
            </a:r>
            <a:r>
              <a:rPr lang="en-US" sz="2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yaxlitlaydi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Son 4.2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4, -4.3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-5, 4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/>
              <a:t>a.floorToDouble</a:t>
            </a:r>
            <a:r>
              <a:rPr lang="en-US" sz="2600" b="1" dirty="0"/>
              <a:t>() </a:t>
            </a:r>
            <a:r>
              <a:rPr lang="en-US" sz="2200" dirty="0" err="1"/>
              <a:t>sonni</a:t>
            </a:r>
            <a:r>
              <a:rPr lang="en-US" sz="2200" dirty="0"/>
              <a:t> </a:t>
            </a:r>
            <a:r>
              <a:rPr lang="en-US" sz="2200" dirty="0" err="1"/>
              <a:t>doubule</a:t>
            </a:r>
            <a:r>
              <a:rPr lang="en-US" sz="2200" dirty="0"/>
              <a:t> type </a:t>
            </a:r>
            <a:r>
              <a:rPr lang="en-US" sz="2200" dirty="0" err="1"/>
              <a:t>bo’yicha</a:t>
            </a:r>
            <a:r>
              <a:rPr lang="en-US" sz="2200" dirty="0"/>
              <a:t> </a:t>
            </a:r>
            <a:r>
              <a:rPr lang="en-US" sz="2200" dirty="0" err="1"/>
              <a:t>yaxlitlaydi</a:t>
            </a:r>
            <a:r>
              <a:rPr lang="en-US" sz="2200" dirty="0"/>
              <a:t>. Son 4.2 </a:t>
            </a:r>
            <a:r>
              <a:rPr lang="en-US" sz="2200" dirty="0" err="1"/>
              <a:t>bo’lsa</a:t>
            </a:r>
            <a:r>
              <a:rPr lang="en-US" sz="2200" dirty="0"/>
              <a:t> 4.0, -4.3 </a:t>
            </a:r>
            <a:r>
              <a:rPr lang="en-US" sz="2200" dirty="0" err="1"/>
              <a:t>bo’lsa</a:t>
            </a:r>
            <a:r>
              <a:rPr lang="en-US" sz="2200" dirty="0"/>
              <a:t> -5.0, 4 </a:t>
            </a:r>
            <a:r>
              <a:rPr lang="en-US" sz="2200" dirty="0" err="1"/>
              <a:t>bo’lsa</a:t>
            </a:r>
            <a:r>
              <a:rPr lang="en-US" sz="2200" dirty="0"/>
              <a:t> 4.0 </a:t>
            </a:r>
            <a:r>
              <a:rPr lang="en-US" sz="2200" dirty="0" err="1"/>
              <a:t>chiqadi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x.ceil</a:t>
            </a:r>
            <a:r>
              <a:rPr lang="en-US" sz="2400" b="1" dirty="0"/>
              <a:t>() </a:t>
            </a:r>
            <a:r>
              <a:rPr lang="en-US" sz="2000" dirty="0" err="1"/>
              <a:t>sonni</a:t>
            </a:r>
            <a:r>
              <a:rPr lang="en-US" sz="2000" dirty="0"/>
              <a:t> </a:t>
            </a:r>
            <a:r>
              <a:rPr lang="en-US" sz="2000" dirty="0" err="1"/>
              <a:t>yaxlitlaydi</a:t>
            </a:r>
            <a:r>
              <a:rPr lang="en-US" sz="2000" dirty="0"/>
              <a:t>. Son 4.2 </a:t>
            </a:r>
            <a:r>
              <a:rPr lang="en-US" sz="2000" dirty="0" err="1"/>
              <a:t>bo’lsa</a:t>
            </a:r>
            <a:r>
              <a:rPr lang="en-US" sz="2000" dirty="0"/>
              <a:t> 5, -4.3 </a:t>
            </a:r>
            <a:r>
              <a:rPr lang="en-US" sz="2000" dirty="0" err="1"/>
              <a:t>bo’lsa</a:t>
            </a:r>
            <a:r>
              <a:rPr lang="en-US" sz="2000" dirty="0"/>
              <a:t> -4, 4 </a:t>
            </a:r>
            <a:r>
              <a:rPr lang="en-US" sz="2000" dirty="0" err="1"/>
              <a:t>bo’lsa</a:t>
            </a:r>
            <a:r>
              <a:rPr lang="en-US" sz="2000" dirty="0"/>
              <a:t> 4 </a:t>
            </a:r>
            <a:r>
              <a:rPr lang="en-US" sz="2000" dirty="0" err="1"/>
              <a:t>chiqadi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x.clamp</a:t>
            </a:r>
            <a:r>
              <a:rPr lang="en-US" sz="2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(1, 10.0)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oraliqda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oraliq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1, 10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5, -1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1, 19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51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5D614-F06B-B295-3CD3-2F39921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013" y="62833"/>
            <a:ext cx="6555934" cy="725349"/>
          </a:xfrm>
        </p:spPr>
        <p:txBody>
          <a:bodyPr/>
          <a:lstStyle/>
          <a:p>
            <a:pPr algn="ctr"/>
            <a:r>
              <a:rPr lang="en-US" b="1" dirty="0"/>
              <a:t>Number </a:t>
            </a:r>
            <a:r>
              <a:rPr lang="en-US" b="1" dirty="0" err="1"/>
              <a:t>xususiyatlari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BE4C3-4BFF-F316-28C2-579DA853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935830"/>
            <a:ext cx="7400925" cy="420766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x.compareTo</a:t>
            </a:r>
            <a:r>
              <a:rPr lang="en-US" sz="2600" b="1" dirty="0"/>
              <a:t>(a) </a:t>
            </a:r>
            <a:r>
              <a:rPr lang="en-US" sz="2000" dirty="0" err="1"/>
              <a:t>berilgan</a:t>
            </a:r>
            <a:r>
              <a:rPr lang="en-US" sz="2000" dirty="0"/>
              <a:t> son x&gt;a </a:t>
            </a:r>
            <a:r>
              <a:rPr lang="en-US" sz="2000" dirty="0" err="1"/>
              <a:t>bo’lsa</a:t>
            </a:r>
            <a:r>
              <a:rPr lang="en-US" sz="2000" dirty="0"/>
              <a:t> 1, x=a </a:t>
            </a:r>
            <a:r>
              <a:rPr lang="en-US" sz="2000" dirty="0" err="1"/>
              <a:t>bo’lsa</a:t>
            </a:r>
            <a:r>
              <a:rPr lang="en-US" sz="2000" dirty="0"/>
              <a:t> 0, x&lt;a </a:t>
            </a:r>
            <a:r>
              <a:rPr lang="en-US" sz="2000" dirty="0" err="1"/>
              <a:t>bo’lsa</a:t>
            </a:r>
            <a:r>
              <a:rPr lang="en-US" sz="2000" dirty="0"/>
              <a:t> -1 </a:t>
            </a:r>
            <a:r>
              <a:rPr lang="en-US" sz="2000" dirty="0" err="1"/>
              <a:t>chiqadi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x.remainder</a:t>
            </a:r>
            <a:r>
              <a:rPr lang="en-US" sz="2600" b="1" dirty="0"/>
              <a:t>(a) </a:t>
            </a:r>
            <a:r>
              <a:rPr lang="en-US" sz="2000" dirty="0" err="1"/>
              <a:t>sonni</a:t>
            </a:r>
            <a:r>
              <a:rPr lang="en-US" sz="2000" dirty="0"/>
              <a:t> </a:t>
            </a:r>
            <a:r>
              <a:rPr lang="en-US" sz="2000" dirty="0" err="1"/>
              <a:t>qoldiq</a:t>
            </a:r>
            <a:r>
              <a:rPr lang="en-US" sz="2000" dirty="0"/>
              <a:t> </a:t>
            </a:r>
            <a:r>
              <a:rPr lang="en-US" sz="2000" dirty="0" err="1"/>
              <a:t>qismini</a:t>
            </a:r>
            <a:r>
              <a:rPr lang="en-US" sz="2000" dirty="0"/>
              <a:t> </a:t>
            </a:r>
            <a:r>
              <a:rPr lang="en-US" sz="2000" dirty="0" err="1"/>
              <a:t>topadi</a:t>
            </a:r>
            <a:r>
              <a:rPr lang="en-US" sz="2000" dirty="0"/>
              <a:t>. Son x = 7 a = 3 </a:t>
            </a:r>
            <a:r>
              <a:rPr lang="en-US" sz="2000" dirty="0" err="1"/>
              <a:t>bo’lsa</a:t>
            </a:r>
            <a:r>
              <a:rPr lang="en-US" sz="2000" dirty="0"/>
              <a:t> 1, x = 9 a = 5 </a:t>
            </a:r>
            <a:r>
              <a:rPr lang="en-US" sz="2000" dirty="0" err="1"/>
              <a:t>bo’lsa</a:t>
            </a:r>
            <a:r>
              <a:rPr lang="en-US" sz="2000" dirty="0"/>
              <a:t> 4 </a:t>
            </a:r>
            <a:r>
              <a:rPr lang="en-US" sz="2000" dirty="0" err="1"/>
              <a:t>chiqadi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x.round</a:t>
            </a:r>
            <a:r>
              <a:rPr lang="en-US" sz="2600" b="1" dirty="0"/>
              <a:t>()  </a:t>
            </a:r>
            <a:r>
              <a:rPr lang="en-US" sz="2000" dirty="0" err="1"/>
              <a:t>Sonni</a:t>
            </a:r>
            <a:r>
              <a:rPr lang="en-US" sz="2000" dirty="0"/>
              <a:t> </a:t>
            </a:r>
            <a:r>
              <a:rPr lang="en-US" sz="2000" dirty="0" err="1"/>
              <a:t>yaxlitlaydi</a:t>
            </a:r>
            <a:r>
              <a:rPr lang="en-US" sz="2000" dirty="0"/>
              <a:t>. 10.85.round()  </a:t>
            </a:r>
            <a:r>
              <a:rPr lang="en-US" sz="2000" dirty="0" err="1"/>
              <a:t>natija</a:t>
            </a:r>
            <a:r>
              <a:rPr lang="en-US" sz="2000" dirty="0"/>
              <a:t>: 11. 10.25.round() </a:t>
            </a:r>
            <a:r>
              <a:rPr lang="en-US" sz="2000" dirty="0" err="1"/>
              <a:t>natija</a:t>
            </a:r>
            <a:r>
              <a:rPr lang="en-US" sz="2000" dirty="0"/>
              <a:t>: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double a = 10.5.roundToDouble(); </a:t>
            </a:r>
            <a:r>
              <a:rPr lang="en-US" sz="2000" dirty="0" err="1"/>
              <a:t>natija</a:t>
            </a:r>
            <a:r>
              <a:rPr lang="en-US" sz="2000" dirty="0"/>
              <a:t>: 11.0; double a = 10.5.roundToDouble(); </a:t>
            </a:r>
            <a:r>
              <a:rPr lang="en-US" sz="2000" dirty="0" err="1"/>
              <a:t>natija</a:t>
            </a:r>
            <a:r>
              <a:rPr lang="en-US" sz="2000" dirty="0"/>
              <a:t> 10.0;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a.toInt</a:t>
            </a:r>
            <a:r>
              <a:rPr lang="en-US" sz="2600" b="1" dirty="0"/>
              <a:t>(); </a:t>
            </a:r>
            <a:r>
              <a:rPr lang="en-US" sz="2000" dirty="0" err="1"/>
              <a:t>haqiqiy</a:t>
            </a:r>
            <a:r>
              <a:rPr lang="en-US" sz="2000" b="1" dirty="0"/>
              <a:t> </a:t>
            </a:r>
            <a:r>
              <a:rPr lang="en-US" sz="2000" dirty="0" err="1"/>
              <a:t>turdagi</a:t>
            </a:r>
            <a:r>
              <a:rPr lang="en-US" sz="2000" dirty="0"/>
              <a:t> </a:t>
            </a:r>
            <a:r>
              <a:rPr lang="en-US" sz="2000" dirty="0" err="1"/>
              <a:t>qiymatni</a:t>
            </a:r>
            <a:r>
              <a:rPr lang="en-US" sz="2000" dirty="0"/>
              <a:t> </a:t>
            </a:r>
            <a:r>
              <a:rPr lang="en-US" sz="2000" dirty="0" err="1"/>
              <a:t>butun</a:t>
            </a:r>
            <a:r>
              <a:rPr lang="en-US" sz="2000" dirty="0"/>
              <a:t> </a:t>
            </a:r>
            <a:r>
              <a:rPr lang="en-US" sz="2000" dirty="0" err="1"/>
              <a:t>turga</a:t>
            </a:r>
            <a:r>
              <a:rPr lang="en-US" sz="2000" dirty="0"/>
              <a:t> </a:t>
            </a:r>
            <a:r>
              <a:rPr lang="en-US" sz="2000" dirty="0" err="1"/>
              <a:t>o’tkazadi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a.toDouble</a:t>
            </a:r>
            <a:r>
              <a:rPr lang="en-US" sz="2600" b="1" dirty="0"/>
              <a:t>() </a:t>
            </a:r>
            <a:r>
              <a:rPr lang="en-US" sz="2200" dirty="0" err="1"/>
              <a:t>butun</a:t>
            </a:r>
            <a:r>
              <a:rPr lang="en-US" sz="2200" b="1" dirty="0"/>
              <a:t> </a:t>
            </a:r>
            <a:r>
              <a:rPr lang="en-US" sz="2200" dirty="0" err="1"/>
              <a:t>turdagi</a:t>
            </a:r>
            <a:r>
              <a:rPr lang="en-US" sz="2200" dirty="0"/>
              <a:t> </a:t>
            </a:r>
            <a:r>
              <a:rPr lang="en-US" sz="2200" dirty="0" err="1"/>
              <a:t>qiymatni</a:t>
            </a:r>
            <a:r>
              <a:rPr lang="en-US" sz="2200" dirty="0"/>
              <a:t> </a:t>
            </a:r>
            <a:r>
              <a:rPr lang="en-US" sz="2200" dirty="0" err="1"/>
              <a:t>haqiqiy</a:t>
            </a:r>
            <a:r>
              <a:rPr lang="en-US" sz="2200" dirty="0"/>
              <a:t> </a:t>
            </a:r>
            <a:r>
              <a:rPr lang="en-US" sz="2200" dirty="0" err="1"/>
              <a:t>turga</a:t>
            </a:r>
            <a:r>
              <a:rPr lang="en-US" sz="2200" dirty="0"/>
              <a:t> </a:t>
            </a:r>
            <a:r>
              <a:rPr lang="en-US" sz="2200" dirty="0" err="1"/>
              <a:t>o’tkazadi</a:t>
            </a:r>
            <a:r>
              <a:rPr lang="en-US" sz="2200" dirty="0"/>
              <a:t>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6475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89376A-6994-94D7-4333-7FC793EC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972" y="2654029"/>
            <a:ext cx="3657719" cy="2698583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14B8C0D-7002-A993-7313-518656A5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435" y="2190553"/>
            <a:ext cx="5418130" cy="1400423"/>
          </a:xfrm>
        </p:spPr>
        <p:txBody>
          <a:bodyPr>
            <a:normAutofit fontScale="90000"/>
          </a:bodyPr>
          <a:lstStyle/>
          <a:p>
            <a:r>
              <a:rPr lang="en-US" sz="4400" b="1" dirty="0" err="1"/>
              <a:t>Malumot</a:t>
            </a:r>
            <a:r>
              <a:rPr lang="en-US" sz="4400" b="1" dirty="0"/>
              <a:t> </a:t>
            </a:r>
            <a:r>
              <a:rPr lang="en-US" sz="4400" b="1" dirty="0" err="1"/>
              <a:t>turlari</a:t>
            </a:r>
            <a:r>
              <a:rPr lang="en-US" sz="4400" b="1" dirty="0"/>
              <a:t> </a:t>
            </a:r>
            <a:br>
              <a:rPr lang="en-US" sz="4400" b="1" dirty="0"/>
            </a:br>
            <a:r>
              <a:rPr lang="en-US" sz="4400" b="1" dirty="0"/>
              <a:t>(Data types)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8A88CB6-8E89-8AB9-818B-92D450DE5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870" y="4379976"/>
            <a:ext cx="5418130" cy="763524"/>
          </a:xfrm>
        </p:spPr>
        <p:txBody>
          <a:bodyPr/>
          <a:lstStyle/>
          <a:p>
            <a:r>
              <a:rPr lang="en-US" b="1" i="1" dirty="0"/>
              <a:t>Ismatov Shoxruxxon</a:t>
            </a:r>
          </a:p>
        </p:txBody>
      </p:sp>
    </p:spTree>
    <p:extLst>
      <p:ext uri="{BB962C8B-B14F-4D97-AF65-F5344CB8AC3E}">
        <p14:creationId xmlns:p14="http://schemas.microsoft.com/office/powerpoint/2010/main" val="19342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Dart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sartlarni</a:t>
            </a:r>
            <a:r>
              <a:rPr lang="en-US" dirty="0"/>
              <a:t> </a:t>
            </a:r>
            <a:r>
              <a:rPr lang="en-US" dirty="0" err="1"/>
              <a:t>yozilish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18886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7993E-F91D-DE3A-31BF-A253EB2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436033"/>
            <a:ext cx="5944522" cy="725349"/>
          </a:xfrm>
        </p:spPr>
        <p:txBody>
          <a:bodyPr/>
          <a:lstStyle/>
          <a:p>
            <a:r>
              <a:rPr lang="en-US" b="1" dirty="0" err="1"/>
              <a:t>Ma’lumot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r>
              <a:rPr lang="en-US" b="1" dirty="0"/>
              <a:t>(Data Types)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48426-0FDD-E3A4-D33C-21E8C9D3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  <a:p>
            <a:r>
              <a:rPr lang="en-US" dirty="0"/>
              <a:t>Const</a:t>
            </a:r>
          </a:p>
          <a:p>
            <a:r>
              <a:rPr lang="en-US" dirty="0"/>
              <a:t>Dynamic </a:t>
            </a:r>
          </a:p>
          <a:p>
            <a:r>
              <a:rPr lang="en-US" dirty="0"/>
              <a:t>Final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F5728-4BBE-72A6-B077-55B6E657DA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482" y="614760"/>
            <a:ext cx="7392194" cy="16454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Algoritm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turlari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EC2100-9585-A2A2-1D1B-25130BA1AC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263"/>
            <a:ext cx="4572000" cy="3508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74185-9B2D-E7B4-0EE3-CCC1F45296FA}"/>
              </a:ext>
            </a:extLst>
          </p:cNvPr>
          <p:cNvSpPr txBox="1"/>
          <p:nvPr/>
        </p:nvSpPr>
        <p:spPr>
          <a:xfrm>
            <a:off x="4521994" y="2386013"/>
            <a:ext cx="5498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Chiziqli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Tarmoqlanuvchi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Takrorlanuvchi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76969" y="1096425"/>
            <a:ext cx="4347985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Chiziqli algoritm</a:t>
            </a:r>
            <a:endParaRPr lang="ru-RU" sz="405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763895" y="1544727"/>
            <a:ext cx="1071409" cy="4887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2" name="Прямая со стрелкой 11"/>
          <p:cNvCxnSpPr>
            <a:stCxn id="10" idx="4"/>
            <a:endCxn id="13" idx="0"/>
          </p:cNvCxnSpPr>
          <p:nvPr/>
        </p:nvCxnSpPr>
        <p:spPr>
          <a:xfrm>
            <a:off x="2299600" y="2033507"/>
            <a:ext cx="0" cy="2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763895" y="2306175"/>
            <a:ext cx="1071409" cy="3292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Прямоугольник 13"/>
          <p:cNvSpPr/>
          <p:nvPr/>
        </p:nvSpPr>
        <p:spPr>
          <a:xfrm>
            <a:off x="1763895" y="2954511"/>
            <a:ext cx="1071409" cy="3292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>
            <a:off x="2298203" y="2658620"/>
            <a:ext cx="1396" cy="2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761102" y="3551940"/>
            <a:ext cx="1071409" cy="3292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>
            <a:off x="2296807" y="3292151"/>
            <a:ext cx="1396" cy="2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61102" y="4198176"/>
            <a:ext cx="1071409" cy="4887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1" name="Прямая со стрелкой 20"/>
          <p:cNvCxnSpPr>
            <a:cxnSpLocks/>
          </p:cNvCxnSpPr>
          <p:nvPr/>
        </p:nvCxnSpPr>
        <p:spPr>
          <a:xfrm>
            <a:off x="2295410" y="3900953"/>
            <a:ext cx="1396" cy="2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 bwMode="gray">
          <a:xfrm>
            <a:off x="1856465" y="1575915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Boshlash</a:t>
            </a:r>
          </a:p>
        </p:txBody>
      </p:sp>
      <p:sp>
        <p:nvSpPr>
          <p:cNvPr id="27" name="Заголовок 1"/>
          <p:cNvSpPr txBox="1">
            <a:spLocks/>
          </p:cNvSpPr>
          <p:nvPr/>
        </p:nvSpPr>
        <p:spPr bwMode="gray">
          <a:xfrm>
            <a:off x="1856389" y="3509984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Buyruq 3</a:t>
            </a:r>
          </a:p>
        </p:txBody>
      </p:sp>
      <p:sp>
        <p:nvSpPr>
          <p:cNvPr id="28" name="Заголовок 1"/>
          <p:cNvSpPr txBox="1">
            <a:spLocks/>
          </p:cNvSpPr>
          <p:nvPr/>
        </p:nvSpPr>
        <p:spPr bwMode="gray">
          <a:xfrm>
            <a:off x="1856389" y="2242312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Buyruq 1</a:t>
            </a:r>
          </a:p>
        </p:txBody>
      </p:sp>
      <p:sp>
        <p:nvSpPr>
          <p:cNvPr id="31" name="Заголовок 1"/>
          <p:cNvSpPr txBox="1">
            <a:spLocks/>
          </p:cNvSpPr>
          <p:nvPr/>
        </p:nvSpPr>
        <p:spPr bwMode="gray">
          <a:xfrm>
            <a:off x="1856389" y="2908709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Buyruq 2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 bwMode="gray">
          <a:xfrm>
            <a:off x="1917349" y="4236714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Tamom</a:t>
            </a:r>
          </a:p>
        </p:txBody>
      </p:sp>
      <p:sp>
        <p:nvSpPr>
          <p:cNvPr id="34" name="Стрелка вправо 33"/>
          <p:cNvSpPr/>
          <p:nvPr/>
        </p:nvSpPr>
        <p:spPr>
          <a:xfrm>
            <a:off x="3134081" y="2906889"/>
            <a:ext cx="1418640" cy="90619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Заголовок 1"/>
          <p:cNvSpPr txBox="1">
            <a:spLocks/>
          </p:cNvSpPr>
          <p:nvPr/>
        </p:nvSpPr>
        <p:spPr bwMode="gray">
          <a:xfrm>
            <a:off x="4660170" y="2033507"/>
            <a:ext cx="4271790" cy="2286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75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Chiziqli algoritm </a:t>
            </a:r>
            <a:r>
              <a:rPr lang="en-US" sz="187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Hech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qanday shart tekshirilmaydigan va tartib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bilan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ketma-ket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bajariladigan algoritm</a:t>
            </a:r>
          </a:p>
        </p:txBody>
      </p:sp>
    </p:spTree>
    <p:extLst>
      <p:ext uri="{BB962C8B-B14F-4D97-AF65-F5344CB8AC3E}">
        <p14:creationId xmlns:p14="http://schemas.microsoft.com/office/powerpoint/2010/main" val="32131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0884" y="1295391"/>
            <a:ext cx="659065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Tarmoqlanuvchi algoritm</a:t>
            </a:r>
            <a:endParaRPr lang="ru-RU" sz="405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076880" y="1809521"/>
            <a:ext cx="1071409" cy="4887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2" name="Прямая со стрелкой 11"/>
          <p:cNvCxnSpPr>
            <a:stCxn id="10" idx="4"/>
          </p:cNvCxnSpPr>
          <p:nvPr/>
        </p:nvCxnSpPr>
        <p:spPr>
          <a:xfrm>
            <a:off x="1612585" y="2298301"/>
            <a:ext cx="0" cy="27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 bwMode="gray">
          <a:xfrm>
            <a:off x="1169450" y="1840710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Boshlash</a:t>
            </a:r>
          </a:p>
        </p:txBody>
      </p:sp>
      <p:sp>
        <p:nvSpPr>
          <p:cNvPr id="34" name="Стрелка вправо 33"/>
          <p:cNvSpPr/>
          <p:nvPr/>
        </p:nvSpPr>
        <p:spPr>
          <a:xfrm>
            <a:off x="3135634" y="2717407"/>
            <a:ext cx="1467211" cy="104935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Заголовок 1"/>
          <p:cNvSpPr txBox="1">
            <a:spLocks/>
          </p:cNvSpPr>
          <p:nvPr/>
        </p:nvSpPr>
        <p:spPr bwMode="gray">
          <a:xfrm>
            <a:off x="4660170" y="2033507"/>
            <a:ext cx="4271790" cy="2286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75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Tarmoqlanuvchi </a:t>
            </a:r>
            <a:r>
              <a:rPr lang="en-US" sz="1875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</a:t>
            </a:r>
            <a:r>
              <a:rPr lang="en-US" sz="1875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187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 ma’lum bir shartga ko’ra bir yoki boshqa shartga ko’ra amallarni bajaruvchi algoritm.</a:t>
            </a: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924286" y="2570969"/>
            <a:ext cx="1376598" cy="651466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Заголовок 1"/>
          <p:cNvSpPr txBox="1">
            <a:spLocks/>
          </p:cNvSpPr>
          <p:nvPr/>
        </p:nvSpPr>
        <p:spPr bwMode="gray">
          <a:xfrm>
            <a:off x="1299051" y="2662207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Shart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661012" y="2893936"/>
            <a:ext cx="263274" cy="2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291490" y="2892554"/>
            <a:ext cx="263274" cy="2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Блок-схема: процесс 25"/>
          <p:cNvSpPr/>
          <p:nvPr/>
        </p:nvSpPr>
        <p:spPr>
          <a:xfrm>
            <a:off x="179470" y="3395950"/>
            <a:ext cx="929565" cy="41313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Блок-схема: процесс 35"/>
          <p:cNvSpPr/>
          <p:nvPr/>
        </p:nvSpPr>
        <p:spPr>
          <a:xfrm>
            <a:off x="2089982" y="3395950"/>
            <a:ext cx="929565" cy="41313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651382" y="2892555"/>
            <a:ext cx="9630" cy="503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549949" y="2896998"/>
            <a:ext cx="9630" cy="503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Заголовок 1"/>
          <p:cNvSpPr txBox="1">
            <a:spLocks/>
          </p:cNvSpPr>
          <p:nvPr/>
        </p:nvSpPr>
        <p:spPr bwMode="gray">
          <a:xfrm>
            <a:off x="196073" y="3383067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Buyruq 1</a:t>
            </a:r>
          </a:p>
        </p:txBody>
      </p:sp>
      <p:sp>
        <p:nvSpPr>
          <p:cNvPr id="48" name="Заголовок 1"/>
          <p:cNvSpPr txBox="1">
            <a:spLocks/>
          </p:cNvSpPr>
          <p:nvPr/>
        </p:nvSpPr>
        <p:spPr bwMode="gray">
          <a:xfrm>
            <a:off x="2089982" y="3395950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Buyruq 2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661012" y="4113059"/>
            <a:ext cx="1888937" cy="14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661012" y="3823751"/>
            <a:ext cx="2991" cy="289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2554764" y="3837943"/>
            <a:ext cx="4815" cy="275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1612585" y="4145956"/>
            <a:ext cx="1367" cy="28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1076880" y="4428781"/>
            <a:ext cx="1071409" cy="4887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Заголовок 1"/>
          <p:cNvSpPr txBox="1">
            <a:spLocks/>
          </p:cNvSpPr>
          <p:nvPr/>
        </p:nvSpPr>
        <p:spPr bwMode="gray">
          <a:xfrm>
            <a:off x="1241177" y="4465652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Tamom</a:t>
            </a:r>
          </a:p>
        </p:txBody>
      </p:sp>
    </p:spTree>
    <p:extLst>
      <p:ext uri="{BB962C8B-B14F-4D97-AF65-F5344CB8AC3E}">
        <p14:creationId xmlns:p14="http://schemas.microsoft.com/office/powerpoint/2010/main" val="33717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35861" y="1191135"/>
            <a:ext cx="6290889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Takrorlanuvchi algoritm</a:t>
            </a:r>
            <a:endParaRPr lang="ru-RU" sz="405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60913" y="1711396"/>
            <a:ext cx="1447326" cy="56047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587797" y="2298301"/>
            <a:ext cx="0" cy="27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 bwMode="gray">
          <a:xfrm>
            <a:off x="1136399" y="1780159"/>
            <a:ext cx="1109283" cy="426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Boshlash</a:t>
            </a:r>
          </a:p>
        </p:txBody>
      </p:sp>
      <p:sp>
        <p:nvSpPr>
          <p:cNvPr id="34" name="Стрелка вправо 33"/>
          <p:cNvSpPr/>
          <p:nvPr/>
        </p:nvSpPr>
        <p:spPr>
          <a:xfrm>
            <a:off x="3021832" y="2764748"/>
            <a:ext cx="1629212" cy="11548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Заголовок 1"/>
          <p:cNvSpPr txBox="1">
            <a:spLocks/>
          </p:cNvSpPr>
          <p:nvPr/>
        </p:nvSpPr>
        <p:spPr bwMode="gray">
          <a:xfrm>
            <a:off x="4660170" y="2033507"/>
            <a:ext cx="4483830" cy="2286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Takrorlanuvchi(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tsikl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algoritm – bu takrorlanuvchi jarayonlarni algoritmi bo’lib, n son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berilgan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bo’lsa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amallar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marta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7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takrorlanadi</a:t>
            </a:r>
            <a:r>
              <a:rPr lang="en-US" sz="187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Блок-схема: подготовка 3"/>
          <p:cNvSpPr/>
          <p:nvPr/>
        </p:nvSpPr>
        <p:spPr>
          <a:xfrm>
            <a:off x="568566" y="2586911"/>
            <a:ext cx="1986578" cy="599497"/>
          </a:xfrm>
          <a:prstGeom prst="flowChartPreparat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584577" y="3202350"/>
            <a:ext cx="1073" cy="33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 bwMode="gray">
          <a:xfrm>
            <a:off x="568565" y="2712042"/>
            <a:ext cx="1876983" cy="33683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n marta takrorlash</a:t>
            </a:r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640944" y="3537442"/>
            <a:ext cx="1914200" cy="520547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Заголовок 1"/>
          <p:cNvSpPr txBox="1">
            <a:spLocks/>
          </p:cNvSpPr>
          <p:nvPr/>
        </p:nvSpPr>
        <p:spPr bwMode="gray">
          <a:xfrm>
            <a:off x="989961" y="3633998"/>
            <a:ext cx="1876983" cy="33683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Buyruqlar</a:t>
            </a:r>
          </a:p>
        </p:txBody>
      </p:sp>
      <p:cxnSp>
        <p:nvCxnSpPr>
          <p:cNvPr id="29" name="Соединительная линия уступом 28"/>
          <p:cNvCxnSpPr>
            <a:cxnSpLocks/>
            <a:stCxn id="4" idx="3"/>
          </p:cNvCxnSpPr>
          <p:nvPr/>
        </p:nvCxnSpPr>
        <p:spPr>
          <a:xfrm>
            <a:off x="2555144" y="2886660"/>
            <a:ext cx="339010" cy="13272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cxnSpLocks/>
            <a:stCxn id="21" idx="1"/>
            <a:endCxn id="4" idx="1"/>
          </p:cNvCxnSpPr>
          <p:nvPr/>
        </p:nvCxnSpPr>
        <p:spPr>
          <a:xfrm rot="10800000">
            <a:off x="568566" y="2886660"/>
            <a:ext cx="72379" cy="911056"/>
          </a:xfrm>
          <a:prstGeom prst="bentConnector3">
            <a:avLst>
              <a:gd name="adj1" fmla="val 5423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1584576" y="4213952"/>
            <a:ext cx="12895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1584576" y="4213952"/>
            <a:ext cx="0" cy="27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874381" y="4486619"/>
            <a:ext cx="1447326" cy="56047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4" name="Заголовок 1"/>
          <p:cNvSpPr txBox="1">
            <a:spLocks/>
          </p:cNvSpPr>
          <p:nvPr/>
        </p:nvSpPr>
        <p:spPr bwMode="gray">
          <a:xfrm>
            <a:off x="1111611" y="4590870"/>
            <a:ext cx="1876983" cy="33683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Tamom</a:t>
            </a:r>
          </a:p>
        </p:txBody>
      </p:sp>
    </p:spTree>
    <p:extLst>
      <p:ext uri="{BB962C8B-B14F-4D97-AF65-F5344CB8AC3E}">
        <p14:creationId xmlns:p14="http://schemas.microsoft.com/office/powerpoint/2010/main" val="31932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B29E3A-4C5B-EEF7-2011-480EDA16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175" y="1991244"/>
            <a:ext cx="4800798" cy="3505504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D1C64F-9DBD-9685-2DBA-DF0EF4FA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156438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Loops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E0FE6EB-10EA-4B7B-D67C-3B0A956B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86238" y="1893094"/>
            <a:ext cx="4427537" cy="251111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For loop</a:t>
            </a:r>
          </a:p>
          <a:p>
            <a:pPr algn="just"/>
            <a:r>
              <a:rPr lang="en-US" sz="3200" dirty="0"/>
              <a:t>While loop</a:t>
            </a:r>
          </a:p>
          <a:p>
            <a:pPr algn="just"/>
            <a:r>
              <a:rPr lang="en-US" sz="3200" dirty="0"/>
              <a:t>Do while loop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04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584EC-7DFD-3B76-ECE5-572DE217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19" y="328707"/>
            <a:ext cx="5481955" cy="120291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For loop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2251B03-0DB0-A520-37B2-6359502B9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" y="1014824"/>
            <a:ext cx="3482340" cy="3930929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71F339C6-E79D-5CBA-B1F4-140648E8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01440" y="1531620"/>
            <a:ext cx="5158740" cy="35433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Dart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for loop biz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blokining</a:t>
            </a:r>
            <a:r>
              <a:rPr lang="en-US" dirty="0"/>
              <a:t> </a:t>
            </a:r>
            <a:r>
              <a:rPr lang="en-US" dirty="0" err="1"/>
              <a:t>bajarilish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tanishganimizda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Bu C, C++ </a:t>
            </a:r>
            <a:r>
              <a:rPr lang="en-US" dirty="0" err="1"/>
              <a:t>va</a:t>
            </a:r>
            <a:r>
              <a:rPr lang="en-US" dirty="0"/>
              <a:t> Java for loop ga </a:t>
            </a:r>
            <a:r>
              <a:rPr lang="en-US" dirty="0" err="1"/>
              <a:t>o'xshaydi</a:t>
            </a:r>
            <a:r>
              <a:rPr lang="en-US" dirty="0"/>
              <a:t>. Loop </a:t>
            </a:r>
            <a:r>
              <a:rPr lang="en-US" dirty="0" err="1"/>
              <a:t>bajarilishini</a:t>
            </a:r>
            <a:r>
              <a:rPr lang="en-US" dirty="0"/>
              <a:t> </a:t>
            </a:r>
            <a:r>
              <a:rPr lang="en-US" dirty="0" err="1"/>
              <a:t>boshlash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boshlang'ich</a:t>
            </a:r>
            <a:r>
              <a:rPr lang="en-US" dirty="0"/>
              <a:t> </a:t>
            </a:r>
            <a:r>
              <a:rPr lang="en-US" dirty="0" err="1"/>
              <a:t>o'zgaruvchi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U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shartga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kelguncha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blokini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 Loop </a:t>
            </a:r>
            <a:r>
              <a:rPr lang="en-US" dirty="0" err="1"/>
              <a:t>bajarilganda</a:t>
            </a:r>
            <a:r>
              <a:rPr lang="en-US" dirty="0"/>
              <a:t>, iterator </a:t>
            </a:r>
            <a:r>
              <a:rPr lang="en-US" dirty="0" err="1"/>
              <a:t>qiymati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iteratsiyada</a:t>
            </a:r>
            <a:r>
              <a:rPr lang="en-US" dirty="0"/>
              <a:t> </a:t>
            </a:r>
            <a:r>
              <a:rPr lang="en-US" dirty="0" err="1"/>
              <a:t>yangilanadi</a:t>
            </a:r>
            <a:r>
              <a:rPr lang="en-US" dirty="0"/>
              <a:t>, </a:t>
            </a:r>
            <a:r>
              <a:rPr lang="en-US" dirty="0" err="1"/>
              <a:t>so'ngra</a:t>
            </a:r>
            <a:r>
              <a:rPr lang="en-US" dirty="0"/>
              <a:t> test </a:t>
            </a:r>
            <a:r>
              <a:rPr lang="en-US" dirty="0" err="1"/>
              <a:t>ifodasi</a:t>
            </a:r>
            <a:r>
              <a:rPr lang="en-US" dirty="0"/>
              <a:t> </a:t>
            </a:r>
            <a:r>
              <a:rPr lang="en-US" dirty="0" err="1"/>
              <a:t>baholanadi</a:t>
            </a:r>
            <a:r>
              <a:rPr lang="en-US" dirty="0"/>
              <a:t>. Bu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test </a:t>
            </a:r>
            <a:r>
              <a:rPr lang="en-US" dirty="0" err="1"/>
              <a:t>ifodasi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bo'lguncha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 Test </a:t>
            </a:r>
            <a:r>
              <a:rPr lang="en-US" dirty="0" err="1"/>
              <a:t>ifodasi</a:t>
            </a:r>
            <a:r>
              <a:rPr lang="en-US" dirty="0"/>
              <a:t> </a:t>
            </a:r>
            <a:r>
              <a:rPr lang="en-US" dirty="0" err="1"/>
              <a:t>noto'g'ri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for </a:t>
            </a:r>
            <a:r>
              <a:rPr lang="en-US" dirty="0" err="1"/>
              <a:t>tsikli</a:t>
            </a:r>
            <a:r>
              <a:rPr lang="en-US" dirty="0"/>
              <a:t> </a:t>
            </a:r>
            <a:r>
              <a:rPr lang="en-US" dirty="0" err="1"/>
              <a:t>tugatiladi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721FB-8770-A360-998B-5A6ECE5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739" y="328707"/>
            <a:ext cx="6122035" cy="120291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For loop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C17DC-331B-1970-0C21-CA73F9B6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681" y="1251845"/>
            <a:ext cx="6751319" cy="862802"/>
          </a:xfrm>
        </p:spPr>
        <p:txBody>
          <a:bodyPr>
            <a:normAutofit/>
          </a:bodyPr>
          <a:lstStyle/>
          <a:p>
            <a:r>
              <a:rPr lang="en-US" sz="2800" dirty="0"/>
              <a:t>for(initialization, condition, </a:t>
            </a:r>
            <a:r>
              <a:rPr lang="en-US" sz="2800" dirty="0" err="1"/>
              <a:t>incr</a:t>
            </a:r>
            <a:r>
              <a:rPr lang="en-US" sz="2800" dirty="0"/>
              <a:t>/</a:t>
            </a:r>
            <a:r>
              <a:rPr lang="en-US" sz="2800" dirty="0" err="1"/>
              <a:t>decr</a:t>
            </a:r>
            <a:r>
              <a:rPr lang="en-US" sz="2800" dirty="0"/>
              <a:t>)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83C6F3-C651-DCC2-B855-51C5B735E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87040" y="2114647"/>
            <a:ext cx="6050278" cy="288407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just"/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tsikl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tanasi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just"/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F21A52-95BD-789D-F369-332EAEFE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" y="1880204"/>
            <a:ext cx="2655729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6893-54D1-CDD0-3B53-F1326F79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39" y="328707"/>
            <a:ext cx="5893435" cy="102003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Example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C5851-16EB-8AA2-BCBA-B60F1ABD4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6840" y="1752600"/>
            <a:ext cx="7520940" cy="3276599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//for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siklidan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dastlabki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qiymatni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o'tkazib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yuborish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uchun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iteratsiyasi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512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C3212-F478-B842-D79B-BAAFF6B2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7894" y="1757364"/>
            <a:ext cx="3136106" cy="16273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Operatorlar</a:t>
            </a:r>
            <a:br>
              <a:rPr lang="en-US" sz="4000" b="1" dirty="0"/>
            </a:br>
            <a:r>
              <a:rPr lang="en-US" sz="4000" b="1" dirty="0"/>
              <a:t>(Operators)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55834-83CD-3220-98C9-E54F4E44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868" y="4024926"/>
            <a:ext cx="7766107" cy="678426"/>
          </a:xfrm>
        </p:spPr>
        <p:txBody>
          <a:bodyPr/>
          <a:lstStyle/>
          <a:p>
            <a:r>
              <a:rPr lang="en-US" b="1" i="1" dirty="0"/>
              <a:t>Ismatov Shoxruxxon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F8A034B-8EC4-93FF-0458-8E37FAB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19" y="328707"/>
            <a:ext cx="7092156" cy="145008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While loop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95A2175-2A6B-97B9-7D4C-9F034DF2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806" y="1864519"/>
            <a:ext cx="8315325" cy="28289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</a:t>
            </a:r>
            <a:r>
              <a:rPr lang="en-US" dirty="0" err="1"/>
              <a:t>sikli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blokining</a:t>
            </a:r>
            <a:r>
              <a:rPr lang="en-US" dirty="0"/>
              <a:t> </a:t>
            </a:r>
            <a:r>
              <a:rPr lang="en-US" dirty="0" err="1"/>
              <a:t>bajarilish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bo'lmaganda</a:t>
            </a:r>
            <a:r>
              <a:rPr lang="en-US" dirty="0"/>
              <a:t> </a:t>
            </a:r>
            <a:r>
              <a:rPr lang="en-US" dirty="0" err="1"/>
              <a:t>qo'llaniladi</a:t>
            </a:r>
            <a:r>
              <a:rPr lang="en-US" dirty="0"/>
              <a:t>. Agar </a:t>
            </a:r>
            <a:r>
              <a:rPr lang="en-US" dirty="0" err="1"/>
              <a:t>shart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bajariladi</a:t>
            </a:r>
            <a:r>
              <a:rPr lang="en-US" dirty="0"/>
              <a:t>. U </a:t>
            </a:r>
            <a:r>
              <a:rPr lang="en-US" dirty="0" err="1"/>
              <a:t>dastlab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shartni</a:t>
            </a:r>
            <a:r>
              <a:rPr lang="en-US" dirty="0"/>
              <a:t> </a:t>
            </a:r>
            <a:r>
              <a:rPr lang="en-US" dirty="0" err="1"/>
              <a:t>tekshiradi</a:t>
            </a:r>
            <a:r>
              <a:rPr lang="en-US" dirty="0"/>
              <a:t>,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while </a:t>
            </a:r>
            <a:r>
              <a:rPr lang="en-US" dirty="0" err="1"/>
              <a:t>tsikli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operatorlarni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 while </a:t>
            </a:r>
            <a:r>
              <a:rPr lang="en-US" dirty="0" err="1"/>
              <a:t>tsikli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cheksiz</a:t>
            </a:r>
            <a:r>
              <a:rPr lang="en-US" dirty="0"/>
              <a:t> </a:t>
            </a:r>
            <a:r>
              <a:rPr lang="en-US" dirty="0" err="1"/>
              <a:t>tsikl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536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6025-92D2-A904-4146-1498357C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1" y="328707"/>
            <a:ext cx="5785334" cy="127149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While loop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6FBEB9-5A30-2515-6DDE-72F451F1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92" y="1712563"/>
            <a:ext cx="4804476" cy="3102230"/>
          </a:xfrm>
        </p:spPr>
        <p:txBody>
          <a:bodyPr/>
          <a:lstStyle/>
          <a:p>
            <a:pPr algn="just"/>
            <a:r>
              <a:rPr lang="en-US" b="1" dirty="0"/>
              <a:t>while (</a:t>
            </a:r>
            <a:r>
              <a:rPr lang="en-US" b="1" dirty="0" err="1"/>
              <a:t>shart</a:t>
            </a:r>
            <a:r>
              <a:rPr lang="en-US" b="1" dirty="0"/>
              <a:t>) {</a:t>
            </a:r>
          </a:p>
          <a:p>
            <a:pPr algn="just"/>
            <a:r>
              <a:rPr lang="en-US" b="1" dirty="0"/>
              <a:t>  // Agar </a:t>
            </a:r>
            <a:r>
              <a:rPr lang="en-US" b="1" dirty="0" err="1"/>
              <a:t>ifoda</a:t>
            </a:r>
            <a:r>
              <a:rPr lang="en-US" b="1" dirty="0"/>
              <a:t> </a:t>
            </a:r>
            <a:r>
              <a:rPr lang="en-US" b="1" dirty="0" err="1"/>
              <a:t>rost</a:t>
            </a:r>
            <a:r>
              <a:rPr lang="en-US" b="1" dirty="0"/>
              <a:t> </a:t>
            </a:r>
            <a:r>
              <a:rPr lang="en-US" b="1" dirty="0" err="1"/>
              <a:t>bo'lsa</a:t>
            </a:r>
            <a:r>
              <a:rPr lang="en-US" b="1" dirty="0"/>
              <a:t>, </a:t>
            </a:r>
            <a:r>
              <a:rPr lang="en-US" b="1" dirty="0" err="1"/>
              <a:t>bajariladigan</a:t>
            </a:r>
            <a:r>
              <a:rPr lang="en-US" b="1" dirty="0"/>
              <a:t> </a:t>
            </a:r>
            <a:r>
              <a:rPr lang="en-US" b="1" dirty="0" err="1"/>
              <a:t>bayonot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}</a:t>
            </a:r>
          </a:p>
          <a:p>
            <a:pPr algn="just"/>
            <a:endParaRPr lang="en-US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BF5F090-B534-30FA-EFB4-CE2FCC81D1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0642" y="1372905"/>
            <a:ext cx="3476835" cy="37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4860C-41E0-C822-E90E-DE9F6BFF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A5D67-3981-2BE2-E89B-172E34074BD9}"/>
              </a:ext>
            </a:extLst>
          </p:cNvPr>
          <p:cNvSpPr txBox="1"/>
          <p:nvPr/>
        </p:nvSpPr>
        <p:spPr>
          <a:xfrm>
            <a:off x="2256819" y="1731867"/>
            <a:ext cx="655593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1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B1D11-2CF2-83C6-1E99-E83E6BA3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Infinite while </a:t>
            </a:r>
            <a:r>
              <a:rPr lang="en-US" b="1" dirty="0" err="1"/>
              <a:t>tsikli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35BD7-1CBF-CFDC-5C88-413C82BE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3" y="1325104"/>
            <a:ext cx="6526162" cy="3392887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tsikli</a:t>
            </a:r>
            <a:r>
              <a:rPr lang="en-US" dirty="0"/>
              <a:t> </a:t>
            </a:r>
            <a:r>
              <a:rPr lang="en-US" dirty="0" err="1"/>
              <a:t>cheksiz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bajarsa</a:t>
            </a:r>
            <a:r>
              <a:rPr lang="en-US" dirty="0"/>
              <a:t>, </a:t>
            </a:r>
            <a:r>
              <a:rPr lang="en-US" dirty="0" err="1"/>
              <a:t>cheksiz</a:t>
            </a:r>
            <a:r>
              <a:rPr lang="en-US" dirty="0"/>
              <a:t> while </a:t>
            </a:r>
            <a:r>
              <a:rPr lang="en-US" dirty="0" err="1"/>
              <a:t>tsikli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6A44C-6F83-A30F-09B8-68CD75AD4074}"/>
              </a:ext>
            </a:extLst>
          </p:cNvPr>
          <p:cNvSpPr txBox="1"/>
          <p:nvPr/>
        </p:nvSpPr>
        <p:spPr>
          <a:xfrm>
            <a:off x="2906305" y="2471223"/>
            <a:ext cx="5532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5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19953-B3ED-E209-1671-9D768C9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973" y="587787"/>
            <a:ext cx="6167755" cy="76352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Do while loop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74D290-E002-ED95-BABB-442FB869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255" y="1543778"/>
            <a:ext cx="5961062" cy="33635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Dart do while loop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navbatda</a:t>
            </a:r>
            <a:r>
              <a:rPr lang="en-US" dirty="0"/>
              <a:t> operator </a:t>
            </a:r>
            <a:r>
              <a:rPr lang="en-US" dirty="0" err="1"/>
              <a:t>blokini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shartni</a:t>
            </a:r>
            <a:r>
              <a:rPr lang="en-US" dirty="0"/>
              <a:t> </a:t>
            </a:r>
            <a:r>
              <a:rPr lang="en-US" dirty="0" err="1"/>
              <a:t>tekshiradi</a:t>
            </a:r>
            <a:r>
              <a:rPr lang="en-US" dirty="0"/>
              <a:t>. Agar </a:t>
            </a:r>
            <a:r>
              <a:rPr lang="en-US" dirty="0" err="1"/>
              <a:t>shart</a:t>
            </a:r>
            <a:r>
              <a:rPr lang="en-US" dirty="0"/>
              <a:t> </a:t>
            </a:r>
            <a:r>
              <a:rPr lang="en-US" dirty="0" err="1"/>
              <a:t>rost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tsikl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iteratsiyasini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ettiradi</a:t>
            </a:r>
            <a:r>
              <a:rPr lang="en-US" dirty="0"/>
              <a:t>. Bu Dart while </a:t>
            </a:r>
            <a:r>
              <a:rPr lang="en-US" dirty="0" err="1"/>
              <a:t>tsikliga</a:t>
            </a:r>
            <a:r>
              <a:rPr lang="en-US" dirty="0"/>
              <a:t> </a:t>
            </a:r>
            <a:r>
              <a:rPr lang="en-US" dirty="0" err="1"/>
              <a:t>o'xshaydi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yagona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shundaki</a:t>
            </a:r>
            <a:r>
              <a:rPr lang="en-US" dirty="0"/>
              <a:t>, do-while </a:t>
            </a:r>
            <a:r>
              <a:rPr lang="en-US" dirty="0" err="1"/>
              <a:t>siklida</a:t>
            </a:r>
            <a:r>
              <a:rPr lang="en-US" dirty="0"/>
              <a:t> </a:t>
            </a:r>
            <a:r>
              <a:rPr lang="en-US" dirty="0" err="1"/>
              <a:t>sikl</a:t>
            </a:r>
            <a:r>
              <a:rPr lang="en-US" dirty="0"/>
              <a:t> </a:t>
            </a:r>
            <a:r>
              <a:rPr lang="en-US" dirty="0" err="1"/>
              <a:t>tanasi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operatorlar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</a:t>
            </a:r>
            <a:r>
              <a:rPr lang="en-US" dirty="0" err="1"/>
              <a:t>kamida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BF1BD9B-D0AA-1F38-85B9-D24CCA0B81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1287" y="1543778"/>
            <a:ext cx="2448458" cy="3444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21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518E8-D176-1FCC-73A0-09A38FD7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436033"/>
            <a:ext cx="6048917" cy="725349"/>
          </a:xfrm>
        </p:spPr>
        <p:txBody>
          <a:bodyPr/>
          <a:lstStyle/>
          <a:p>
            <a:pPr algn="ctr"/>
            <a:r>
              <a:rPr lang="en-US" b="1" dirty="0"/>
              <a:t>Do while loop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943FA-E743-FB32-7B7C-F7400BD7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354" y="1387953"/>
            <a:ext cx="4426975" cy="3499007"/>
          </a:xfrm>
          <a:solidFill>
            <a:schemeClr val="tx1"/>
          </a:solidFill>
        </p:spPr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tsikl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tanasi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F6152-21AE-67F0-6542-365CB2B6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56376"/>
            <a:ext cx="287528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73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C8A74-828F-40AF-23D8-279A06F6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07" y="485014"/>
            <a:ext cx="6065960" cy="763525"/>
          </a:xfrm>
        </p:spPr>
        <p:txBody>
          <a:bodyPr/>
          <a:lstStyle/>
          <a:p>
            <a:pPr algn="ctr"/>
            <a:r>
              <a:rPr lang="en-US" b="1" dirty="0" err="1"/>
              <a:t>Ichma</a:t>
            </a:r>
            <a:r>
              <a:rPr lang="en-US" b="1" dirty="0"/>
              <a:t> ich </a:t>
            </a:r>
            <a:r>
              <a:rPr lang="en-US" b="1" dirty="0" err="1"/>
              <a:t>tsikl</a:t>
            </a:r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F3E2A-30A2-E880-1AA4-FEBC5023A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799C70-4C3C-9410-63F1-AAECF8235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570" y="2127917"/>
            <a:ext cx="4509476" cy="2928636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Karakara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jadvali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Karakara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99D33C-461F-C973-ABA6-0C1E23145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1BD709-4BC7-53FB-5B2C-65C6FF9C7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6461" y="2127916"/>
            <a:ext cx="4235939" cy="2928637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Karakara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jadvali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nKarakara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7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669293-E3DC-59CA-9534-D9FBC7F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199" y="328707"/>
            <a:ext cx="6378575" cy="11648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Example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9FC5F75-06C4-800E-389E-18C278FF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560" y="1493520"/>
            <a:ext cx="8554720" cy="3484879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Dartda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do-while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tsikl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operatoridan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misol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39E83-0050-C3AF-6AC0-76B5E0EE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092" y="891995"/>
            <a:ext cx="5683006" cy="763525"/>
          </a:xfrm>
        </p:spPr>
        <p:txBody>
          <a:bodyPr/>
          <a:lstStyle/>
          <a:p>
            <a:pPr algn="ctr"/>
            <a:r>
              <a:rPr lang="en-US" b="1" dirty="0"/>
              <a:t>While </a:t>
            </a:r>
            <a:r>
              <a:rPr lang="en-US" b="1" dirty="0" err="1"/>
              <a:t>va</a:t>
            </a:r>
            <a:r>
              <a:rPr lang="en-US" b="1" dirty="0"/>
              <a:t> do while </a:t>
            </a:r>
            <a:r>
              <a:rPr lang="en-US" b="1" dirty="0" err="1"/>
              <a:t>ning</a:t>
            </a:r>
            <a:r>
              <a:rPr lang="en-US" b="1" dirty="0"/>
              <a:t> </a:t>
            </a:r>
            <a:r>
              <a:rPr lang="en-US" b="1" dirty="0" err="1"/>
              <a:t>farqi</a:t>
            </a:r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6F163-F594-1924-2F12-2E5BE4AB4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b="1" dirty="0"/>
              <a:t>loop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58AD5C-54B6-8EFB-6A67-D50073BD4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6373" y="2098040"/>
            <a:ext cx="2816133" cy="3073045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D3D6C3E-3ADC-D415-A978-02D18C3CE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BF8637-E6CF-5BD0-9830-980D03E54B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88119" y="2112644"/>
            <a:ext cx="2414604" cy="30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D16A-3C0D-27FB-1B34-30230A33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64" y="492830"/>
            <a:ext cx="5995621" cy="763525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C0428-5660-1A06-16DA-0FA2D5A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508369"/>
            <a:ext cx="4170667" cy="626973"/>
          </a:xfrm>
        </p:spPr>
        <p:txBody>
          <a:bodyPr>
            <a:normAutofit/>
          </a:bodyPr>
          <a:lstStyle/>
          <a:p>
            <a:r>
              <a:rPr lang="en-US" sz="3200" dirty="0"/>
              <a:t>While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7F5123-C67F-8481-7CC8-0F3B3EEE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308" y="2127917"/>
            <a:ext cx="4420759" cy="2827036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Assalomu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alaykum"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5ACD1C-6147-B239-2B11-9E3EB320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508369"/>
            <a:ext cx="4041775" cy="626973"/>
          </a:xfrm>
        </p:spPr>
        <p:txBody>
          <a:bodyPr>
            <a:noAutofit/>
          </a:bodyPr>
          <a:lstStyle/>
          <a:p>
            <a:r>
              <a:rPr lang="en-US" sz="3200" dirty="0"/>
              <a:t>Do while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26965D-442E-8126-7A97-28336367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4523" y="2127916"/>
            <a:ext cx="4353169" cy="2827037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Assalomu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aykum"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5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F9541-DEB1-63EF-9649-76E7420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err="1"/>
              <a:t>Operatorlarga</a:t>
            </a:r>
            <a:r>
              <a:rPr lang="en-US" sz="4400" b="1" dirty="0"/>
              <a:t> </a:t>
            </a:r>
            <a:r>
              <a:rPr lang="en-US" sz="4400" b="1" dirty="0" err="1"/>
              <a:t>kirish</a:t>
            </a:r>
            <a:endParaRPr lang="en-US" sz="4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33ABD-18E5-37D3-6D13-BBB366CA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161" y="1657350"/>
            <a:ext cx="7025640" cy="3387090"/>
          </a:xfrm>
        </p:spPr>
        <p:txBody>
          <a:bodyPr>
            <a:normAutofit/>
          </a:bodyPr>
          <a:lstStyle/>
          <a:p>
            <a:r>
              <a:rPr lang="en-US" b="1" dirty="0"/>
              <a:t>Operands</a:t>
            </a:r>
            <a:r>
              <a:rPr lang="en-US" dirty="0"/>
              <a:t> -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</a:t>
            </a:r>
          </a:p>
          <a:p>
            <a:r>
              <a:rPr lang="en-US" b="1" dirty="0"/>
              <a:t>Operator</a:t>
            </a:r>
            <a:r>
              <a:rPr lang="en-US" dirty="0"/>
              <a:t> -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operands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ishlanishini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r>
              <a:rPr lang="en-US" dirty="0"/>
              <a:t>.</a:t>
            </a:r>
          </a:p>
          <a:p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iborani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chiqing</a:t>
            </a:r>
            <a:r>
              <a:rPr lang="en-US" dirty="0"/>
              <a:t> - "2 + 3".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ifodada</a:t>
            </a:r>
            <a:r>
              <a:rPr lang="en-US" dirty="0"/>
              <a:t> 2 </a:t>
            </a:r>
            <a:r>
              <a:rPr lang="en-US" dirty="0" err="1"/>
              <a:t>va</a:t>
            </a:r>
            <a:r>
              <a:rPr lang="en-US" dirty="0"/>
              <a:t> 3 </a:t>
            </a:r>
            <a:r>
              <a:rPr lang="en-US" dirty="0" err="1"/>
              <a:t>operandlar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"+" (</a:t>
            </a:r>
            <a:r>
              <a:rPr lang="en-US" dirty="0" err="1"/>
              <a:t>qo’shish</a:t>
            </a:r>
            <a:r>
              <a:rPr lang="en-US" dirty="0"/>
              <a:t>) </a:t>
            </a:r>
            <a:r>
              <a:rPr lang="en-US" dirty="0" err="1"/>
              <a:t>belgisi</a:t>
            </a:r>
            <a:r>
              <a:rPr lang="en-US" dirty="0"/>
              <a:t> </a:t>
            </a:r>
            <a:r>
              <a:rPr lang="en-US" dirty="0" err="1"/>
              <a:t>operatordir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4490088-92ED-76C2-9679-2A8D1CA7B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756" y="1249120"/>
            <a:ext cx="4040188" cy="479822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71F83D-4D40-009A-4345-4192A0FF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16" y="1651807"/>
            <a:ext cx="4469238" cy="3412562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2000" dirty="0"/>
              <a:t>Dart </a:t>
            </a:r>
            <a:r>
              <a:rPr lang="en-US" sz="2000" dirty="0" err="1"/>
              <a:t>dasturlash</a:t>
            </a:r>
            <a:r>
              <a:rPr lang="en-US" sz="2000" dirty="0"/>
              <a:t> </a:t>
            </a:r>
            <a:r>
              <a:rPr lang="en-US" sz="2000" dirty="0" err="1"/>
              <a:t>tilida</a:t>
            </a:r>
            <a:r>
              <a:rPr lang="en-US" sz="2000" dirty="0"/>
              <a:t> continue </a:t>
            </a:r>
            <a:r>
              <a:rPr lang="en-US" sz="2000" dirty="0" err="1"/>
              <a:t>iborasi</a:t>
            </a:r>
            <a:r>
              <a:rPr lang="en-US" sz="2000" dirty="0"/>
              <a:t>, continue </a:t>
            </a:r>
            <a:r>
              <a:rPr lang="en-US" sz="2000" dirty="0" err="1"/>
              <a:t>iborasidan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tsikl</a:t>
            </a:r>
            <a:r>
              <a:rPr lang="en-US" sz="2000" dirty="0"/>
              <a:t> </a:t>
            </a:r>
            <a:r>
              <a:rPr lang="en-US" sz="2000" dirty="0" err="1"/>
              <a:t>ichidagi</a:t>
            </a:r>
            <a:r>
              <a:rPr lang="en-US" sz="2000" dirty="0"/>
              <a:t> </a:t>
            </a:r>
            <a:r>
              <a:rPr lang="en-US" sz="2000" dirty="0" err="1"/>
              <a:t>keyingi</a:t>
            </a:r>
            <a:r>
              <a:rPr lang="en-US" sz="2000" dirty="0"/>
              <a:t> </a:t>
            </a:r>
            <a:r>
              <a:rPr lang="en-US" sz="2000" dirty="0" err="1"/>
              <a:t>operatorlarning</a:t>
            </a:r>
            <a:r>
              <a:rPr lang="en-US" sz="2000" dirty="0"/>
              <a:t> </a:t>
            </a:r>
            <a:r>
              <a:rPr lang="en-US" sz="2000" dirty="0" err="1"/>
              <a:t>bajarilishini</a:t>
            </a:r>
            <a:r>
              <a:rPr lang="en-US" sz="2000" dirty="0"/>
              <a:t> </a:t>
            </a:r>
            <a:r>
              <a:rPr lang="en-US" sz="2000" dirty="0" err="1"/>
              <a:t>o'tkazib</a:t>
            </a:r>
            <a:r>
              <a:rPr lang="en-US" sz="2000" dirty="0"/>
              <a:t> </a:t>
            </a:r>
            <a:r>
              <a:rPr lang="en-US" sz="2000" dirty="0" err="1"/>
              <a:t>yuborish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keyingi</a:t>
            </a:r>
            <a:r>
              <a:rPr lang="en-US" sz="2000" dirty="0"/>
              <a:t> </a:t>
            </a:r>
            <a:r>
              <a:rPr lang="en-US" sz="2000" dirty="0" err="1"/>
              <a:t>iteratsiya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davom</a:t>
            </a:r>
            <a:r>
              <a:rPr lang="en-US" sz="2000" dirty="0"/>
              <a:t> </a:t>
            </a:r>
            <a:r>
              <a:rPr lang="en-US" sz="2000" dirty="0" err="1"/>
              <a:t>etish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ishlatiladi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	Agar continue </a:t>
            </a:r>
            <a:r>
              <a:rPr lang="en-US" sz="2000" dirty="0" err="1"/>
              <a:t>iborasi</a:t>
            </a:r>
            <a:r>
              <a:rPr lang="en-US" sz="2000" dirty="0"/>
              <a:t> </a:t>
            </a:r>
            <a:r>
              <a:rPr lang="en-US" sz="2000" dirty="0" err="1"/>
              <a:t>o'rnatilgan</a:t>
            </a:r>
            <a:r>
              <a:rPr lang="en-US" sz="2000" dirty="0"/>
              <a:t> </a:t>
            </a:r>
            <a:r>
              <a:rPr lang="en-US" sz="2000" dirty="0" err="1"/>
              <a:t>sikllarda</a:t>
            </a:r>
            <a:r>
              <a:rPr lang="en-US" sz="2000" dirty="0"/>
              <a:t> </a:t>
            </a:r>
            <a:r>
              <a:rPr lang="en-US" sz="2000" dirty="0" err="1"/>
              <a:t>ishlatilsa</a:t>
            </a:r>
            <a:r>
              <a:rPr lang="en-US" sz="2000" dirty="0"/>
              <a:t>, </a:t>
            </a:r>
            <a:r>
              <a:rPr lang="en-US" sz="2000" dirty="0" err="1"/>
              <a:t>faqat</a:t>
            </a:r>
            <a:r>
              <a:rPr lang="en-US" sz="2000" dirty="0"/>
              <a:t> </a:t>
            </a:r>
            <a:r>
              <a:rPr lang="en-US" sz="2000" dirty="0" err="1"/>
              <a:t>bevosita</a:t>
            </a:r>
            <a:r>
              <a:rPr lang="en-US" sz="2000" dirty="0"/>
              <a:t> </a:t>
            </a:r>
            <a:r>
              <a:rPr lang="en-US" sz="2000" dirty="0" err="1"/>
              <a:t>sikl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davom</a:t>
            </a:r>
            <a:r>
              <a:rPr lang="en-US" sz="2000" dirty="0"/>
              <a:t> </a:t>
            </a:r>
            <a:r>
              <a:rPr lang="en-US" sz="2000" dirty="0" err="1"/>
              <a:t>ettiriladi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	continue </a:t>
            </a:r>
            <a:r>
              <a:rPr lang="en-US" sz="2000" dirty="0" err="1"/>
              <a:t>iborasidan</a:t>
            </a:r>
            <a:r>
              <a:rPr lang="en-US" sz="2000" dirty="0"/>
              <a:t> For, while </a:t>
            </a:r>
            <a:r>
              <a:rPr lang="en-US" sz="2000" dirty="0" err="1"/>
              <a:t>va</a:t>
            </a:r>
            <a:r>
              <a:rPr lang="en-US" sz="2000" dirty="0"/>
              <a:t> Do-while </a:t>
            </a:r>
            <a:r>
              <a:rPr lang="en-US" sz="2000" dirty="0" err="1"/>
              <a:t>sikl</a:t>
            </a:r>
            <a:r>
              <a:rPr lang="en-US" sz="2000" dirty="0"/>
              <a:t> </a:t>
            </a:r>
            <a:r>
              <a:rPr lang="en-US" sz="2000" dirty="0" err="1"/>
              <a:t>operatorlari</a:t>
            </a:r>
            <a:r>
              <a:rPr lang="en-US" sz="2000" dirty="0"/>
              <a:t> </a:t>
            </a:r>
            <a:r>
              <a:rPr lang="en-US" sz="2000" dirty="0" err="1"/>
              <a:t>ichida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77C86-CA3B-5EDB-8F7C-F4287BA1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71985"/>
            <a:ext cx="4041775" cy="479822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A7E9A5-8290-123D-8F9D-DDD48EFB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728942"/>
            <a:ext cx="4572000" cy="341455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Dart break </a:t>
            </a:r>
            <a:r>
              <a:rPr lang="en-US" dirty="0" err="1"/>
              <a:t>iborasi</a:t>
            </a:r>
            <a:r>
              <a:rPr lang="en-US" dirty="0"/>
              <a:t>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siklni</a:t>
            </a:r>
            <a:r>
              <a:rPr lang="en-US" dirty="0"/>
              <a:t> </a:t>
            </a:r>
            <a:r>
              <a:rPr lang="en-US" dirty="0" err="1"/>
              <a:t>buzish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tsikldan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operatorlar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Agar break </a:t>
            </a:r>
            <a:r>
              <a:rPr lang="en-US" dirty="0" err="1"/>
              <a:t>iborasi</a:t>
            </a:r>
            <a:r>
              <a:rPr lang="en-US" dirty="0"/>
              <a:t> </a:t>
            </a:r>
            <a:r>
              <a:rPr lang="en-US" dirty="0" err="1"/>
              <a:t>o'rnatilgan</a:t>
            </a:r>
            <a:r>
              <a:rPr lang="en-US" dirty="0"/>
              <a:t> </a:t>
            </a:r>
            <a:r>
              <a:rPr lang="en-US" dirty="0" err="1"/>
              <a:t>sikllarda</a:t>
            </a:r>
            <a:r>
              <a:rPr lang="en-US" dirty="0"/>
              <a:t> </a:t>
            </a:r>
            <a:r>
              <a:rPr lang="en-US" dirty="0" err="1"/>
              <a:t>ishlatilsa</a:t>
            </a:r>
            <a:r>
              <a:rPr lang="en-US" dirty="0"/>
              <a:t>,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tsikl</a:t>
            </a:r>
            <a:r>
              <a:rPr lang="en-US" dirty="0"/>
              <a:t> </a:t>
            </a:r>
            <a:r>
              <a:rPr lang="en-US" dirty="0" err="1"/>
              <a:t>buziladi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break </a:t>
            </a:r>
            <a:r>
              <a:rPr lang="en-US" dirty="0" err="1"/>
              <a:t>operatori</a:t>
            </a:r>
            <a:r>
              <a:rPr lang="en-US" dirty="0"/>
              <a:t> for </a:t>
            </a:r>
            <a:r>
              <a:rPr lang="en-US" dirty="0" err="1"/>
              <a:t>tsikli</a:t>
            </a:r>
            <a:r>
              <a:rPr lang="en-US" dirty="0"/>
              <a:t>, While </a:t>
            </a:r>
            <a:r>
              <a:rPr lang="en-US" dirty="0" err="1"/>
              <a:t>sikli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Do-while </a:t>
            </a:r>
            <a:r>
              <a:rPr lang="en-US" dirty="0" err="1"/>
              <a:t>sikl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DA3CE-CAFD-7E1C-EC86-9C46CD38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Continue example for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84BB4-30C5-14DD-0EC0-04054E7417B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98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40D2F-B4D6-1765-73E5-7A5B1C0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Continue example while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15376-7F82-4441-18C0-06213C4BD29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40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5CAF1-7C61-550C-B77B-95B5A927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Break example for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E3805-3F60-F16E-B14E-85102695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875" y="1373489"/>
            <a:ext cx="6526162" cy="3508626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5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FEF50-3912-FD24-5999-F17E0B22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Break </a:t>
            </a:r>
            <a:r>
              <a:rPr lang="en-US" b="1"/>
              <a:t>example while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0F999-AD3A-61FE-5EBA-A70F9CC0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36" y="1428197"/>
            <a:ext cx="6526162" cy="3508626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0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D59CB-56E8-B14D-5EB1-4C88B1B7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973" y="746431"/>
            <a:ext cx="6170612" cy="763525"/>
          </a:xfrm>
        </p:spPr>
        <p:txBody>
          <a:bodyPr/>
          <a:lstStyle/>
          <a:p>
            <a:pPr algn="ctr"/>
            <a:r>
              <a:rPr lang="en-US" b="1" dirty="0"/>
              <a:t>Dart </a:t>
            </a:r>
            <a:r>
              <a:rPr lang="en-US" b="1" dirty="0" err="1"/>
              <a:t>dasturlash</a:t>
            </a:r>
            <a:r>
              <a:rPr lang="en-US" b="1" dirty="0"/>
              <a:t> </a:t>
            </a:r>
            <a:r>
              <a:rPr lang="en-US" b="1" dirty="0" err="1"/>
              <a:t>tilida</a:t>
            </a:r>
            <a:r>
              <a:rPr lang="en-US" b="1" dirty="0"/>
              <a:t> List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985C8-385C-C5DD-8798-C473310C3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imkonyatlari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F9D1E-785F-23D3-3929-479DE09C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Dasturlashda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</a:t>
            </a:r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massivdir</a:t>
            </a:r>
            <a:r>
              <a:rPr lang="en-US" dirty="0"/>
              <a:t>. Dart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massivlarni</a:t>
            </a:r>
            <a:r>
              <a:rPr lang="en-US" dirty="0"/>
              <a:t> List </a:t>
            </a:r>
            <a:r>
              <a:rPr lang="en-US" dirty="0" err="1"/>
              <a:t>ob'ektlari</a:t>
            </a:r>
            <a:r>
              <a:rPr lang="en-US" dirty="0"/>
              <a:t> </a:t>
            </a:r>
            <a:r>
              <a:rPr lang="en-US" dirty="0" err="1"/>
              <a:t>ko'rinishida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 List </a:t>
            </a:r>
            <a:r>
              <a:rPr lang="en-US" dirty="0" err="1"/>
              <a:t>oddiygina</a:t>
            </a:r>
            <a:r>
              <a:rPr lang="en-US" dirty="0"/>
              <a:t> </a:t>
            </a:r>
            <a:r>
              <a:rPr lang="en-US" dirty="0" err="1"/>
              <a:t>tartiblangan</a:t>
            </a:r>
            <a:r>
              <a:rPr lang="en-US" dirty="0"/>
              <a:t> </a:t>
            </a:r>
            <a:r>
              <a:rPr lang="en-US" dirty="0" err="1"/>
              <a:t>ob'ektlar</a:t>
            </a:r>
            <a:r>
              <a:rPr lang="en-US" dirty="0"/>
              <a:t> </a:t>
            </a:r>
            <a:r>
              <a:rPr lang="en-US" dirty="0" err="1"/>
              <a:t>guruhidir</a:t>
            </a:r>
            <a:r>
              <a:rPr lang="en-US" dirty="0"/>
              <a:t>. </a:t>
            </a:r>
            <a:r>
              <a:rPr lang="en-US" dirty="0" err="1"/>
              <a:t>Dart:core</a:t>
            </a:r>
            <a:r>
              <a:rPr lang="en-US" dirty="0"/>
              <a:t> </a:t>
            </a:r>
            <a:r>
              <a:rPr lang="en-US" dirty="0" err="1"/>
              <a:t>kutubxonasi</a:t>
            </a:r>
            <a:r>
              <a:rPr lang="en-US" dirty="0"/>
              <a:t> </a:t>
            </a:r>
            <a:r>
              <a:rPr lang="en-US" dirty="0" err="1"/>
              <a:t>Listlarni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manipulyatsiya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 List </a:t>
            </a:r>
            <a:r>
              <a:rPr lang="en-US" dirty="0" err="1"/>
              <a:t>sinfini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5762F8-43D4-4776-5772-F7660D833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91F65E-DE9E-26ED-0219-D43649F023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qavs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boshlang'ich</a:t>
            </a:r>
            <a:r>
              <a:rPr lang="en-US" dirty="0"/>
              <a:t> </a:t>
            </a:r>
            <a:r>
              <a:rPr lang="en-US" dirty="0" err="1"/>
              <a:t>elementlarni</a:t>
            </a:r>
            <a:r>
              <a:rPr lang="en-US" dirty="0"/>
              <a:t>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List </a:t>
            </a:r>
            <a:r>
              <a:rPr lang="en-US" dirty="0" err="1"/>
              <a:t>yaratishingiz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qavs</a:t>
            </a:r>
            <a:r>
              <a:rPr lang="en-US" dirty="0"/>
              <a:t> [] </a:t>
            </a:r>
            <a:r>
              <a:rPr lang="en-US" dirty="0" err="1"/>
              <a:t>Listni</a:t>
            </a:r>
            <a:r>
              <a:rPr lang="en-US" dirty="0"/>
              <a:t> </a:t>
            </a:r>
            <a:r>
              <a:rPr lang="en-US" dirty="0" err="1"/>
              <a:t>ifodalash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List&lt;types&gt; list = [];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EC9989-34DC-6D50-A225-9A3E3BD0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19" y="268339"/>
            <a:ext cx="7044548" cy="796079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6D66A71F-423D-F4CF-B8EF-A00E0FF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7319" y="1307306"/>
            <a:ext cx="7115175" cy="33040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yerda</a:t>
            </a:r>
            <a:r>
              <a:rPr lang="en-US" dirty="0"/>
              <a:t> 0,1,2 </a:t>
            </a:r>
            <a:r>
              <a:rPr lang="en-US" dirty="0" err="1"/>
              <a:t>listning</a:t>
            </a:r>
            <a:r>
              <a:rPr lang="en-US" dirty="0"/>
              <a:t> </a:t>
            </a:r>
            <a:r>
              <a:rPr lang="en-US" dirty="0" err="1"/>
              <a:t>indexi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, 12,13,14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listning</a:t>
            </a:r>
            <a:r>
              <a:rPr lang="en-US" dirty="0"/>
              <a:t> </a:t>
            </a:r>
            <a:r>
              <a:rPr lang="en-US" dirty="0" err="1"/>
              <a:t>qiymatlari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Listning</a:t>
            </a:r>
            <a:r>
              <a:rPr lang="en-US" dirty="0"/>
              <a:t> </a:t>
            </a:r>
            <a:r>
              <a:rPr lang="en-US" dirty="0" err="1"/>
              <a:t>uzunligini</a:t>
            </a:r>
            <a:r>
              <a:rPr lang="en-US" dirty="0"/>
              <a:t> </a:t>
            </a:r>
            <a:r>
              <a:rPr lang="en-US" dirty="0" err="1"/>
              <a:t>bilmoqchi</a:t>
            </a:r>
            <a:r>
              <a:rPr lang="en-US" dirty="0"/>
              <a:t> </a:t>
            </a:r>
            <a:r>
              <a:rPr lang="en-US" dirty="0" err="1"/>
              <a:t>bo’lsak</a:t>
            </a:r>
            <a:r>
              <a:rPr lang="en-US" dirty="0"/>
              <a:t> 1 deb </a:t>
            </a:r>
            <a:r>
              <a:rPr lang="en-US" dirty="0" err="1"/>
              <a:t>sanashni</a:t>
            </a:r>
            <a:r>
              <a:rPr lang="en-US" dirty="0"/>
              <a:t> </a:t>
            </a:r>
            <a:r>
              <a:rPr lang="en-US" dirty="0" err="1"/>
              <a:t>boshlaymiz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element </a:t>
            </a:r>
            <a:r>
              <a:rPr lang="en-US" dirty="0" err="1"/>
              <a:t>turgan</a:t>
            </a:r>
            <a:r>
              <a:rPr lang="en-US" dirty="0"/>
              <a:t> </a:t>
            </a:r>
            <a:r>
              <a:rPr lang="en-US" dirty="0" err="1"/>
              <a:t>o’rinni</a:t>
            </a:r>
            <a:r>
              <a:rPr lang="en-US" dirty="0"/>
              <a:t> </a:t>
            </a:r>
            <a:r>
              <a:rPr lang="en-US" dirty="0" err="1"/>
              <a:t>aniqlamoqchi</a:t>
            </a:r>
            <a:r>
              <a:rPr lang="en-US" dirty="0"/>
              <a:t> </a:t>
            </a:r>
            <a:r>
              <a:rPr lang="en-US" dirty="0" err="1"/>
              <a:t>bo’lsak</a:t>
            </a:r>
            <a:r>
              <a:rPr lang="en-US" dirty="0"/>
              <a:t> 0 dan </a:t>
            </a:r>
            <a:r>
              <a:rPr lang="en-US" dirty="0" err="1"/>
              <a:t>boshlaymiz</a:t>
            </a:r>
            <a:r>
              <a:rPr lang="en-US" dirty="0"/>
              <a:t>, 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F0805F8D-D4A6-0E0F-4299-5A7398B1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14064"/>
              </p:ext>
            </p:extLst>
          </p:nvPr>
        </p:nvGraphicFramePr>
        <p:xfrm>
          <a:off x="1881593" y="22866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644225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053664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15703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79071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697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2C4B-0272-A1C4-77B4-45298308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List </a:t>
            </a:r>
            <a:r>
              <a:rPr lang="en-US" b="1" dirty="0" err="1"/>
              <a:t>turlari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859DD-F5C0-D236-D1E3-C9A30382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etilgan</a:t>
            </a:r>
            <a:r>
              <a:rPr lang="en-US" dirty="0"/>
              <a:t> </a:t>
            </a:r>
            <a:r>
              <a:rPr lang="en-US" dirty="0" err="1"/>
              <a:t>uzunlik</a:t>
            </a:r>
            <a:r>
              <a:rPr lang="en-US" dirty="0"/>
              <a:t>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O'stiriladigan</a:t>
            </a:r>
            <a:r>
              <a:rPr lang="en-US" dirty="0"/>
              <a:t> list [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982E6-7D88-9A2D-2DAF-31CEE353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006" y="655796"/>
            <a:ext cx="4820444" cy="763525"/>
          </a:xfrm>
        </p:spPr>
        <p:txBody>
          <a:bodyPr>
            <a:normAutofit/>
          </a:bodyPr>
          <a:lstStyle/>
          <a:p>
            <a:pPr algn="ctr"/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8FF1A-0608-D943-092E-729844219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etilgan</a:t>
            </a:r>
            <a:r>
              <a:rPr lang="en-US" dirty="0"/>
              <a:t> </a:t>
            </a:r>
            <a:r>
              <a:rPr lang="en-US" dirty="0" err="1"/>
              <a:t>uzunlik</a:t>
            </a:r>
            <a:r>
              <a:rPr lang="en-US" dirty="0"/>
              <a:t> </a:t>
            </a:r>
            <a:r>
              <a:rPr lang="en-US" dirty="0" err="1"/>
              <a:t>listi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1F8793-F7C3-5C88-F029-E4939EFF4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27917"/>
            <a:ext cx="4922044" cy="22762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Biz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oldindan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qancha</a:t>
            </a:r>
            <a:r>
              <a:rPr lang="en-US" dirty="0"/>
              <a:t> element </a:t>
            </a:r>
            <a:r>
              <a:rPr lang="en-US" dirty="0" err="1"/>
              <a:t>bo’lishini</a:t>
            </a:r>
            <a:r>
              <a:rPr lang="en-US" dirty="0"/>
              <a:t> </a:t>
            </a:r>
            <a:r>
              <a:rPr lang="en-US" dirty="0" err="1"/>
              <a:t>belgilab</a:t>
            </a:r>
            <a:r>
              <a:rPr lang="en-US" dirty="0"/>
              <a:t> </a:t>
            </a:r>
            <a:r>
              <a:rPr lang="en-US" dirty="0" err="1"/>
              <a:t>qo’yiladi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Sintaksis</a:t>
            </a:r>
            <a:r>
              <a:rPr lang="en-US" dirty="0"/>
              <a:t>:</a:t>
            </a:r>
          </a:p>
          <a:p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filled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algn="just"/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55BAB0-06BB-6817-3DFC-1426E751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O’stiriladigan</a:t>
            </a:r>
            <a:r>
              <a:rPr lang="en-US" dirty="0"/>
              <a:t> list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1AF16C-6D40-805D-F4F5-F7EF6D915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4894" y="2127917"/>
            <a:ext cx="4279106" cy="227629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listga</a:t>
            </a:r>
            <a:r>
              <a:rPr lang="en-US" dirty="0"/>
              <a:t> </a:t>
            </a:r>
            <a:r>
              <a:rPr lang="en-US" dirty="0" err="1"/>
              <a:t>istagancha</a:t>
            </a:r>
            <a:r>
              <a:rPr lang="en-US" dirty="0"/>
              <a:t> element </a:t>
            </a:r>
            <a:r>
              <a:rPr lang="en-US" dirty="0" err="1"/>
              <a:t>qo’shsak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</a:t>
            </a:r>
          </a:p>
          <a:p>
            <a:pPr algn="just"/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[];</a:t>
            </a:r>
          </a:p>
        </p:txBody>
      </p:sp>
    </p:spTree>
    <p:extLst>
      <p:ext uri="{BB962C8B-B14F-4D97-AF65-F5344CB8AC3E}">
        <p14:creationId xmlns:p14="http://schemas.microsoft.com/office/powerpoint/2010/main" val="10636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4F594-4D6E-248E-3253-96809223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344" y="655796"/>
            <a:ext cx="5713412" cy="763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List </a:t>
            </a:r>
            <a:r>
              <a:rPr lang="en-US" sz="4000" b="1" dirty="0" err="1"/>
              <a:t>metodlari</a:t>
            </a:r>
            <a:endParaRPr lang="en-US" sz="40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7843E6-0980-69B5-AABD-88963118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81233-FC4C-FE30-B4C9-1ECE4AB4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list.addAll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list.first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list.isEmpty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list.length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list.reversed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list.runtimeType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list.clear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 s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list.contains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 s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list.reversed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 s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list.elementAt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83DA2F-A788-72AD-36CE-04A3AAA90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935361-FADF-7D1C-A7C9-85B3B5BAE7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E8B13-8708-80A5-8666-36162EA4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92869"/>
            <a:ext cx="6555934" cy="17145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Operator </a:t>
            </a:r>
            <a:r>
              <a:rPr lang="en-US" sz="6000" b="1" dirty="0" err="1"/>
              <a:t>turlari</a:t>
            </a:r>
            <a:endParaRPr lang="en-US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44634-732D-68E5-8D9D-9E19BE59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68" y="1738003"/>
            <a:ext cx="6336737" cy="35086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/>
              <a:t>Arifmetik</a:t>
            </a:r>
            <a:r>
              <a:rPr lang="en-US" dirty="0"/>
              <a:t> </a:t>
            </a:r>
            <a:r>
              <a:rPr lang="en-US" dirty="0" err="1"/>
              <a:t>operatorlar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/>
              <a:t>Tenglik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Bitwise </a:t>
            </a:r>
            <a:r>
              <a:rPr lang="en-US" dirty="0" err="1"/>
              <a:t>operatorlari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operatorlar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92BBF-1703-115D-F4AB-C2137A26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242277"/>
            <a:ext cx="6555934" cy="91910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Map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4E82-4795-B2D6-9D35-477CE88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12" y="1209365"/>
            <a:ext cx="6749341" cy="35736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Mapni</a:t>
            </a:r>
            <a:r>
              <a:rPr lang="en-US" dirty="0"/>
              <a:t> biz </a:t>
            </a:r>
            <a:r>
              <a:rPr lang="en-US" dirty="0" err="1"/>
              <a:t>listning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deb </a:t>
            </a:r>
            <a:r>
              <a:rPr lang="en-US" dirty="0" err="1"/>
              <a:t>qaralsak</a:t>
            </a:r>
            <a:r>
              <a:rPr lang="en-US" dirty="0"/>
              <a:t> ham </a:t>
            </a:r>
            <a:r>
              <a:rPr lang="en-US" dirty="0" err="1"/>
              <a:t>bo’ladi</a:t>
            </a:r>
            <a:r>
              <a:rPr lang="en-US" dirty="0"/>
              <a:t> </a:t>
            </a:r>
            <a:r>
              <a:rPr lang="en-US" dirty="0" err="1"/>
              <a:t>listdan</a:t>
            </a:r>
            <a:r>
              <a:rPr lang="en-US" dirty="0"/>
              <a:t>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tarafi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qiymatning</a:t>
            </a:r>
            <a:r>
              <a:rPr lang="en-US" dirty="0"/>
              <a:t> </a:t>
            </a:r>
            <a:r>
              <a:rPr lang="en-US" dirty="0" err="1"/>
              <a:t>o’zining</a:t>
            </a:r>
            <a:r>
              <a:rPr lang="en-US" dirty="0"/>
              <a:t>  key(</a:t>
            </a:r>
            <a:r>
              <a:rPr lang="en-US" dirty="0" err="1"/>
              <a:t>kalit</a:t>
            </a:r>
            <a:r>
              <a:rPr lang="en-US" dirty="0"/>
              <a:t>) </a:t>
            </a:r>
            <a:r>
              <a:rPr lang="en-US" dirty="0" err="1"/>
              <a:t>va</a:t>
            </a:r>
            <a:r>
              <a:rPr lang="en-US" dirty="0"/>
              <a:t> value(</a:t>
            </a:r>
            <a:r>
              <a:rPr lang="en-US" dirty="0" err="1"/>
              <a:t>qiymat</a:t>
            </a:r>
            <a:r>
              <a:rPr lang="en-US" dirty="0"/>
              <a:t>)</a:t>
            </a:r>
            <a:r>
              <a:rPr lang="en-US" dirty="0" err="1"/>
              <a:t>lari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Mapda</a:t>
            </a:r>
            <a:r>
              <a:rPr lang="en-US" dirty="0"/>
              <a:t> key </a:t>
            </a:r>
            <a:r>
              <a:rPr lang="en-US" dirty="0" err="1"/>
              <a:t>identifikator</a:t>
            </a:r>
            <a:r>
              <a:rPr lang="en-US" dirty="0"/>
              <a:t> </a:t>
            </a:r>
            <a:r>
              <a:rPr lang="en-US" dirty="0" err="1"/>
              <a:t>vazifasini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. key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</a:t>
            </a:r>
            <a:r>
              <a:rPr lang="en-US" dirty="0"/>
              <a:t> bor. </a:t>
            </a:r>
          </a:p>
          <a:p>
            <a:pPr algn="just"/>
            <a:r>
              <a:rPr lang="en-US" dirty="0"/>
              <a:t>Key </a:t>
            </a:r>
            <a:r>
              <a:rPr lang="en-US" dirty="0" err="1"/>
              <a:t>va</a:t>
            </a:r>
            <a:r>
              <a:rPr lang="en-US" dirty="0"/>
              <a:t> value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obyekt</a:t>
            </a:r>
            <a:r>
              <a:rPr lang="en-US" dirty="0"/>
              <a:t>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String, inter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Mapda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tarafi</a:t>
            </a:r>
            <a:r>
              <a:rPr lang="en-US" dirty="0"/>
              <a:t>, </a:t>
            </a:r>
            <a:r>
              <a:rPr lang="en-US" dirty="0" err="1"/>
              <a:t>keyni</a:t>
            </a:r>
            <a:r>
              <a:rPr lang="en-US" dirty="0"/>
              <a:t> </a:t>
            </a:r>
            <a:r>
              <a:rPr lang="en-US" dirty="0" err="1"/>
              <a:t>nomini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valueni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biz key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chaqirib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9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4AD940B0-0E8F-C55F-6BA3-7B838E9F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1602154"/>
            <a:ext cx="4040188" cy="3541346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yerda</a:t>
            </a:r>
            <a:r>
              <a:rPr lang="en-US" dirty="0"/>
              <a:t> biz </a:t>
            </a:r>
            <a:r>
              <a:rPr lang="en-US" dirty="0" err="1"/>
              <a:t>Davlatlar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poytaxtini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map </a:t>
            </a:r>
            <a:r>
              <a:rPr lang="en-US" dirty="0" err="1"/>
              <a:t>yaratmoqdamiz</a:t>
            </a:r>
            <a:r>
              <a:rPr lang="en-US" dirty="0"/>
              <a:t>. Bu key </a:t>
            </a:r>
            <a:r>
              <a:rPr lang="en-US" dirty="0" err="1"/>
              <a:t>va</a:t>
            </a:r>
            <a:r>
              <a:rPr lang="en-US" dirty="0"/>
              <a:t> value String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xohlagancha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Mapni</a:t>
            </a:r>
            <a:r>
              <a:rPr lang="en-US" dirty="0"/>
              <a:t> </a:t>
            </a:r>
            <a:r>
              <a:rPr lang="en-US" dirty="0" err="1"/>
              <a:t>yaratishingiz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Map </a:t>
            </a:r>
            <a:r>
              <a:rPr lang="en-US" dirty="0" err="1"/>
              <a:t>map</a:t>
            </a:r>
            <a:r>
              <a:rPr lang="en-US" dirty="0"/>
              <a:t> = {</a:t>
            </a:r>
            <a:r>
              <a:rPr lang="en-US" dirty="0" err="1"/>
              <a:t>key:value</a:t>
            </a:r>
            <a:r>
              <a:rPr lang="en-US" dirty="0"/>
              <a:t>};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26877B3-3390-46B7-FF31-E869210BC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0153" y="1772559"/>
            <a:ext cx="4353169" cy="263165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davlatPoytaxt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O'zbekiston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'Toshkent'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'Delhi'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'China'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'Pekin'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Qozoqiston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"Astana"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davlatPoytaxt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DA59488-AFFD-9043-CF1E-0C277DA9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05" y="563168"/>
            <a:ext cx="8076896" cy="763525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Dartda</a:t>
            </a:r>
            <a:r>
              <a:rPr lang="en-US" sz="4000" b="1" dirty="0"/>
              <a:t> </a:t>
            </a:r>
            <a:r>
              <a:rPr lang="en-US" sz="4000" b="1" dirty="0" err="1"/>
              <a:t>mapni</a:t>
            </a:r>
            <a:r>
              <a:rPr lang="en-US" sz="4000" b="1" dirty="0"/>
              <a:t> </a:t>
            </a:r>
            <a:r>
              <a:rPr lang="en-US" sz="4000" b="1" dirty="0" err="1"/>
              <a:t>qanday</a:t>
            </a:r>
            <a:r>
              <a:rPr lang="en-US" sz="4000" b="1" dirty="0"/>
              <a:t> </a:t>
            </a:r>
            <a:r>
              <a:rPr lang="en-US" sz="4000" b="1" dirty="0" err="1"/>
              <a:t>yaratish</a:t>
            </a:r>
            <a:r>
              <a:rPr lang="en-US" sz="4000" b="1" dirty="0"/>
              <a:t> </a:t>
            </a:r>
            <a:r>
              <a:rPr lang="en-US" sz="4000" b="1" dirty="0" err="1"/>
              <a:t>mumkin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147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22C01-1F85-B13B-3A90-2A3F543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18" y="655796"/>
            <a:ext cx="8076896" cy="763525"/>
          </a:xfrm>
        </p:spPr>
        <p:txBody>
          <a:bodyPr/>
          <a:lstStyle/>
          <a:p>
            <a:pPr algn="ctr"/>
            <a:r>
              <a:rPr lang="en-US" b="1" dirty="0"/>
              <a:t>Key </a:t>
            </a:r>
            <a:r>
              <a:rPr lang="en-US" b="1" dirty="0" err="1"/>
              <a:t>orqali</a:t>
            </a:r>
            <a:r>
              <a:rPr lang="en-US" b="1" dirty="0"/>
              <a:t> </a:t>
            </a:r>
            <a:r>
              <a:rPr lang="en-US" b="1" dirty="0" err="1"/>
              <a:t>valueni</a:t>
            </a:r>
            <a:r>
              <a:rPr lang="en-US" b="1" dirty="0"/>
              <a:t> </a:t>
            </a:r>
            <a:r>
              <a:rPr lang="en-US" b="1" dirty="0" err="1"/>
              <a:t>chiqarish</a:t>
            </a:r>
            <a:endParaRPr lang="en-US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97E0A-C9A6-9CE9-9A0F-30C76EC4E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Map </a:t>
            </a:r>
            <a:r>
              <a:rPr lang="en-US" dirty="0" err="1"/>
              <a:t>qiymatini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kalitidan</a:t>
            </a:r>
            <a:r>
              <a:rPr lang="en-US" dirty="0"/>
              <a:t> </a:t>
            </a:r>
            <a:r>
              <a:rPr lang="en-US" dirty="0" err="1"/>
              <a:t>topishingiz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yerda</a:t>
            </a:r>
            <a:r>
              <a:rPr lang="en-US" dirty="0"/>
              <a:t> biz Toshkent,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O’zbekistonni</a:t>
            </a:r>
            <a:r>
              <a:rPr lang="en-US" dirty="0"/>
              <a:t> </a:t>
            </a:r>
            <a:r>
              <a:rPr lang="en-US" dirty="0" err="1"/>
              <a:t>kaliti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chop </a:t>
            </a:r>
            <a:r>
              <a:rPr lang="en-US" dirty="0" err="1"/>
              <a:t>etmoqdamiz</a:t>
            </a:r>
            <a:r>
              <a:rPr lang="en-US" dirty="0"/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D77085-473D-07C6-D4DF-E176C201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45538" y="2211410"/>
            <a:ext cx="4041775" cy="2276294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davlatPoytaxt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O'zbekiston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'Toshkent'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'Delhi'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'China'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'Pekin'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Qozoqiston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"Astana"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davlatPoytaxt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O'zbekiston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3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BB96E-4FC6-3EB3-84A8-2C0DC154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" y="1297815"/>
            <a:ext cx="8076896" cy="763525"/>
          </a:xfrm>
        </p:spPr>
        <p:txBody>
          <a:bodyPr/>
          <a:lstStyle/>
          <a:p>
            <a:pPr algn="ctr"/>
            <a:r>
              <a:rPr lang="en-US" dirty="0" err="1"/>
              <a:t>Mapni</a:t>
            </a:r>
            <a:r>
              <a:rPr lang="en-US" dirty="0"/>
              <a:t> </a:t>
            </a:r>
            <a:r>
              <a:rPr lang="en-US" dirty="0" err="1"/>
              <a:t>yaratishni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 </a:t>
            </a:r>
            <a:r>
              <a:rPr lang="en-US" dirty="0" err="1"/>
              <a:t>turi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B0FD63-A4C5-C125-9308-3B8E89B5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8161644" cy="227629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"Shoxruxxon"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"Shoxrux@1234"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C3FC-D894-5368-861C-76896550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961F6-E018-E286-636E-BACDD47E0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44BCD4-00DA-A6BB-8EDF-BF938BE41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76E5E-565D-943A-AA3A-7AE9C899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E44970-9006-1964-4228-27FCBDBEF9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8AB22-981E-1D95-6D34-AD1453D1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853" y="0"/>
            <a:ext cx="6555934" cy="725349"/>
          </a:xfrm>
        </p:spPr>
        <p:txBody>
          <a:bodyPr/>
          <a:lstStyle/>
          <a:p>
            <a:pPr algn="ctr"/>
            <a:r>
              <a:rPr lang="en-US" b="1" dirty="0" err="1"/>
              <a:t>Arifmetik</a:t>
            </a:r>
            <a:r>
              <a:rPr lang="en-US" b="1" dirty="0"/>
              <a:t> </a:t>
            </a:r>
            <a:r>
              <a:rPr lang="en-US" b="1" dirty="0" err="1"/>
              <a:t>operatorlar</a:t>
            </a:r>
            <a:endParaRPr lang="en-US" b="1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5EB8A3D-A820-55B5-FE38-C402D4CC7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967253"/>
              </p:ext>
            </p:extLst>
          </p:nvPr>
        </p:nvGraphicFramePr>
        <p:xfrm>
          <a:off x="2314574" y="1005840"/>
          <a:ext cx="6829424" cy="41376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14712">
                  <a:extLst>
                    <a:ext uri="{9D8B030D-6E8A-4147-A177-3AD203B41FA5}">
                      <a16:colId xmlns:a16="http://schemas.microsoft.com/office/drawing/2014/main" val="378398155"/>
                    </a:ext>
                  </a:extLst>
                </a:gridCol>
                <a:gridCol w="3414712">
                  <a:extLst>
                    <a:ext uri="{9D8B030D-6E8A-4147-A177-3AD203B41FA5}">
                      <a16:colId xmlns:a16="http://schemas.microsoft.com/office/drawing/2014/main" val="1221733028"/>
                    </a:ext>
                  </a:extLst>
                </a:gridCol>
              </a:tblGrid>
              <a:tr h="441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Izoh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15217"/>
                  </a:ext>
                </a:extLst>
              </a:tr>
              <a:tr h="441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Add -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qo’shish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27069"/>
                  </a:ext>
                </a:extLst>
              </a:tr>
              <a:tr h="441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</a:rPr>
                        <a:t>Subtract - </a:t>
                      </a:r>
                      <a:r>
                        <a:rPr lang="en-US" sz="1800" kern="1200" dirty="0" err="1">
                          <a:solidFill>
                            <a:schemeClr val="bg1"/>
                          </a:solidFill>
                          <a:effectLst/>
                        </a:rPr>
                        <a:t>ayirish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24637"/>
                  </a:ext>
                </a:extLst>
              </a:tr>
              <a:tr h="441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Multiply –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ko’paytirish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54897"/>
                  </a:ext>
                </a:extLst>
              </a:tr>
              <a:tr h="441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Divide –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bo’lish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63911"/>
                  </a:ext>
                </a:extLst>
              </a:tr>
              <a:tr h="9141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Divide, returning an integer result –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Sonni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bo’lib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butun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qismini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olish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90753"/>
                  </a:ext>
                </a:extLst>
              </a:tr>
              <a:tr h="10184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 the remainder of an integer division (modulo) -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Sonni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bo’lib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qoldiq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qismini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bo’lish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8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48650-9D84-1E7F-B432-47A0828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3820"/>
            <a:ext cx="6555934" cy="107756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/>
              <a:t>Inkrement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dekrement</a:t>
            </a:r>
            <a:r>
              <a:rPr lang="en-US" sz="4000" dirty="0"/>
              <a:t> </a:t>
            </a:r>
            <a:r>
              <a:rPr lang="en-US" sz="4000" dirty="0" err="1"/>
              <a:t>operatorlari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08ECE-77EB-A0AA-D56B-D8B0DC35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1760220"/>
            <a:ext cx="5402334" cy="2957772"/>
          </a:xfrm>
        </p:spPr>
        <p:txBody>
          <a:bodyPr/>
          <a:lstStyle/>
          <a:p>
            <a:r>
              <a:rPr lang="en-US" dirty="0"/>
              <a:t>V++      </a:t>
            </a:r>
            <a:r>
              <a:rPr lang="en-US" dirty="0" err="1"/>
              <a:t>inkrement</a:t>
            </a:r>
            <a:endParaRPr lang="en-US" dirty="0"/>
          </a:p>
          <a:p>
            <a:r>
              <a:rPr lang="en-US" dirty="0"/>
              <a:t>V--        </a:t>
            </a:r>
            <a:r>
              <a:rPr lang="en-US" dirty="0" err="1"/>
              <a:t>Dekrement</a:t>
            </a:r>
            <a:endParaRPr lang="en-US" dirty="0"/>
          </a:p>
          <a:p>
            <a:r>
              <a:rPr lang="en-US" dirty="0"/>
              <a:t>++V       </a:t>
            </a:r>
            <a:r>
              <a:rPr lang="en-US" dirty="0" err="1"/>
              <a:t>Inkrement</a:t>
            </a:r>
            <a:endParaRPr lang="en-US" dirty="0"/>
          </a:p>
          <a:p>
            <a:r>
              <a:rPr lang="en-US" dirty="0"/>
              <a:t>--V         </a:t>
            </a:r>
            <a:r>
              <a:rPr lang="en-US" dirty="0" err="1"/>
              <a:t>Dekrement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B199-EC85-4542-A776-E8EE087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2" y="144781"/>
            <a:ext cx="6846477" cy="101660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Tenglik</a:t>
            </a:r>
            <a:r>
              <a:rPr lang="en-US" sz="4400" b="1" dirty="0"/>
              <a:t> </a:t>
            </a:r>
            <a:r>
              <a:rPr lang="en-US" sz="4400" b="1" dirty="0" err="1"/>
              <a:t>va</a:t>
            </a:r>
            <a:r>
              <a:rPr lang="en-US" sz="4400" b="1" dirty="0"/>
              <a:t> </a:t>
            </a:r>
            <a:r>
              <a:rPr lang="en-US" sz="4400" b="1" dirty="0" err="1"/>
              <a:t>aloqa</a:t>
            </a:r>
            <a:r>
              <a:rPr lang="en-US" sz="4400" b="1" dirty="0"/>
              <a:t> </a:t>
            </a:r>
            <a:r>
              <a:rPr lang="en-US" sz="4400" b="1" dirty="0" err="1"/>
              <a:t>operatorlari</a:t>
            </a:r>
            <a:endParaRPr lang="en-US" sz="4400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E8E9117-FF54-183A-0BD1-E5D72C215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541147"/>
              </p:ext>
            </p:extLst>
          </p:nvPr>
        </p:nvGraphicFramePr>
        <p:xfrm>
          <a:off x="1729740" y="1161383"/>
          <a:ext cx="7414260" cy="3982118"/>
        </p:xfrm>
        <a:graphic>
          <a:graphicData uri="http://schemas.openxmlformats.org/drawingml/2006/table">
            <a:tbl>
              <a:tblPr firstRow="1" firstCol="1" bandRow="1"/>
              <a:tblGrid>
                <a:gridCol w="2471420">
                  <a:extLst>
                    <a:ext uri="{9D8B030D-6E8A-4147-A177-3AD203B41FA5}">
                      <a16:colId xmlns:a16="http://schemas.microsoft.com/office/drawing/2014/main" val="2716868773"/>
                    </a:ext>
                  </a:extLst>
                </a:gridCol>
                <a:gridCol w="2471420">
                  <a:extLst>
                    <a:ext uri="{9D8B030D-6E8A-4147-A177-3AD203B41FA5}">
                      <a16:colId xmlns:a16="http://schemas.microsoft.com/office/drawing/2014/main" val="933790958"/>
                    </a:ext>
                  </a:extLst>
                </a:gridCol>
                <a:gridCol w="2471420">
                  <a:extLst>
                    <a:ext uri="{9D8B030D-6E8A-4147-A177-3AD203B41FA5}">
                      <a16:colId xmlns:a16="http://schemas.microsoft.com/office/drawing/2014/main" val="1644963830"/>
                    </a:ext>
                  </a:extLst>
                </a:gridCol>
              </a:tblGrid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Tavsif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Misol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61088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kattaroq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&gt; B) noto‘g‘ri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72195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kamroq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&lt; B) to'g'ri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63847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katta yoki teng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&gt;= B) noto‘g‘ri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188981"/>
                  </a:ext>
                </a:extLst>
              </a:tr>
              <a:tr h="747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kichik yoki teng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 &lt;= B) to'g'ri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18856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Tenglik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(A==B) noto‘g‘ri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567970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Teng emas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(A!=B)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to'g'ri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8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ppt463F.tmp</Template>
  <TotalTime>0</TotalTime>
  <Words>2963</Words>
  <Application>Microsoft Office PowerPoint</Application>
  <PresentationFormat>Экран (16:9)</PresentationFormat>
  <Paragraphs>500</Paragraphs>
  <Slides>64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Times New Roman</vt:lpstr>
      <vt:lpstr>Verdana</vt:lpstr>
      <vt:lpstr>Wingdings</vt:lpstr>
      <vt:lpstr>Тема Office</vt:lpstr>
      <vt:lpstr>Ma’lumot turlari (Data Types )</vt:lpstr>
      <vt:lpstr>Ma’lumot turlari(Data Types)</vt:lpstr>
      <vt:lpstr>Ma’lumot turlari(Data Types)</vt:lpstr>
      <vt:lpstr>Operatorlar (Operators)</vt:lpstr>
      <vt:lpstr>Operatorlarga kirish</vt:lpstr>
      <vt:lpstr>Operator turlari</vt:lpstr>
      <vt:lpstr>Arifmetik operatorlar</vt:lpstr>
      <vt:lpstr>Inkrement va dekrement operatorlari</vt:lpstr>
      <vt:lpstr>Tenglik va aloqa operatorlari</vt:lpstr>
      <vt:lpstr>Tenglik va aloqa operatorlari</vt:lpstr>
      <vt:lpstr>Bitwise operatorlari</vt:lpstr>
      <vt:lpstr>Презентация PowerPoint</vt:lpstr>
      <vt:lpstr>Mantiqiy operatorlar</vt:lpstr>
      <vt:lpstr>Qaror qabul qilish (Decision making)</vt:lpstr>
      <vt:lpstr>Shartli ifodalar</vt:lpstr>
      <vt:lpstr>Qaror qabul qilish  (Decision making)</vt:lpstr>
      <vt:lpstr>If – qaror qabul qilish</vt:lpstr>
      <vt:lpstr>If Else  – qaror qabul qilish</vt:lpstr>
      <vt:lpstr>Else if Ladder</vt:lpstr>
      <vt:lpstr>Switch qaror qabul qilish</vt:lpstr>
      <vt:lpstr>Switch </vt:lpstr>
      <vt:lpstr>Switch qaror qabul qilish</vt:lpstr>
      <vt:lpstr>Malumot turlari (Data types)</vt:lpstr>
      <vt:lpstr>Number xususiyatlari</vt:lpstr>
      <vt:lpstr>Number xususiyatlari</vt:lpstr>
      <vt:lpstr>Malumot turlari  (Data types)</vt:lpstr>
      <vt:lpstr>Slide Title</vt:lpstr>
      <vt:lpstr>Dart dasturlash tilida sartlarni yozilish  </vt:lpstr>
      <vt:lpstr>Slide Title</vt:lpstr>
      <vt:lpstr>Slide Title</vt:lpstr>
      <vt:lpstr>Презентация PowerPoint</vt:lpstr>
      <vt:lpstr>Algoritm turlari</vt:lpstr>
      <vt:lpstr>Презентация PowerPoint</vt:lpstr>
      <vt:lpstr>Презентация PowerPoint</vt:lpstr>
      <vt:lpstr>Презентация PowerPoint</vt:lpstr>
      <vt:lpstr>Loops</vt:lpstr>
      <vt:lpstr>For loop</vt:lpstr>
      <vt:lpstr>For loop</vt:lpstr>
      <vt:lpstr>Example</vt:lpstr>
      <vt:lpstr>While loop</vt:lpstr>
      <vt:lpstr>While loop</vt:lpstr>
      <vt:lpstr>Example</vt:lpstr>
      <vt:lpstr>Infinite while tsikli</vt:lpstr>
      <vt:lpstr>Do while loop</vt:lpstr>
      <vt:lpstr>Do while loop</vt:lpstr>
      <vt:lpstr>Ichma ich tsikl</vt:lpstr>
      <vt:lpstr>Example</vt:lpstr>
      <vt:lpstr>While va do while ning farqi</vt:lpstr>
      <vt:lpstr>Example</vt:lpstr>
      <vt:lpstr>Презентация PowerPoint</vt:lpstr>
      <vt:lpstr>Continue example for</vt:lpstr>
      <vt:lpstr>Continue example while</vt:lpstr>
      <vt:lpstr>Break example for</vt:lpstr>
      <vt:lpstr>Break example while</vt:lpstr>
      <vt:lpstr>Dart dasturlash tilida List</vt:lpstr>
      <vt:lpstr>Презентация PowerPoint</vt:lpstr>
      <vt:lpstr>List turlari</vt:lpstr>
      <vt:lpstr>Презентация PowerPoint</vt:lpstr>
      <vt:lpstr>List metodlari</vt:lpstr>
      <vt:lpstr>Map</vt:lpstr>
      <vt:lpstr>Dartda mapni qanday yaratish mumkin</vt:lpstr>
      <vt:lpstr>Key orqali valueni chiqarish</vt:lpstr>
      <vt:lpstr>Mapni yaratishni yana bir  turi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2023-03-25T13:17:53Z</dcterms:modified>
</cp:coreProperties>
</file>