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5915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4837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634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0396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8926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859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5279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7056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2519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7578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11/10/2022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3688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11/10/2022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77738022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E7B8F4-EDD8-A95F-112B-3502F7ECD069}"/>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A cat sitting on a couch&#10;&#10;Description automatically generated with medium confidence">
            <a:extLst>
              <a:ext uri="{FF2B5EF4-FFF2-40B4-BE49-F238E27FC236}">
                <a16:creationId xmlns:a16="http://schemas.microsoft.com/office/drawing/2014/main" id="{510336E0-D3E1-8455-971E-8D94E6B02AE1}"/>
              </a:ext>
            </a:extLst>
          </p:cNvPr>
          <p:cNvPicPr>
            <a:picLocks noChangeAspect="1"/>
          </p:cNvPicPr>
          <p:nvPr/>
        </p:nvPicPr>
        <p:blipFill>
          <a:blip r:embed="rId2">
            <a:alphaModFix amt="62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10" name="Picture 9" descr="Application, icon&#10;&#10;Description automatically generated">
            <a:extLst>
              <a:ext uri="{FF2B5EF4-FFF2-40B4-BE49-F238E27FC236}">
                <a16:creationId xmlns:a16="http://schemas.microsoft.com/office/drawing/2014/main" id="{E9BE1B71-24B0-EA6F-F215-91204733F4CB}"/>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11" name="TextBox 10">
            <a:extLst>
              <a:ext uri="{FF2B5EF4-FFF2-40B4-BE49-F238E27FC236}">
                <a16:creationId xmlns:a16="http://schemas.microsoft.com/office/drawing/2014/main" id="{67CB0D12-2B3D-8C17-2EE6-FAA2D2085293}"/>
              </a:ext>
            </a:extLst>
          </p:cNvPr>
          <p:cNvSpPr txBox="1"/>
          <p:nvPr/>
        </p:nvSpPr>
        <p:spPr>
          <a:xfrm>
            <a:off x="3058394" y="79513"/>
            <a:ext cx="6072163" cy="1015663"/>
          </a:xfrm>
          <a:prstGeom prst="rect">
            <a:avLst/>
          </a:prstGeom>
          <a:noFill/>
        </p:spPr>
        <p:txBody>
          <a:bodyPr wrap="square" rtlCol="0">
            <a:spAutoFit/>
          </a:bodyPr>
          <a:lstStyle/>
          <a:p>
            <a:r>
              <a:rPr lang="en-CA" sz="6000" u="sng" dirty="0" err="1">
                <a:latin typeface="Lucida Fax" panose="02060602050505020204" pitchFamily="18" charset="0"/>
              </a:rPr>
              <a:t>Livrable</a:t>
            </a:r>
            <a:r>
              <a:rPr lang="en-CA" sz="6000" u="sng" dirty="0">
                <a:latin typeface="Lucida Fax" panose="02060602050505020204" pitchFamily="18" charset="0"/>
              </a:rPr>
              <a:t> 3 et 4</a:t>
            </a:r>
          </a:p>
        </p:txBody>
      </p:sp>
    </p:spTree>
    <p:extLst>
      <p:ext uri="{BB962C8B-B14F-4D97-AF65-F5344CB8AC3E}">
        <p14:creationId xmlns:p14="http://schemas.microsoft.com/office/powerpoint/2010/main" val="122600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30ACCC2-053D-4A6D-4CF9-4A80936F0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84CF40-8A88-F1DF-F7D9-8C436FC75F07}"/>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DC14A8E6-B319-F2AF-FE60-5C79BE6615FA}"/>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2EFF8F26-48A0-82F6-2A1F-516FE03D5CB1}"/>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363DCE10-7248-60AD-F18B-98396E399CE6}"/>
              </a:ext>
            </a:extLst>
          </p:cNvPr>
          <p:cNvSpPr txBox="1"/>
          <p:nvPr/>
        </p:nvSpPr>
        <p:spPr>
          <a:xfrm>
            <a:off x="3901241" y="80210"/>
            <a:ext cx="4386469" cy="1092607"/>
          </a:xfrm>
          <a:prstGeom prst="rect">
            <a:avLst/>
          </a:prstGeom>
          <a:noFill/>
        </p:spPr>
        <p:txBody>
          <a:bodyPr wrap="square" rtlCol="0">
            <a:spAutoFit/>
          </a:bodyPr>
          <a:lstStyle/>
          <a:p>
            <a:pPr algn="ctr"/>
            <a:r>
              <a:rPr lang="en-CA" sz="4000" u="sng" dirty="0">
                <a:latin typeface="Lucida Fax" panose="02060602050505020204" pitchFamily="18" charset="0"/>
              </a:rPr>
              <a:t>DBMS</a:t>
            </a:r>
          </a:p>
          <a:p>
            <a:pPr algn="ctr"/>
            <a:r>
              <a:rPr lang="en-CA" sz="2500" u="sng" dirty="0">
                <a:latin typeface="Lucida Fax" panose="02060602050505020204" pitchFamily="18" charset="0"/>
              </a:rPr>
              <a:t>1. </a:t>
            </a:r>
            <a:r>
              <a:rPr lang="en-CA" sz="2500" u="sng" dirty="0" err="1">
                <a:latin typeface="Lucida Fax" panose="02060602050505020204" pitchFamily="18" charset="0"/>
              </a:rPr>
              <a:t>Thème</a:t>
            </a:r>
            <a:r>
              <a:rPr lang="en-CA" sz="2500" u="sng" dirty="0">
                <a:latin typeface="Lucida Fax" panose="02060602050505020204" pitchFamily="18" charset="0"/>
              </a:rPr>
              <a:t> de la recherche</a:t>
            </a:r>
          </a:p>
        </p:txBody>
      </p:sp>
      <p:sp>
        <p:nvSpPr>
          <p:cNvPr id="7" name="TextBox 6">
            <a:extLst>
              <a:ext uri="{FF2B5EF4-FFF2-40B4-BE49-F238E27FC236}">
                <a16:creationId xmlns:a16="http://schemas.microsoft.com/office/drawing/2014/main" id="{B29009E2-8057-ACFB-49BA-8CFC03FA6C0B}"/>
              </a:ext>
            </a:extLst>
          </p:cNvPr>
          <p:cNvSpPr txBox="1"/>
          <p:nvPr/>
        </p:nvSpPr>
        <p:spPr>
          <a:xfrm>
            <a:off x="2113721" y="3503795"/>
            <a:ext cx="1880267" cy="369332"/>
          </a:xfrm>
          <a:prstGeom prst="rect">
            <a:avLst/>
          </a:prstGeom>
          <a:noFill/>
        </p:spPr>
        <p:txBody>
          <a:bodyPr wrap="square" rtlCol="0">
            <a:spAutoFit/>
          </a:bodyPr>
          <a:lstStyle/>
          <a:p>
            <a:r>
              <a:rPr lang="en-CA" b="1" dirty="0">
                <a:latin typeface="Lucida Fax" panose="02060602050505020204" pitchFamily="18" charset="0"/>
              </a:rPr>
              <a:t>Use Case #2 </a:t>
            </a:r>
          </a:p>
        </p:txBody>
      </p:sp>
      <p:pic>
        <p:nvPicPr>
          <p:cNvPr id="4098" name="Picture 2">
            <a:extLst>
              <a:ext uri="{FF2B5EF4-FFF2-40B4-BE49-F238E27FC236}">
                <a16:creationId xmlns:a16="http://schemas.microsoft.com/office/drawing/2014/main" id="{B326583B-1453-C5D4-0A34-7290721143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1241" y="1470992"/>
            <a:ext cx="5832481" cy="46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2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08D6ED9-8B5C-72C2-8EDA-DEB6CD5E3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E8B02A-2081-A03A-ADF6-FF0BC35FBE71}"/>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A cat sitting on a couch&#10;&#10;Description automatically generated with medium confidence">
            <a:extLst>
              <a:ext uri="{FF2B5EF4-FFF2-40B4-BE49-F238E27FC236}">
                <a16:creationId xmlns:a16="http://schemas.microsoft.com/office/drawing/2014/main" id="{89B15485-F9A5-3A64-1D4A-808E34310EB4}"/>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8" name="Picture 7" descr="Application, icon&#10;&#10;Description automatically generated">
            <a:extLst>
              <a:ext uri="{FF2B5EF4-FFF2-40B4-BE49-F238E27FC236}">
                <a16:creationId xmlns:a16="http://schemas.microsoft.com/office/drawing/2014/main" id="{690A009B-5BBC-3D20-6CB6-4865BC3384E6}"/>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9" name="TextBox 8">
            <a:extLst>
              <a:ext uri="{FF2B5EF4-FFF2-40B4-BE49-F238E27FC236}">
                <a16:creationId xmlns:a16="http://schemas.microsoft.com/office/drawing/2014/main" id="{99CCC0D7-98EF-862D-94E6-A24FBEBF7459}"/>
              </a:ext>
            </a:extLst>
          </p:cNvPr>
          <p:cNvSpPr txBox="1"/>
          <p:nvPr/>
        </p:nvSpPr>
        <p:spPr>
          <a:xfrm>
            <a:off x="3901241" y="80210"/>
            <a:ext cx="4386469" cy="1092607"/>
          </a:xfrm>
          <a:prstGeom prst="rect">
            <a:avLst/>
          </a:prstGeom>
          <a:noFill/>
        </p:spPr>
        <p:txBody>
          <a:bodyPr wrap="square" rtlCol="0">
            <a:spAutoFit/>
          </a:bodyPr>
          <a:lstStyle/>
          <a:p>
            <a:pPr algn="ctr"/>
            <a:r>
              <a:rPr lang="en-CA" sz="4000" u="sng" dirty="0">
                <a:latin typeface="Lucida Fax" panose="02060602050505020204" pitchFamily="18" charset="0"/>
              </a:rPr>
              <a:t>DBMS</a:t>
            </a:r>
          </a:p>
          <a:p>
            <a:pPr algn="ctr"/>
            <a:r>
              <a:rPr lang="en-CA" sz="2500" u="sng" dirty="0">
                <a:latin typeface="Lucida Fax" panose="02060602050505020204" pitchFamily="18" charset="0"/>
              </a:rPr>
              <a:t>1. </a:t>
            </a:r>
            <a:r>
              <a:rPr lang="en-CA" sz="2500" u="sng" dirty="0" err="1">
                <a:latin typeface="Lucida Fax" panose="02060602050505020204" pitchFamily="18" charset="0"/>
              </a:rPr>
              <a:t>Thème</a:t>
            </a:r>
            <a:r>
              <a:rPr lang="en-CA" sz="2500" u="sng" dirty="0">
                <a:latin typeface="Lucida Fax" panose="02060602050505020204" pitchFamily="18" charset="0"/>
              </a:rPr>
              <a:t> de la recherche</a:t>
            </a:r>
          </a:p>
        </p:txBody>
      </p:sp>
      <p:sp>
        <p:nvSpPr>
          <p:cNvPr id="10" name="TextBox 9">
            <a:extLst>
              <a:ext uri="{FF2B5EF4-FFF2-40B4-BE49-F238E27FC236}">
                <a16:creationId xmlns:a16="http://schemas.microsoft.com/office/drawing/2014/main" id="{7548813D-8BE4-BD7C-9ECF-F8C52DBE1E1F}"/>
              </a:ext>
            </a:extLst>
          </p:cNvPr>
          <p:cNvSpPr txBox="1"/>
          <p:nvPr/>
        </p:nvSpPr>
        <p:spPr>
          <a:xfrm>
            <a:off x="2113722" y="3503795"/>
            <a:ext cx="874644" cy="369332"/>
          </a:xfrm>
          <a:prstGeom prst="rect">
            <a:avLst/>
          </a:prstGeom>
          <a:noFill/>
        </p:spPr>
        <p:txBody>
          <a:bodyPr wrap="square" rtlCol="0">
            <a:spAutoFit/>
          </a:bodyPr>
          <a:lstStyle/>
          <a:p>
            <a:r>
              <a:rPr lang="en-CA" b="1" dirty="0">
                <a:latin typeface="Lucida Fax" panose="02060602050505020204" pitchFamily="18" charset="0"/>
              </a:rPr>
              <a:t>MER</a:t>
            </a:r>
          </a:p>
        </p:txBody>
      </p:sp>
      <p:pic>
        <p:nvPicPr>
          <p:cNvPr id="5122" name="Picture 2">
            <a:extLst>
              <a:ext uri="{FF2B5EF4-FFF2-40B4-BE49-F238E27FC236}">
                <a16:creationId xmlns:a16="http://schemas.microsoft.com/office/drawing/2014/main" id="{9A1B58B0-D567-9FB4-8A12-025465DC3F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7163" y="1246297"/>
            <a:ext cx="5997674" cy="5253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15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D5755879-87FB-F9CE-634F-492441C76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736B402-A089-EC5F-05E8-5088661D2919}"/>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488E0D80-19B4-C058-72F6-E70B2060D5D8}"/>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ABDD253B-B7E9-B205-F121-C354BD08FD9C}"/>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86023292-AED3-B0EF-E43C-04A6BE654D24}"/>
              </a:ext>
            </a:extLst>
          </p:cNvPr>
          <p:cNvSpPr txBox="1"/>
          <p:nvPr/>
        </p:nvSpPr>
        <p:spPr>
          <a:xfrm>
            <a:off x="3901241" y="80210"/>
            <a:ext cx="4386469" cy="1092607"/>
          </a:xfrm>
          <a:prstGeom prst="rect">
            <a:avLst/>
          </a:prstGeom>
          <a:noFill/>
        </p:spPr>
        <p:txBody>
          <a:bodyPr wrap="square" rtlCol="0">
            <a:spAutoFit/>
          </a:bodyPr>
          <a:lstStyle/>
          <a:p>
            <a:pPr algn="ctr"/>
            <a:r>
              <a:rPr lang="en-CA" sz="4000" u="sng" dirty="0">
                <a:latin typeface="Lucida Fax" panose="02060602050505020204" pitchFamily="18" charset="0"/>
              </a:rPr>
              <a:t>DBMS</a:t>
            </a:r>
          </a:p>
          <a:p>
            <a:pPr algn="ctr"/>
            <a:r>
              <a:rPr lang="en-CA" sz="2500" u="sng" dirty="0">
                <a:latin typeface="Lucida Fax" panose="02060602050505020204" pitchFamily="18" charset="0"/>
              </a:rPr>
              <a:t>1. </a:t>
            </a:r>
            <a:r>
              <a:rPr lang="en-CA" sz="2500" u="sng" dirty="0" err="1">
                <a:latin typeface="Lucida Fax" panose="02060602050505020204" pitchFamily="18" charset="0"/>
              </a:rPr>
              <a:t>Thème</a:t>
            </a:r>
            <a:r>
              <a:rPr lang="en-CA" sz="2500" u="sng" dirty="0">
                <a:latin typeface="Lucida Fax" panose="02060602050505020204" pitchFamily="18" charset="0"/>
              </a:rPr>
              <a:t> de la recherche</a:t>
            </a:r>
          </a:p>
        </p:txBody>
      </p:sp>
      <p:pic>
        <p:nvPicPr>
          <p:cNvPr id="6146" name="Picture 2">
            <a:extLst>
              <a:ext uri="{FF2B5EF4-FFF2-40B4-BE49-F238E27FC236}">
                <a16:creationId xmlns:a16="http://schemas.microsoft.com/office/drawing/2014/main" id="{DF9E92CE-64DA-9536-1563-12F17EE61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8366" y="1236860"/>
            <a:ext cx="6352073" cy="52725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6599B9-916D-24DA-1266-3A57070BC4C3}"/>
              </a:ext>
            </a:extLst>
          </p:cNvPr>
          <p:cNvSpPr txBox="1"/>
          <p:nvPr/>
        </p:nvSpPr>
        <p:spPr>
          <a:xfrm>
            <a:off x="2113722" y="3503795"/>
            <a:ext cx="874644" cy="369332"/>
          </a:xfrm>
          <a:prstGeom prst="rect">
            <a:avLst/>
          </a:prstGeom>
          <a:noFill/>
        </p:spPr>
        <p:txBody>
          <a:bodyPr wrap="square" rtlCol="0">
            <a:spAutoFit/>
          </a:bodyPr>
          <a:lstStyle/>
          <a:p>
            <a:r>
              <a:rPr lang="en-CA" b="1" dirty="0">
                <a:latin typeface="Lucida Fax" panose="02060602050505020204" pitchFamily="18" charset="0"/>
              </a:rPr>
              <a:t>UML</a:t>
            </a:r>
          </a:p>
        </p:txBody>
      </p:sp>
    </p:spTree>
    <p:extLst>
      <p:ext uri="{BB962C8B-B14F-4D97-AF65-F5344CB8AC3E}">
        <p14:creationId xmlns:p14="http://schemas.microsoft.com/office/powerpoint/2010/main" val="11818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EE31825-D969-D24F-7688-3A108EE08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C50928-BC60-3F60-D607-9E3EE1BBE2A7}"/>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A cat sitting on a couch&#10;&#10;Description automatically generated with medium confidence">
            <a:extLst>
              <a:ext uri="{FF2B5EF4-FFF2-40B4-BE49-F238E27FC236}">
                <a16:creationId xmlns:a16="http://schemas.microsoft.com/office/drawing/2014/main" id="{5046E530-0C2B-7C07-1D08-7EEDBDC4E003}"/>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8" name="Picture 7" descr="Application, icon&#10;&#10;Description automatically generated">
            <a:extLst>
              <a:ext uri="{FF2B5EF4-FFF2-40B4-BE49-F238E27FC236}">
                <a16:creationId xmlns:a16="http://schemas.microsoft.com/office/drawing/2014/main" id="{2979346F-33B6-9C21-0EE0-0F546D12B6B5}"/>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9" name="TextBox 8">
            <a:extLst>
              <a:ext uri="{FF2B5EF4-FFF2-40B4-BE49-F238E27FC236}">
                <a16:creationId xmlns:a16="http://schemas.microsoft.com/office/drawing/2014/main" id="{0BB038B9-0224-7A90-E240-9175FBF6DAA6}"/>
              </a:ext>
            </a:extLst>
          </p:cNvPr>
          <p:cNvSpPr txBox="1"/>
          <p:nvPr/>
        </p:nvSpPr>
        <p:spPr>
          <a:xfrm>
            <a:off x="3901241" y="80210"/>
            <a:ext cx="4386469" cy="1092607"/>
          </a:xfrm>
          <a:prstGeom prst="rect">
            <a:avLst/>
          </a:prstGeom>
          <a:noFill/>
        </p:spPr>
        <p:txBody>
          <a:bodyPr wrap="square" rtlCol="0">
            <a:spAutoFit/>
          </a:bodyPr>
          <a:lstStyle/>
          <a:p>
            <a:pPr algn="ctr"/>
            <a:r>
              <a:rPr lang="en-CA" sz="4000" u="sng" dirty="0">
                <a:latin typeface="Lucida Fax" panose="02060602050505020204" pitchFamily="18" charset="0"/>
              </a:rPr>
              <a:t>DBMS</a:t>
            </a:r>
          </a:p>
          <a:p>
            <a:pPr algn="ctr"/>
            <a:r>
              <a:rPr lang="en-CA" sz="2500" u="sng" dirty="0">
                <a:latin typeface="Lucida Fax" panose="02060602050505020204" pitchFamily="18" charset="0"/>
              </a:rPr>
              <a:t>2. Conception de la BD</a:t>
            </a:r>
          </a:p>
        </p:txBody>
      </p:sp>
      <p:sp>
        <p:nvSpPr>
          <p:cNvPr id="10" name="TextBox 9">
            <a:extLst>
              <a:ext uri="{FF2B5EF4-FFF2-40B4-BE49-F238E27FC236}">
                <a16:creationId xmlns:a16="http://schemas.microsoft.com/office/drawing/2014/main" id="{FA9CA7F7-ED81-DB63-9AC2-E9B31350EBE3}"/>
              </a:ext>
            </a:extLst>
          </p:cNvPr>
          <p:cNvSpPr txBox="1"/>
          <p:nvPr/>
        </p:nvSpPr>
        <p:spPr>
          <a:xfrm>
            <a:off x="3081130" y="2375598"/>
            <a:ext cx="6129130" cy="2862322"/>
          </a:xfrm>
          <a:prstGeom prst="rect">
            <a:avLst/>
          </a:prstGeom>
          <a:noFill/>
        </p:spPr>
        <p:txBody>
          <a:bodyPr wrap="square" rtlCol="0">
            <a:spAutoFit/>
          </a:bodyPr>
          <a:lstStyle/>
          <a:p>
            <a:r>
              <a:rPr lang="en-CA" dirty="0">
                <a:latin typeface="Lucida Fax" panose="02060602050505020204" pitchFamily="18" charset="0"/>
              </a:rPr>
              <a:t>Le SGBD que nous </a:t>
            </a:r>
            <a:r>
              <a:rPr lang="en-CA" dirty="0" err="1">
                <a:latin typeface="Lucida Fax" panose="02060602050505020204" pitchFamily="18" charset="0"/>
              </a:rPr>
              <a:t>avons</a:t>
            </a:r>
            <a:r>
              <a:rPr lang="en-CA" dirty="0">
                <a:latin typeface="Lucida Fax" panose="02060602050505020204" pitchFamily="18" charset="0"/>
              </a:rPr>
              <a:t> </a:t>
            </a:r>
            <a:r>
              <a:rPr lang="en-CA" dirty="0" err="1">
                <a:latin typeface="Lucida Fax" panose="02060602050505020204" pitchFamily="18" charset="0"/>
              </a:rPr>
              <a:t>choisi</a:t>
            </a:r>
            <a:r>
              <a:rPr lang="en-CA" dirty="0">
                <a:latin typeface="Lucida Fax" panose="02060602050505020204" pitchFamily="18" charset="0"/>
              </a:rPr>
              <a:t> </a:t>
            </a:r>
            <a:r>
              <a:rPr lang="en-CA" dirty="0" err="1">
                <a:latin typeface="Lucida Fax" panose="02060602050505020204" pitchFamily="18" charset="0"/>
              </a:rPr>
              <a:t>d’utiliser</a:t>
            </a:r>
            <a:r>
              <a:rPr lang="en-CA" dirty="0">
                <a:latin typeface="Lucida Fax" panose="02060602050505020204" pitchFamily="18" charset="0"/>
              </a:rPr>
              <a:t> pour </a:t>
            </a:r>
            <a:r>
              <a:rPr lang="en-CA" dirty="0" err="1">
                <a:latin typeface="Lucida Fax" panose="02060602050505020204" pitchFamily="18" charset="0"/>
              </a:rPr>
              <a:t>ce</a:t>
            </a:r>
            <a:r>
              <a:rPr lang="en-CA" dirty="0">
                <a:latin typeface="Lucida Fax" panose="02060602050505020204" pitchFamily="18" charset="0"/>
              </a:rPr>
              <a:t> </a:t>
            </a:r>
            <a:r>
              <a:rPr lang="en-CA" dirty="0" err="1">
                <a:latin typeface="Lucida Fax" panose="02060602050505020204" pitchFamily="18" charset="0"/>
              </a:rPr>
              <a:t>projet</a:t>
            </a:r>
            <a:r>
              <a:rPr lang="en-CA" dirty="0">
                <a:latin typeface="Lucida Fax" panose="02060602050505020204" pitchFamily="18" charset="0"/>
              </a:rPr>
              <a:t> </a:t>
            </a:r>
            <a:r>
              <a:rPr lang="en-CA" dirty="0" err="1">
                <a:latin typeface="Lucida Fax" panose="02060602050505020204" pitchFamily="18" charset="0"/>
              </a:rPr>
              <a:t>est</a:t>
            </a:r>
            <a:r>
              <a:rPr lang="en-CA" dirty="0">
                <a:latin typeface="Lucida Fax" panose="02060602050505020204" pitchFamily="18" charset="0"/>
              </a:rPr>
              <a:t> MySQL. </a:t>
            </a:r>
            <a:r>
              <a:rPr lang="en-CA" dirty="0" err="1">
                <a:latin typeface="Lucida Fax" panose="02060602050505020204" pitchFamily="18" charset="0"/>
              </a:rPr>
              <a:t>C’est</a:t>
            </a:r>
            <a:r>
              <a:rPr lang="en-CA" dirty="0">
                <a:latin typeface="Lucida Fax" panose="02060602050505020204" pitchFamily="18" charset="0"/>
              </a:rPr>
              <a:t> un </a:t>
            </a:r>
            <a:r>
              <a:rPr lang="en-CA" dirty="0" err="1">
                <a:latin typeface="Lucida Fax" panose="02060602050505020204" pitchFamily="18" charset="0"/>
              </a:rPr>
              <a:t>logiciel</a:t>
            </a:r>
            <a:r>
              <a:rPr lang="en-CA" dirty="0">
                <a:latin typeface="Lucida Fax" panose="02060602050505020204" pitchFamily="18" charset="0"/>
              </a:rPr>
              <a:t> </a:t>
            </a:r>
            <a:r>
              <a:rPr lang="en-CA" dirty="0" err="1">
                <a:latin typeface="Lucida Fax" panose="02060602050505020204" pitchFamily="18" charset="0"/>
              </a:rPr>
              <a:t>OpenSource</a:t>
            </a:r>
            <a:r>
              <a:rPr lang="en-CA" dirty="0">
                <a:latin typeface="Lucida Fax" panose="02060602050505020204" pitchFamily="18" charset="0"/>
              </a:rPr>
              <a:t> et </a:t>
            </a:r>
            <a:r>
              <a:rPr lang="en-CA" dirty="0" err="1">
                <a:latin typeface="Lucida Fax" panose="02060602050505020204" pitchFamily="18" charset="0"/>
              </a:rPr>
              <a:t>gratuit</a:t>
            </a:r>
            <a:r>
              <a:rPr lang="en-CA" dirty="0">
                <a:latin typeface="Lucida Fax" panose="02060602050505020204" pitchFamily="18" charset="0"/>
              </a:rPr>
              <a:t> sous les </a:t>
            </a:r>
            <a:r>
              <a:rPr lang="en-CA" dirty="0" err="1">
                <a:latin typeface="Lucida Fax" panose="02060602050505020204" pitchFamily="18" charset="0"/>
              </a:rPr>
              <a:t>termes</a:t>
            </a:r>
            <a:r>
              <a:rPr lang="en-CA" dirty="0">
                <a:latin typeface="Lucida Fax" panose="02060602050505020204" pitchFamily="18" charset="0"/>
              </a:rPr>
              <a:t> de la license “</a:t>
            </a:r>
            <a:r>
              <a:rPr lang="en-CA" i="1" dirty="0">
                <a:latin typeface="Lucida Fax" panose="02060602050505020204" pitchFamily="18" charset="0"/>
              </a:rPr>
              <a:t>GNU General Public License</a:t>
            </a:r>
            <a:r>
              <a:rPr lang="en-CA" dirty="0">
                <a:latin typeface="Lucida Fax" panose="02060602050505020204" pitchFamily="18" charset="0"/>
              </a:rPr>
              <a:t>”.</a:t>
            </a:r>
          </a:p>
          <a:p>
            <a:endParaRPr lang="en-CA" dirty="0">
              <a:latin typeface="Lucida Fax" panose="02060602050505020204" pitchFamily="18" charset="0"/>
            </a:endParaRPr>
          </a:p>
          <a:p>
            <a:r>
              <a:rPr lang="fr-CA" sz="1800" b="0" i="0" dirty="0">
                <a:solidFill>
                  <a:srgbClr val="000000"/>
                </a:solidFill>
                <a:effectLst/>
                <a:latin typeface="Lucida Fax" panose="02060602050505020204" pitchFamily="18" charset="0"/>
              </a:rPr>
              <a:t>MySQL est un serveur de BD relationnelles SQL qui fut développé pour offrir des performances élevées en lecture. C’est un service orienté vers des données déjà en place plutôt que pour des mises à jour fréquentes et fortement sécurisé. </a:t>
            </a:r>
            <a:r>
              <a:rPr lang="fr-CA" sz="1800" b="0" i="0" baseline="30000" dirty="0">
                <a:solidFill>
                  <a:srgbClr val="000000"/>
                </a:solidFill>
                <a:effectLst/>
                <a:latin typeface="Lucida Fax" panose="02060602050505020204" pitchFamily="18" charset="0"/>
              </a:rPr>
              <a:t>1</a:t>
            </a:r>
            <a:endParaRPr lang="en-CA" baseline="30000" dirty="0">
              <a:latin typeface="Lucida Fax" panose="02060602050505020204" pitchFamily="18" charset="0"/>
            </a:endParaRPr>
          </a:p>
        </p:txBody>
      </p:sp>
      <p:sp>
        <p:nvSpPr>
          <p:cNvPr id="11" name="TextBox 10">
            <a:extLst>
              <a:ext uri="{FF2B5EF4-FFF2-40B4-BE49-F238E27FC236}">
                <a16:creationId xmlns:a16="http://schemas.microsoft.com/office/drawing/2014/main" id="{3E40105B-DF85-6D1E-6817-5CA24EA01B64}"/>
              </a:ext>
            </a:extLst>
          </p:cNvPr>
          <p:cNvSpPr txBox="1"/>
          <p:nvPr/>
        </p:nvSpPr>
        <p:spPr>
          <a:xfrm>
            <a:off x="8287710" y="6440701"/>
            <a:ext cx="3831403" cy="369332"/>
          </a:xfrm>
          <a:prstGeom prst="rect">
            <a:avLst/>
          </a:prstGeom>
          <a:noFill/>
        </p:spPr>
        <p:txBody>
          <a:bodyPr wrap="square" rtlCol="0">
            <a:spAutoFit/>
          </a:bodyPr>
          <a:lstStyle/>
          <a:p>
            <a:r>
              <a:rPr lang="fr-CA" sz="1800" b="0" i="0" baseline="30000" dirty="0">
                <a:solidFill>
                  <a:srgbClr val="000000"/>
                </a:solidFill>
                <a:effectLst/>
                <a:latin typeface="Lucida Fax" panose="02060602050505020204" pitchFamily="18" charset="0"/>
              </a:rPr>
              <a:t>1.Source :  </a:t>
            </a:r>
            <a:r>
              <a:rPr lang="fr-CA" sz="1800" b="0" i="1" baseline="30000" dirty="0">
                <a:solidFill>
                  <a:srgbClr val="000000"/>
                </a:solidFill>
                <a:effectLst/>
                <a:latin typeface="Lucida Fax" panose="02060602050505020204" pitchFamily="18" charset="0"/>
              </a:rPr>
              <a:t>https://fr.wikipedia.org/wiki/MySQL</a:t>
            </a:r>
            <a:endParaRPr lang="en-CA" i="1" dirty="0"/>
          </a:p>
        </p:txBody>
      </p:sp>
    </p:spTree>
    <p:extLst>
      <p:ext uri="{BB962C8B-B14F-4D97-AF65-F5344CB8AC3E}">
        <p14:creationId xmlns:p14="http://schemas.microsoft.com/office/powerpoint/2010/main" val="254721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235FF99-1A4A-C088-01F4-8DDD60D29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15C7F06-17D0-2AA6-8602-4AB2289E5FCA}"/>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504719D2-0281-E527-3747-4EC3A99886DF}"/>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7646B3EB-2B02-E662-6F4E-BD84C04533A9}"/>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9" name="TextBox 8">
            <a:extLst>
              <a:ext uri="{FF2B5EF4-FFF2-40B4-BE49-F238E27FC236}">
                <a16:creationId xmlns:a16="http://schemas.microsoft.com/office/drawing/2014/main" id="{C1469C5A-5081-ED28-5CBE-F54EF33C0B25}"/>
              </a:ext>
            </a:extLst>
          </p:cNvPr>
          <p:cNvSpPr txBox="1"/>
          <p:nvPr/>
        </p:nvSpPr>
        <p:spPr>
          <a:xfrm>
            <a:off x="3901241" y="80210"/>
            <a:ext cx="4386469" cy="707886"/>
          </a:xfrm>
          <a:prstGeom prst="rect">
            <a:avLst/>
          </a:prstGeom>
          <a:noFill/>
        </p:spPr>
        <p:txBody>
          <a:bodyPr wrap="square" rtlCol="0">
            <a:spAutoFit/>
          </a:bodyPr>
          <a:lstStyle/>
          <a:p>
            <a:pPr algn="ctr"/>
            <a:r>
              <a:rPr lang="en-CA" sz="4000" u="sng" dirty="0">
                <a:latin typeface="Lucida Fax" panose="02060602050505020204" pitchFamily="18" charset="0"/>
              </a:rPr>
              <a:t>DFD</a:t>
            </a:r>
          </a:p>
        </p:txBody>
      </p:sp>
      <p:pic>
        <p:nvPicPr>
          <p:cNvPr id="7170" name="Picture 2">
            <a:extLst>
              <a:ext uri="{FF2B5EF4-FFF2-40B4-BE49-F238E27FC236}">
                <a16:creationId xmlns:a16="http://schemas.microsoft.com/office/drawing/2014/main" id="{0C7EBBE6-23B3-7597-9A91-ED48981C64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5510" y="1172817"/>
            <a:ext cx="7957930" cy="5406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82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C58A601-1FF4-ED1E-1FB6-7B216B065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6A4A21-E286-440F-F81D-2299456EC4B8}"/>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9DA2D842-D128-67A0-3212-7726FFA9455E}"/>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1E94ED4E-CA38-CEF7-0986-5D0CC1967E26}"/>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3C817BEB-D47E-F9F4-7D66-49BC0B4C2B52}"/>
              </a:ext>
            </a:extLst>
          </p:cNvPr>
          <p:cNvSpPr txBox="1"/>
          <p:nvPr/>
        </p:nvSpPr>
        <p:spPr>
          <a:xfrm>
            <a:off x="3901241" y="80210"/>
            <a:ext cx="4386469" cy="707886"/>
          </a:xfrm>
          <a:prstGeom prst="rect">
            <a:avLst/>
          </a:prstGeom>
          <a:noFill/>
        </p:spPr>
        <p:txBody>
          <a:bodyPr wrap="square" rtlCol="0">
            <a:spAutoFit/>
          </a:bodyPr>
          <a:lstStyle/>
          <a:p>
            <a:pPr algn="ctr"/>
            <a:r>
              <a:rPr lang="en-CA" sz="4000" u="sng" dirty="0">
                <a:latin typeface="Lucida Fax" panose="02060602050505020204" pitchFamily="18" charset="0"/>
              </a:rPr>
              <a:t>DFD</a:t>
            </a:r>
          </a:p>
        </p:txBody>
      </p:sp>
      <p:pic>
        <p:nvPicPr>
          <p:cNvPr id="7" name="Picture 2">
            <a:extLst>
              <a:ext uri="{FF2B5EF4-FFF2-40B4-BE49-F238E27FC236}">
                <a16:creationId xmlns:a16="http://schemas.microsoft.com/office/drawing/2014/main" id="{99E133D5-A1BF-375D-5DEB-4F5A9CB46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767" y="1172817"/>
            <a:ext cx="6730466" cy="533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0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C58A601-1FF4-ED1E-1FB6-7B216B065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6A4A21-E286-440F-F81D-2299456EC4B8}"/>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9DA2D842-D128-67A0-3212-7726FFA9455E}"/>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1E94ED4E-CA38-CEF7-0986-5D0CC1967E26}"/>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2F6D7434-9FC2-F0EF-A1AE-C9DD8ADD5D5C}"/>
              </a:ext>
            </a:extLst>
          </p:cNvPr>
          <p:cNvSpPr txBox="1"/>
          <p:nvPr/>
        </p:nvSpPr>
        <p:spPr>
          <a:xfrm>
            <a:off x="3901241" y="80210"/>
            <a:ext cx="4386469" cy="707886"/>
          </a:xfrm>
          <a:prstGeom prst="rect">
            <a:avLst/>
          </a:prstGeom>
          <a:noFill/>
        </p:spPr>
        <p:txBody>
          <a:bodyPr wrap="square" rtlCol="0">
            <a:spAutoFit/>
          </a:bodyPr>
          <a:lstStyle/>
          <a:p>
            <a:pPr algn="ctr"/>
            <a:r>
              <a:rPr lang="en-CA" sz="4000" u="sng" dirty="0">
                <a:latin typeface="Lucida Fax" panose="02060602050505020204" pitchFamily="18" charset="0"/>
              </a:rPr>
              <a:t>DFD</a:t>
            </a:r>
          </a:p>
        </p:txBody>
      </p:sp>
      <p:pic>
        <p:nvPicPr>
          <p:cNvPr id="9220" name="Picture 4">
            <a:extLst>
              <a:ext uri="{FF2B5EF4-FFF2-40B4-BE49-F238E27FC236}">
                <a16:creationId xmlns:a16="http://schemas.microsoft.com/office/drawing/2014/main" id="{A2E1C7E7-D4D5-AA0A-FD5D-6B6E4FBD65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220" y="1332322"/>
            <a:ext cx="7798510" cy="498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97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51A97BF5-17D3-464A-2DC8-455EDCA20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24AE9A-2280-FB4C-46A8-B6FE329A0095}"/>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A cat sitting on a couch&#10;&#10;Description automatically generated with medium confidence">
            <a:extLst>
              <a:ext uri="{FF2B5EF4-FFF2-40B4-BE49-F238E27FC236}">
                <a16:creationId xmlns:a16="http://schemas.microsoft.com/office/drawing/2014/main" id="{D35C7AB8-149C-FD2D-7FC2-2349736959E8}"/>
              </a:ext>
            </a:extLst>
          </p:cNvPr>
          <p:cNvPicPr>
            <a:picLocks noChangeAspect="1"/>
          </p:cNvPicPr>
          <p:nvPr/>
        </p:nvPicPr>
        <p:blipFill>
          <a:blip r:embed="rId2">
            <a:alphaModFix amt="62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7" name="Picture 6" descr="Application, icon&#10;&#10;Description automatically generated">
            <a:extLst>
              <a:ext uri="{FF2B5EF4-FFF2-40B4-BE49-F238E27FC236}">
                <a16:creationId xmlns:a16="http://schemas.microsoft.com/office/drawing/2014/main" id="{B57CEFA4-E267-EE6D-23B7-F7850FE78CF8}"/>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8" name="TextBox 7">
            <a:extLst>
              <a:ext uri="{FF2B5EF4-FFF2-40B4-BE49-F238E27FC236}">
                <a16:creationId xmlns:a16="http://schemas.microsoft.com/office/drawing/2014/main" id="{31D42D8E-76AC-3BBB-FE75-6E78A9041BA5}"/>
              </a:ext>
            </a:extLst>
          </p:cNvPr>
          <p:cNvSpPr txBox="1"/>
          <p:nvPr/>
        </p:nvSpPr>
        <p:spPr>
          <a:xfrm>
            <a:off x="4465983" y="164500"/>
            <a:ext cx="3962400" cy="477054"/>
          </a:xfrm>
          <a:prstGeom prst="rect">
            <a:avLst/>
          </a:prstGeom>
          <a:noFill/>
        </p:spPr>
        <p:txBody>
          <a:bodyPr wrap="square" rtlCol="0">
            <a:spAutoFit/>
          </a:bodyPr>
          <a:lstStyle/>
          <a:p>
            <a:pPr algn="ctr"/>
            <a:r>
              <a:rPr lang="en-CA" b="1" u="sng" dirty="0">
                <a:latin typeface="+mj-lt"/>
              </a:rPr>
              <a:t>BPM  #</a:t>
            </a:r>
            <a:r>
              <a:rPr lang="en-CA" sz="2500" b="1" u="sng" dirty="0">
                <a:latin typeface="+mj-lt"/>
              </a:rPr>
              <a:t>1</a:t>
            </a:r>
            <a:r>
              <a:rPr lang="en-CA" b="1" u="sng" dirty="0">
                <a:latin typeface="+mj-lt"/>
              </a:rPr>
              <a:t> </a:t>
            </a:r>
          </a:p>
        </p:txBody>
      </p:sp>
      <p:pic>
        <p:nvPicPr>
          <p:cNvPr id="1026" name="Picture 2">
            <a:extLst>
              <a:ext uri="{FF2B5EF4-FFF2-40B4-BE49-F238E27FC236}">
                <a16:creationId xmlns:a16="http://schemas.microsoft.com/office/drawing/2014/main" id="{7B3A2B64-1AAA-36D3-FEE3-D84C0B2608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2748" y="986799"/>
            <a:ext cx="8490502" cy="542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2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B27EB98F-7DF4-7967-BBC0-73F4586A8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7EA5176-DD50-9BB4-37ED-8011B8AD37C9}"/>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6664B888-048E-99CE-E27C-461A31A54E40}"/>
              </a:ext>
            </a:extLst>
          </p:cNvPr>
          <p:cNvPicPr>
            <a:picLocks noChangeAspect="1"/>
          </p:cNvPicPr>
          <p:nvPr/>
        </p:nvPicPr>
        <p:blipFill>
          <a:blip r:embed="rId2">
            <a:alphaModFix amt="62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40CA42A2-2A52-C6FE-81C9-1C4D52A339AC}"/>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BB6ACA0B-6B33-EC99-AD92-56889F610A54}"/>
              </a:ext>
            </a:extLst>
          </p:cNvPr>
          <p:cNvSpPr txBox="1"/>
          <p:nvPr/>
        </p:nvSpPr>
        <p:spPr>
          <a:xfrm>
            <a:off x="4465983" y="164500"/>
            <a:ext cx="3962400" cy="477054"/>
          </a:xfrm>
          <a:prstGeom prst="rect">
            <a:avLst/>
          </a:prstGeom>
          <a:noFill/>
        </p:spPr>
        <p:txBody>
          <a:bodyPr wrap="square" rtlCol="0">
            <a:spAutoFit/>
          </a:bodyPr>
          <a:lstStyle/>
          <a:p>
            <a:pPr algn="ctr"/>
            <a:r>
              <a:rPr lang="en-CA" b="1" u="sng" dirty="0">
                <a:latin typeface="+mj-lt"/>
              </a:rPr>
              <a:t>BPM  #</a:t>
            </a:r>
            <a:r>
              <a:rPr lang="en-CA" sz="2500" b="1" u="sng" dirty="0">
                <a:latin typeface="+mj-lt"/>
              </a:rPr>
              <a:t>2</a:t>
            </a:r>
            <a:r>
              <a:rPr lang="en-CA" b="1" u="sng" dirty="0">
                <a:latin typeface="+mj-lt"/>
              </a:rPr>
              <a:t> </a:t>
            </a:r>
          </a:p>
        </p:txBody>
      </p:sp>
      <p:pic>
        <p:nvPicPr>
          <p:cNvPr id="2050" name="Picture 2">
            <a:extLst>
              <a:ext uri="{FF2B5EF4-FFF2-40B4-BE49-F238E27FC236}">
                <a16:creationId xmlns:a16="http://schemas.microsoft.com/office/drawing/2014/main" id="{3EFA6556-5338-972A-DD3F-A217D6D2F3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122" y="994405"/>
            <a:ext cx="8534400" cy="549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55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5BAF75FA-FF3F-6CEF-709C-96499FEF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AF60BF8-D9DF-C41C-4888-DDB966EB404F}"/>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6C5CDFF5-F12C-7836-36E4-4D124F4DE7E6}"/>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9030A305-0C02-5DBC-FF7B-D2CEEB87DF09}"/>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A241BEDE-A349-2753-ACA7-690336829D14}"/>
              </a:ext>
            </a:extLst>
          </p:cNvPr>
          <p:cNvSpPr txBox="1"/>
          <p:nvPr/>
        </p:nvSpPr>
        <p:spPr>
          <a:xfrm>
            <a:off x="3072980" y="387638"/>
            <a:ext cx="6042992" cy="477054"/>
          </a:xfrm>
          <a:prstGeom prst="rect">
            <a:avLst/>
          </a:prstGeom>
          <a:noFill/>
        </p:spPr>
        <p:txBody>
          <a:bodyPr wrap="square" rtlCol="0">
            <a:spAutoFit/>
          </a:bodyPr>
          <a:lstStyle/>
          <a:p>
            <a:r>
              <a:rPr lang="fr-CA" sz="2500" b="0" i="0" u="sng" dirty="0">
                <a:solidFill>
                  <a:srgbClr val="000000"/>
                </a:solidFill>
                <a:effectLst/>
                <a:latin typeface="Lucida Fax" panose="02060602050505020204" pitchFamily="18" charset="0"/>
              </a:rPr>
              <a:t>MODÈLE D’UN NOUVEAU SYSTÈME</a:t>
            </a:r>
            <a:endParaRPr lang="en-CA" sz="2500" u="sng" dirty="0">
              <a:latin typeface="Lucida Fax" panose="02060602050505020204" pitchFamily="18" charset="0"/>
            </a:endParaRPr>
          </a:p>
        </p:txBody>
      </p:sp>
      <p:sp>
        <p:nvSpPr>
          <p:cNvPr id="8" name="TextBox 7">
            <a:extLst>
              <a:ext uri="{FF2B5EF4-FFF2-40B4-BE49-F238E27FC236}">
                <a16:creationId xmlns:a16="http://schemas.microsoft.com/office/drawing/2014/main" id="{0E6448E1-EDF0-BC51-CB54-9F5B1D0C81A3}"/>
              </a:ext>
            </a:extLst>
          </p:cNvPr>
          <p:cNvSpPr txBox="1"/>
          <p:nvPr/>
        </p:nvSpPr>
        <p:spPr>
          <a:xfrm>
            <a:off x="2617304" y="1610139"/>
            <a:ext cx="6321287" cy="2308324"/>
          </a:xfrm>
          <a:prstGeom prst="rect">
            <a:avLst/>
          </a:prstGeom>
          <a:noFill/>
        </p:spPr>
        <p:txBody>
          <a:bodyPr wrap="square" rtlCol="0">
            <a:spAutoFit/>
          </a:bodyPr>
          <a:lstStyle/>
          <a:p>
            <a:pPr marL="285750" indent="-285750">
              <a:buFontTx/>
              <a:buChar char="-"/>
            </a:pPr>
            <a:r>
              <a:rPr lang="en-CA" dirty="0"/>
              <a:t>User Stories</a:t>
            </a:r>
          </a:p>
          <a:p>
            <a:pPr marL="285750" indent="-285750">
              <a:buFontTx/>
              <a:buChar char="-"/>
            </a:pPr>
            <a:r>
              <a:rPr lang="en-CA" dirty="0"/>
              <a:t>DBMS : I. </a:t>
            </a:r>
            <a:r>
              <a:rPr lang="en-CA" dirty="0" err="1"/>
              <a:t>Thème</a:t>
            </a:r>
            <a:r>
              <a:rPr lang="en-CA" dirty="0"/>
              <a:t> de la recherche</a:t>
            </a:r>
          </a:p>
          <a:p>
            <a:endParaRPr lang="en-CA" dirty="0"/>
          </a:p>
          <a:p>
            <a:r>
              <a:rPr lang="en-CA" dirty="0"/>
              <a:t>	    A. </a:t>
            </a:r>
            <a:r>
              <a:rPr lang="en-CA" dirty="0" err="1"/>
              <a:t>Présentation</a:t>
            </a:r>
            <a:r>
              <a:rPr lang="en-CA" dirty="0"/>
              <a:t> de la </a:t>
            </a:r>
            <a:r>
              <a:rPr lang="en-CA" dirty="0" err="1"/>
              <a:t>tâche</a:t>
            </a:r>
            <a:endParaRPr lang="en-CA" dirty="0"/>
          </a:p>
          <a:p>
            <a:r>
              <a:rPr lang="en-CA" dirty="0"/>
              <a:t>	    B. </a:t>
            </a:r>
            <a:r>
              <a:rPr lang="en-CA" dirty="0" err="1"/>
              <a:t>Graphe</a:t>
            </a:r>
            <a:r>
              <a:rPr lang="en-CA" dirty="0"/>
              <a:t> </a:t>
            </a:r>
            <a:r>
              <a:rPr lang="en-CA" dirty="0" err="1"/>
              <a:t>d’enchaînement</a:t>
            </a:r>
            <a:r>
              <a:rPr lang="en-CA" dirty="0"/>
              <a:t> </a:t>
            </a:r>
          </a:p>
          <a:p>
            <a:pPr marL="1657350" lvl="3" indent="-285750">
              <a:buFontTx/>
              <a:buChar char="-"/>
            </a:pPr>
            <a:r>
              <a:rPr lang="en-CA" dirty="0"/>
              <a:t>Use Case</a:t>
            </a:r>
          </a:p>
          <a:p>
            <a:pPr marL="1657350" lvl="3" indent="-285750">
              <a:buFontTx/>
              <a:buChar char="-"/>
            </a:pPr>
            <a:r>
              <a:rPr lang="en-CA" dirty="0"/>
              <a:t>MER</a:t>
            </a:r>
          </a:p>
          <a:p>
            <a:pPr marL="1657350" lvl="3" indent="-285750">
              <a:buFontTx/>
              <a:buChar char="-"/>
            </a:pPr>
            <a:r>
              <a:rPr lang="en-CA" dirty="0"/>
              <a:t>UML</a:t>
            </a:r>
          </a:p>
        </p:txBody>
      </p:sp>
      <p:sp>
        <p:nvSpPr>
          <p:cNvPr id="9" name="TextBox 8">
            <a:extLst>
              <a:ext uri="{FF2B5EF4-FFF2-40B4-BE49-F238E27FC236}">
                <a16:creationId xmlns:a16="http://schemas.microsoft.com/office/drawing/2014/main" id="{E449CE80-FB6E-5D87-92D6-A0134CF9E546}"/>
              </a:ext>
            </a:extLst>
          </p:cNvPr>
          <p:cNvSpPr txBox="1"/>
          <p:nvPr/>
        </p:nvSpPr>
        <p:spPr>
          <a:xfrm>
            <a:off x="2617304" y="4187902"/>
            <a:ext cx="5055705" cy="1200329"/>
          </a:xfrm>
          <a:prstGeom prst="rect">
            <a:avLst/>
          </a:prstGeom>
          <a:noFill/>
        </p:spPr>
        <p:txBody>
          <a:bodyPr wrap="square" rtlCol="0">
            <a:spAutoFit/>
          </a:bodyPr>
          <a:lstStyle/>
          <a:p>
            <a:r>
              <a:rPr lang="en-CA" dirty="0"/>
              <a:t>	    II. Conception de la BD</a:t>
            </a:r>
          </a:p>
          <a:p>
            <a:r>
              <a:rPr lang="en-CA" dirty="0"/>
              <a:t>	       A. SGBD </a:t>
            </a:r>
            <a:r>
              <a:rPr lang="en-CA" dirty="0" err="1"/>
              <a:t>utilisé</a:t>
            </a:r>
            <a:endParaRPr lang="en-CA" dirty="0"/>
          </a:p>
          <a:p>
            <a:r>
              <a:rPr lang="en-CA" dirty="0"/>
              <a:t>	       B. </a:t>
            </a:r>
            <a:r>
              <a:rPr lang="en-CA" dirty="0" err="1"/>
              <a:t>Méthodologie</a:t>
            </a:r>
            <a:r>
              <a:rPr lang="en-CA" dirty="0"/>
              <a:t> de conception </a:t>
            </a:r>
          </a:p>
          <a:p>
            <a:r>
              <a:rPr lang="en-CA" dirty="0"/>
              <a:t>-   DFD	</a:t>
            </a:r>
          </a:p>
        </p:txBody>
      </p:sp>
    </p:spTree>
    <p:extLst>
      <p:ext uri="{BB962C8B-B14F-4D97-AF65-F5344CB8AC3E}">
        <p14:creationId xmlns:p14="http://schemas.microsoft.com/office/powerpoint/2010/main" val="111292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EA90EE7-E88E-52EE-2E74-335C7F71F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C491EAD-6386-803D-667C-091D56FB659A}"/>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
            <a:extLst>
              <a:ext uri="{FF2B5EF4-FFF2-40B4-BE49-F238E27FC236}">
                <a16:creationId xmlns:a16="http://schemas.microsoft.com/office/drawing/2014/main" id="{56F5B337-B632-2F69-ABC3-9457EDB7752B}"/>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C6E64CEB-05EA-FE44-B62F-75A3650EF7E5}"/>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6B78E757-562A-286E-09FF-2A52B282A4BE}"/>
              </a:ext>
            </a:extLst>
          </p:cNvPr>
          <p:cNvSpPr txBox="1"/>
          <p:nvPr/>
        </p:nvSpPr>
        <p:spPr>
          <a:xfrm>
            <a:off x="4815774" y="626165"/>
            <a:ext cx="4459356" cy="369332"/>
          </a:xfrm>
          <a:prstGeom prst="rect">
            <a:avLst/>
          </a:prstGeom>
          <a:noFill/>
        </p:spPr>
        <p:txBody>
          <a:bodyPr wrap="square" rtlCol="0">
            <a:spAutoFit/>
          </a:bodyPr>
          <a:lstStyle/>
          <a:p>
            <a:r>
              <a:rPr lang="en-CA" u="sng" dirty="0"/>
              <a:t>User (</a:t>
            </a:r>
            <a:r>
              <a:rPr lang="en-CA" u="sng" dirty="0" err="1"/>
              <a:t>Humain</a:t>
            </a:r>
            <a:r>
              <a:rPr lang="en-CA" u="sng" dirty="0"/>
              <a:t>/Animal) Stories:</a:t>
            </a:r>
            <a:r>
              <a:rPr lang="en-CA" dirty="0"/>
              <a:t>  </a:t>
            </a:r>
            <a:r>
              <a:rPr lang="en-CA" b="1" dirty="0"/>
              <a:t>Client</a:t>
            </a:r>
          </a:p>
        </p:txBody>
      </p:sp>
      <p:sp>
        <p:nvSpPr>
          <p:cNvPr id="7" name="TextBox 6">
            <a:extLst>
              <a:ext uri="{FF2B5EF4-FFF2-40B4-BE49-F238E27FC236}">
                <a16:creationId xmlns:a16="http://schemas.microsoft.com/office/drawing/2014/main" id="{0E5210E7-49ED-8032-5BEE-B09E1D5BBE27}"/>
              </a:ext>
            </a:extLst>
          </p:cNvPr>
          <p:cNvSpPr txBox="1"/>
          <p:nvPr/>
        </p:nvSpPr>
        <p:spPr>
          <a:xfrm>
            <a:off x="3107370" y="2136338"/>
            <a:ext cx="7182678" cy="3139321"/>
          </a:xfrm>
          <a:prstGeom prst="rect">
            <a:avLst/>
          </a:prstGeom>
          <a:noFill/>
        </p:spPr>
        <p:txBody>
          <a:bodyPr wrap="square" rtlCol="0">
            <a:spAutoFit/>
          </a:bodyPr>
          <a:lstStyle/>
          <a:p>
            <a:pPr algn="l" rtl="0" fontAlgn="base">
              <a:buFont typeface="+mj-lt"/>
              <a:buAutoNum type="arabicPeriod"/>
            </a:pPr>
            <a:r>
              <a:rPr lang="fr-FR" sz="1800" b="1" i="0" u="sng" dirty="0">
                <a:solidFill>
                  <a:srgbClr val="000000"/>
                </a:solidFill>
                <a:effectLst/>
                <a:latin typeface="Calibri" panose="020F0502020204030204" pitchFamily="34" charset="0"/>
              </a:rPr>
              <a:t>Je suis un client:</a:t>
            </a:r>
            <a:r>
              <a:rPr lang="fr-FR"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Je veux envoyer une demande pour adopter un animal à la SPCA, afin qu’il puisse me recommander un animal qui correspond à mon profil. La SPCA doit étudier ma demande pour vérifier que je suis quelqu’un qui peut avoir un animal.</a:t>
            </a:r>
          </a:p>
          <a:p>
            <a:pPr algn="l" rtl="0" fontAlgn="base"/>
            <a:endParaRPr lang="fr-FR" sz="1800" b="0" i="0" dirty="0">
              <a:solidFill>
                <a:srgbClr val="000000"/>
              </a:solidFill>
              <a:effectLst/>
              <a:latin typeface="Calibri" panose="020F0502020204030204" pitchFamily="34" charset="0"/>
            </a:endParaRPr>
          </a:p>
          <a:p>
            <a:pPr algn="l" rtl="0" fontAlgn="base"/>
            <a:r>
              <a:rPr lang="fr-FR" sz="1800" b="0" i="0" dirty="0">
                <a:solidFill>
                  <a:srgbClr val="000000"/>
                </a:solidFill>
                <a:effectLst/>
                <a:latin typeface="Calibri" panose="020F0502020204030204" pitchFamily="34" charset="0"/>
              </a:rPr>
              <a:t>Si ma demande est jugée acceptable par la SPCA, elle communiquera avec moi pour un rendez-vous avec un animal en adoption. Je veux recevoir cette demande de rendez-vous à l’avance pour voir si l’animal me convient et planifier ma visite. </a:t>
            </a:r>
            <a:endParaRPr lang="fr-FR" b="0" i="0" dirty="0">
              <a:solidFill>
                <a:srgbClr val="000000"/>
              </a:solidFill>
              <a:effectLst/>
              <a:latin typeface="Segoe UI" panose="020B0502040204020203" pitchFamily="34" charset="0"/>
            </a:endParaRPr>
          </a:p>
          <a:p>
            <a:endParaRPr lang="en-CA" dirty="0"/>
          </a:p>
        </p:txBody>
      </p:sp>
    </p:spTree>
    <p:extLst>
      <p:ext uri="{BB962C8B-B14F-4D97-AF65-F5344CB8AC3E}">
        <p14:creationId xmlns:p14="http://schemas.microsoft.com/office/powerpoint/2010/main" val="304560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042DBCF-CCA3-B363-1492-81E1608B0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348C65C-45DB-BF26-8692-5F248D6C656D}"/>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EAAC4826-DD4B-7EE2-777D-6CE219FDBCD1}"/>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2266EB25-A99D-B1BC-A54B-827775B50726}"/>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7" name="TextBox 6">
            <a:extLst>
              <a:ext uri="{FF2B5EF4-FFF2-40B4-BE49-F238E27FC236}">
                <a16:creationId xmlns:a16="http://schemas.microsoft.com/office/drawing/2014/main" id="{F8839EE1-042C-343A-1A3D-3C612D15B73A}"/>
              </a:ext>
            </a:extLst>
          </p:cNvPr>
          <p:cNvSpPr txBox="1"/>
          <p:nvPr/>
        </p:nvSpPr>
        <p:spPr>
          <a:xfrm>
            <a:off x="4632860" y="626165"/>
            <a:ext cx="4825183" cy="369332"/>
          </a:xfrm>
          <a:prstGeom prst="rect">
            <a:avLst/>
          </a:prstGeom>
          <a:noFill/>
        </p:spPr>
        <p:txBody>
          <a:bodyPr wrap="square" rtlCol="0">
            <a:spAutoFit/>
          </a:bodyPr>
          <a:lstStyle/>
          <a:p>
            <a:r>
              <a:rPr lang="en-CA" u="sng" dirty="0"/>
              <a:t>User (</a:t>
            </a:r>
            <a:r>
              <a:rPr lang="en-CA" u="sng" dirty="0" err="1"/>
              <a:t>Humain</a:t>
            </a:r>
            <a:r>
              <a:rPr lang="en-CA" u="sng" dirty="0"/>
              <a:t>/Animal) Stories:</a:t>
            </a:r>
            <a:r>
              <a:rPr lang="en-CA" dirty="0"/>
              <a:t>  </a:t>
            </a:r>
            <a:r>
              <a:rPr lang="en-CA" b="1" dirty="0" err="1"/>
              <a:t>Vétérinaire</a:t>
            </a:r>
            <a:endParaRPr lang="en-CA" b="1" dirty="0"/>
          </a:p>
        </p:txBody>
      </p:sp>
      <p:sp>
        <p:nvSpPr>
          <p:cNvPr id="8" name="TextBox 7">
            <a:extLst>
              <a:ext uri="{FF2B5EF4-FFF2-40B4-BE49-F238E27FC236}">
                <a16:creationId xmlns:a16="http://schemas.microsoft.com/office/drawing/2014/main" id="{55A942E3-E72C-DD62-E632-7DED3AA6FC0B}"/>
              </a:ext>
            </a:extLst>
          </p:cNvPr>
          <p:cNvSpPr txBox="1"/>
          <p:nvPr/>
        </p:nvSpPr>
        <p:spPr>
          <a:xfrm>
            <a:off x="3472070" y="2551837"/>
            <a:ext cx="6559826" cy="2308324"/>
          </a:xfrm>
          <a:prstGeom prst="rect">
            <a:avLst/>
          </a:prstGeom>
          <a:noFill/>
        </p:spPr>
        <p:txBody>
          <a:bodyPr wrap="square" rtlCol="0">
            <a:spAutoFit/>
          </a:bodyPr>
          <a:lstStyle/>
          <a:p>
            <a:pPr algn="l" rtl="0" fontAlgn="base">
              <a:buFont typeface="+mj-lt"/>
              <a:buAutoNum type="arabicPeriod" startAt="2"/>
            </a:pPr>
            <a:r>
              <a:rPr lang="fr-FR" sz="1800" b="1" i="0" u="sng" dirty="0">
                <a:solidFill>
                  <a:srgbClr val="000000"/>
                </a:solidFill>
                <a:effectLst/>
                <a:latin typeface="Calibri" panose="020F0502020204030204" pitchFamily="34" charset="0"/>
              </a:rPr>
              <a:t>Je suis un vétérinaire:</a:t>
            </a:r>
            <a:r>
              <a:rPr lang="fr-FR"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Je veux prodiguer les meilleurs soins possibles aux animaux, afin de leur assurer une bonne qualité de vie. </a:t>
            </a:r>
          </a:p>
          <a:p>
            <a:pPr algn="l" rtl="0" fontAlgn="base"/>
            <a:endParaRPr lang="fr-FR" dirty="0">
              <a:solidFill>
                <a:srgbClr val="000000"/>
              </a:solidFill>
              <a:latin typeface="Calibri" panose="020F0502020204030204" pitchFamily="34" charset="0"/>
            </a:endParaRPr>
          </a:p>
          <a:p>
            <a:pPr algn="l" rtl="0" fontAlgn="base"/>
            <a:r>
              <a:rPr lang="fr-FR" sz="1800" b="0" i="0" dirty="0">
                <a:solidFill>
                  <a:srgbClr val="000000"/>
                </a:solidFill>
                <a:effectLst/>
                <a:latin typeface="Calibri" panose="020F0502020204030204" pitchFamily="34" charset="0"/>
              </a:rPr>
              <a:t>Quand un animal arrive chez moi, je dois avoir accès à son dossier pour évaluer les soins à fournir et déterminer le futur pour cet animal. </a:t>
            </a:r>
            <a:endParaRPr lang="fr-FR" b="0" i="0" dirty="0">
              <a:solidFill>
                <a:srgbClr val="000000"/>
              </a:solidFill>
              <a:effectLst/>
              <a:latin typeface="Segoe UI" panose="020B0502040204020203" pitchFamily="34" charset="0"/>
            </a:endParaRPr>
          </a:p>
          <a:p>
            <a:endParaRPr lang="en-CA" dirty="0"/>
          </a:p>
        </p:txBody>
      </p:sp>
    </p:spTree>
    <p:extLst>
      <p:ext uri="{BB962C8B-B14F-4D97-AF65-F5344CB8AC3E}">
        <p14:creationId xmlns:p14="http://schemas.microsoft.com/office/powerpoint/2010/main" val="60392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7831A01-2BB3-C5FF-DABE-86687F369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970FAB0-CBA0-B70C-0D27-C2392E08359E}"/>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4280D6DE-2DC3-950C-737E-461F6003F820}"/>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DC329FEF-C3DC-9D0D-584A-C3CE3251CC39}"/>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10" name="TextBox 9">
            <a:extLst>
              <a:ext uri="{FF2B5EF4-FFF2-40B4-BE49-F238E27FC236}">
                <a16:creationId xmlns:a16="http://schemas.microsoft.com/office/drawing/2014/main" id="{9B538B6B-E4C9-86C8-58D9-D55E99D9B6D1}"/>
              </a:ext>
            </a:extLst>
          </p:cNvPr>
          <p:cNvSpPr txBox="1"/>
          <p:nvPr/>
        </p:nvSpPr>
        <p:spPr>
          <a:xfrm>
            <a:off x="3044687" y="2690336"/>
            <a:ext cx="6102626" cy="2031325"/>
          </a:xfrm>
          <a:prstGeom prst="rect">
            <a:avLst/>
          </a:prstGeom>
          <a:noFill/>
        </p:spPr>
        <p:txBody>
          <a:bodyPr wrap="square">
            <a:spAutoFit/>
          </a:bodyPr>
          <a:lstStyle/>
          <a:p>
            <a:pPr algn="l" rtl="0" fontAlgn="base">
              <a:buFont typeface="+mj-lt"/>
              <a:buAutoNum type="arabicPeriod" startAt="3"/>
            </a:pPr>
            <a:r>
              <a:rPr lang="fr-FR" sz="1800" b="1" i="0" u="sng" dirty="0">
                <a:solidFill>
                  <a:srgbClr val="000000"/>
                </a:solidFill>
                <a:effectLst/>
                <a:latin typeface="Calibri" panose="020F0502020204030204" pitchFamily="34" charset="0"/>
              </a:rPr>
              <a:t>Je suis un animal:</a:t>
            </a:r>
            <a:r>
              <a:rPr lang="fr-FR"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cs typeface="Calibri" panose="020F0502020204030204" pitchFamily="34" charset="0"/>
              </a:rPr>
              <a:t>Je veux que ma situation soit évaluée, afin de déterminer la meilleure procédure pour assurer mon bien-être. </a:t>
            </a:r>
            <a:endParaRPr lang="fr-FR" b="0" i="0" dirty="0">
              <a:solidFill>
                <a:srgbClr val="000000"/>
              </a:solidFill>
              <a:effectLst/>
              <a:latin typeface="Calibri" panose="020F0502020204030204" pitchFamily="34" charset="0"/>
              <a:cs typeface="Calibri" panose="020F0502020204030204" pitchFamily="34" charset="0"/>
            </a:endParaRPr>
          </a:p>
          <a:p>
            <a:pPr algn="l" rtl="0" fontAlgn="base"/>
            <a:r>
              <a:rPr lang="fr-FR" sz="1800" b="0" i="0" dirty="0">
                <a:solidFill>
                  <a:srgbClr val="000000"/>
                </a:solidFill>
                <a:effectLst/>
                <a:latin typeface="Calibri" panose="020F0502020204030204" pitchFamily="34" charset="0"/>
                <a:cs typeface="Calibri" panose="020F0502020204030204" pitchFamily="34" charset="0"/>
              </a:rPr>
              <a:t>Comme la SPCA m’a accueillie, elle évalue ma situation. Si on me considère être un animal adoptable et en santé</a:t>
            </a:r>
            <a:r>
              <a:rPr lang="fr-FR" dirty="0">
                <a:solidFill>
                  <a:srgbClr val="000000"/>
                </a:solidFill>
                <a:latin typeface="Calibri" panose="020F0502020204030204" pitchFamily="34" charset="0"/>
                <a:cs typeface="Calibri" panose="020F0502020204030204" pitchFamily="34" charset="0"/>
              </a:rPr>
              <a:t>, j</a:t>
            </a:r>
            <a:r>
              <a:rPr lang="fr-FR" sz="1800" b="0" i="0" dirty="0">
                <a:solidFill>
                  <a:srgbClr val="000000"/>
                </a:solidFill>
                <a:effectLst/>
                <a:latin typeface="Calibri" panose="020F0502020204030204" pitchFamily="34" charset="0"/>
                <a:cs typeface="Calibri" panose="020F0502020204030204" pitchFamily="34" charset="0"/>
              </a:rPr>
              <a:t>e serai mis en adoption. </a:t>
            </a:r>
            <a:endParaRPr lang="fr-FR" b="0" i="0" dirty="0">
              <a:solidFill>
                <a:srgbClr val="000000"/>
              </a:solidFill>
              <a:effectLst/>
              <a:latin typeface="Calibri" panose="020F0502020204030204" pitchFamily="34" charset="0"/>
              <a:cs typeface="Calibri" panose="020F0502020204030204" pitchFamily="34" charset="0"/>
            </a:endParaRPr>
          </a:p>
          <a:p>
            <a:pPr algn="l" rtl="0" fontAlgn="base"/>
            <a:endParaRPr lang="fr-FR" b="0" i="0" dirty="0">
              <a:solidFill>
                <a:srgbClr val="000000"/>
              </a:solidFill>
              <a:effectLst/>
              <a:latin typeface="Segoe UI" panose="020B0502040204020203" pitchFamily="34" charset="0"/>
            </a:endParaRPr>
          </a:p>
        </p:txBody>
      </p:sp>
      <p:sp>
        <p:nvSpPr>
          <p:cNvPr id="11" name="TextBox 10">
            <a:extLst>
              <a:ext uri="{FF2B5EF4-FFF2-40B4-BE49-F238E27FC236}">
                <a16:creationId xmlns:a16="http://schemas.microsoft.com/office/drawing/2014/main" id="{886FE85F-E2B4-8436-F31D-CD12090EF181}"/>
              </a:ext>
            </a:extLst>
          </p:cNvPr>
          <p:cNvSpPr txBox="1"/>
          <p:nvPr/>
        </p:nvSpPr>
        <p:spPr>
          <a:xfrm>
            <a:off x="4813073" y="626165"/>
            <a:ext cx="4464757" cy="369332"/>
          </a:xfrm>
          <a:prstGeom prst="rect">
            <a:avLst/>
          </a:prstGeom>
          <a:noFill/>
        </p:spPr>
        <p:txBody>
          <a:bodyPr wrap="square" rtlCol="0">
            <a:spAutoFit/>
          </a:bodyPr>
          <a:lstStyle/>
          <a:p>
            <a:r>
              <a:rPr lang="en-CA" u="sng" dirty="0"/>
              <a:t>User (</a:t>
            </a:r>
            <a:r>
              <a:rPr lang="en-CA" u="sng" dirty="0" err="1"/>
              <a:t>Humain</a:t>
            </a:r>
            <a:r>
              <a:rPr lang="en-CA" u="sng" dirty="0"/>
              <a:t>/Animal) Stories:</a:t>
            </a:r>
            <a:r>
              <a:rPr lang="en-CA" dirty="0"/>
              <a:t>  </a:t>
            </a:r>
            <a:r>
              <a:rPr lang="en-CA" b="1" dirty="0"/>
              <a:t>Animal</a:t>
            </a:r>
          </a:p>
        </p:txBody>
      </p:sp>
    </p:spTree>
    <p:extLst>
      <p:ext uri="{BB962C8B-B14F-4D97-AF65-F5344CB8AC3E}">
        <p14:creationId xmlns:p14="http://schemas.microsoft.com/office/powerpoint/2010/main" val="195497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BC391022-372E-4472-234C-CBB953F12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07DFD04-DC35-F145-3A1E-FBF28537F413}"/>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E31DFC7D-6696-1CA7-D90E-84968200668C}"/>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51175485-AE6D-9D17-74A3-FB3C3B710D1B}"/>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922263ED-697D-254C-2C87-B36DFE3E20FB}"/>
              </a:ext>
            </a:extLst>
          </p:cNvPr>
          <p:cNvSpPr txBox="1"/>
          <p:nvPr/>
        </p:nvSpPr>
        <p:spPr>
          <a:xfrm>
            <a:off x="3901241" y="80210"/>
            <a:ext cx="4386469" cy="1092607"/>
          </a:xfrm>
          <a:prstGeom prst="rect">
            <a:avLst/>
          </a:prstGeom>
          <a:noFill/>
        </p:spPr>
        <p:txBody>
          <a:bodyPr wrap="square" rtlCol="0">
            <a:spAutoFit/>
          </a:bodyPr>
          <a:lstStyle/>
          <a:p>
            <a:pPr algn="ctr"/>
            <a:r>
              <a:rPr lang="en-CA" sz="4000" u="sng" dirty="0">
                <a:latin typeface="Lucida Fax" panose="02060602050505020204" pitchFamily="18" charset="0"/>
              </a:rPr>
              <a:t>DBMS</a:t>
            </a:r>
          </a:p>
          <a:p>
            <a:pPr algn="ctr"/>
            <a:r>
              <a:rPr lang="en-CA" sz="2500" u="sng" dirty="0">
                <a:latin typeface="Lucida Fax" panose="02060602050505020204" pitchFamily="18" charset="0"/>
              </a:rPr>
              <a:t>1. </a:t>
            </a:r>
            <a:r>
              <a:rPr lang="en-CA" sz="2500" u="sng" dirty="0" err="1">
                <a:latin typeface="Lucida Fax" panose="02060602050505020204" pitchFamily="18" charset="0"/>
              </a:rPr>
              <a:t>Thème</a:t>
            </a:r>
            <a:r>
              <a:rPr lang="en-CA" sz="2500" u="sng" dirty="0">
                <a:latin typeface="Lucida Fax" panose="02060602050505020204" pitchFamily="18" charset="0"/>
              </a:rPr>
              <a:t> de la recherche</a:t>
            </a:r>
          </a:p>
        </p:txBody>
      </p:sp>
      <p:sp>
        <p:nvSpPr>
          <p:cNvPr id="9" name="TextBox 8">
            <a:extLst>
              <a:ext uri="{FF2B5EF4-FFF2-40B4-BE49-F238E27FC236}">
                <a16:creationId xmlns:a16="http://schemas.microsoft.com/office/drawing/2014/main" id="{91BDFBC1-C0DE-AEBC-AEC0-EA3AE133A354}"/>
              </a:ext>
            </a:extLst>
          </p:cNvPr>
          <p:cNvSpPr txBox="1"/>
          <p:nvPr/>
        </p:nvSpPr>
        <p:spPr>
          <a:xfrm>
            <a:off x="3036536" y="3041374"/>
            <a:ext cx="6115878" cy="923330"/>
          </a:xfrm>
          <a:prstGeom prst="rect">
            <a:avLst/>
          </a:prstGeom>
          <a:noFill/>
        </p:spPr>
        <p:txBody>
          <a:bodyPr wrap="square" rtlCol="0">
            <a:spAutoFit/>
          </a:bodyPr>
          <a:lstStyle/>
          <a:p>
            <a:pPr algn="ctr"/>
            <a:r>
              <a:rPr lang="en-CA" dirty="0">
                <a:latin typeface="Lucida Fax" panose="02060602050505020204" pitchFamily="18" charset="0"/>
              </a:rPr>
              <a:t>La </a:t>
            </a:r>
            <a:r>
              <a:rPr lang="en-CA" dirty="0" err="1">
                <a:latin typeface="Lucida Fax" panose="02060602050505020204" pitchFamily="18" charset="0"/>
              </a:rPr>
              <a:t>tâche</a:t>
            </a:r>
            <a:r>
              <a:rPr lang="en-CA" dirty="0">
                <a:latin typeface="Lucida Fax" panose="02060602050505020204" pitchFamily="18" charset="0"/>
              </a:rPr>
              <a:t> </a:t>
            </a:r>
            <a:r>
              <a:rPr lang="en-CA" dirty="0" err="1">
                <a:latin typeface="Lucida Fax" panose="02060602050505020204" pitchFamily="18" charset="0"/>
              </a:rPr>
              <a:t>est</a:t>
            </a:r>
            <a:r>
              <a:rPr lang="en-CA" dirty="0">
                <a:latin typeface="Lucida Fax" panose="02060602050505020204" pitchFamily="18" charset="0"/>
              </a:rPr>
              <a:t> de </a:t>
            </a:r>
            <a:r>
              <a:rPr lang="fr-FR" dirty="0">
                <a:solidFill>
                  <a:srgbClr val="000000"/>
                </a:solidFill>
                <a:latin typeface="Lucida Fax" panose="02060602050505020204" pitchFamily="18" charset="0"/>
              </a:rPr>
              <a:t>d</a:t>
            </a:r>
            <a:r>
              <a:rPr lang="fr-FR" sz="1800" b="0" i="0" dirty="0">
                <a:solidFill>
                  <a:srgbClr val="000000"/>
                </a:solidFill>
                <a:effectLst/>
                <a:latin typeface="Lucida Fax" panose="02060602050505020204" pitchFamily="18" charset="0"/>
              </a:rPr>
              <a:t>évelopper une BD pour la SPCA pour la gestion des données relatives aux animaux en adoption. </a:t>
            </a:r>
            <a:endParaRPr lang="en-CA" dirty="0">
              <a:latin typeface="Lucida Fax" panose="02060602050505020204" pitchFamily="18" charset="0"/>
            </a:endParaRPr>
          </a:p>
        </p:txBody>
      </p:sp>
    </p:spTree>
    <p:extLst>
      <p:ext uri="{BB962C8B-B14F-4D97-AF65-F5344CB8AC3E}">
        <p14:creationId xmlns:p14="http://schemas.microsoft.com/office/powerpoint/2010/main" val="405308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E48A43E-7C54-844E-FDAF-06C62189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B4F4F43-B9C3-8BC6-1B4F-E5EAEDA87BC6}"/>
              </a:ext>
            </a:extLst>
          </p:cNvPr>
          <p:cNvSpPr/>
          <p:nvPr/>
        </p:nvSpPr>
        <p:spPr>
          <a:xfrm>
            <a:off x="0" y="0"/>
            <a:ext cx="12188952"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cat sitting on a couch&#10;&#10;Description automatically generated with medium confidence">
            <a:extLst>
              <a:ext uri="{FF2B5EF4-FFF2-40B4-BE49-F238E27FC236}">
                <a16:creationId xmlns:a16="http://schemas.microsoft.com/office/drawing/2014/main" id="{7EAA86B1-8A20-B5E9-6A2C-CF74569F1A6C}"/>
              </a:ext>
            </a:extLst>
          </p:cNvPr>
          <p:cNvPicPr>
            <a:picLocks noChangeAspect="1"/>
          </p:cNvPicPr>
          <p:nvPr/>
        </p:nvPicPr>
        <p:blipFill>
          <a:blip r:embed="rId2">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01952" y="0"/>
            <a:ext cx="10287000" cy="6858000"/>
          </a:xfrm>
          <a:prstGeom prst="rect">
            <a:avLst/>
          </a:prstGeom>
        </p:spPr>
      </p:pic>
      <p:pic>
        <p:nvPicPr>
          <p:cNvPr id="5" name="Picture 4" descr="Application, icon&#10;&#10;Description automatically generated">
            <a:extLst>
              <a:ext uri="{FF2B5EF4-FFF2-40B4-BE49-F238E27FC236}">
                <a16:creationId xmlns:a16="http://schemas.microsoft.com/office/drawing/2014/main" id="{40176E09-F2E3-04AC-FB36-76FBB8922045}"/>
              </a:ext>
            </a:extLst>
          </p:cNvPr>
          <p:cNvPicPr>
            <a:picLocks noChangeAspect="1"/>
          </p:cNvPicPr>
          <p:nvPr/>
        </p:nvPicPr>
        <p:blipFill>
          <a:blip r:embed="rId4">
            <a:alphaModFix amt="58000"/>
            <a:extLst>
              <a:ext uri="{28A0092B-C50C-407E-A947-70E740481C1C}">
                <a14:useLocalDpi xmlns:a14="http://schemas.microsoft.com/office/drawing/2010/main" val="0"/>
              </a:ext>
            </a:extLst>
          </a:blip>
          <a:stretch>
            <a:fillRect/>
          </a:stretch>
        </p:blipFill>
        <p:spPr>
          <a:xfrm>
            <a:off x="123060" y="79513"/>
            <a:ext cx="890840" cy="1093304"/>
          </a:xfrm>
          <a:prstGeom prst="rect">
            <a:avLst/>
          </a:prstGeom>
        </p:spPr>
      </p:pic>
      <p:sp>
        <p:nvSpPr>
          <p:cNvPr id="6" name="TextBox 5">
            <a:extLst>
              <a:ext uri="{FF2B5EF4-FFF2-40B4-BE49-F238E27FC236}">
                <a16:creationId xmlns:a16="http://schemas.microsoft.com/office/drawing/2014/main" id="{07249B88-E543-A9D1-FE1E-1D1977003DB7}"/>
              </a:ext>
            </a:extLst>
          </p:cNvPr>
          <p:cNvSpPr txBox="1"/>
          <p:nvPr/>
        </p:nvSpPr>
        <p:spPr>
          <a:xfrm>
            <a:off x="3901241" y="80210"/>
            <a:ext cx="4386469" cy="1092607"/>
          </a:xfrm>
          <a:prstGeom prst="rect">
            <a:avLst/>
          </a:prstGeom>
          <a:noFill/>
        </p:spPr>
        <p:txBody>
          <a:bodyPr wrap="square" rtlCol="0">
            <a:spAutoFit/>
          </a:bodyPr>
          <a:lstStyle/>
          <a:p>
            <a:pPr algn="ctr"/>
            <a:r>
              <a:rPr lang="en-CA" sz="4000" u="sng" dirty="0">
                <a:latin typeface="Lucida Fax" panose="02060602050505020204" pitchFamily="18" charset="0"/>
              </a:rPr>
              <a:t>DBMS</a:t>
            </a:r>
          </a:p>
          <a:p>
            <a:pPr algn="ctr"/>
            <a:r>
              <a:rPr lang="en-CA" sz="2500" u="sng" dirty="0">
                <a:latin typeface="Lucida Fax" panose="02060602050505020204" pitchFamily="18" charset="0"/>
              </a:rPr>
              <a:t>1. </a:t>
            </a:r>
            <a:r>
              <a:rPr lang="en-CA" sz="2500" u="sng" dirty="0" err="1">
                <a:latin typeface="Lucida Fax" panose="02060602050505020204" pitchFamily="18" charset="0"/>
              </a:rPr>
              <a:t>Thème</a:t>
            </a:r>
            <a:r>
              <a:rPr lang="en-CA" sz="2500" u="sng" dirty="0">
                <a:latin typeface="Lucida Fax" panose="02060602050505020204" pitchFamily="18" charset="0"/>
              </a:rPr>
              <a:t> de la recherche</a:t>
            </a:r>
          </a:p>
        </p:txBody>
      </p:sp>
      <p:sp>
        <p:nvSpPr>
          <p:cNvPr id="7" name="TextBox 6">
            <a:extLst>
              <a:ext uri="{FF2B5EF4-FFF2-40B4-BE49-F238E27FC236}">
                <a16:creationId xmlns:a16="http://schemas.microsoft.com/office/drawing/2014/main" id="{3DFF2E1D-A3A4-BA4F-020A-69B545E2B8DD}"/>
              </a:ext>
            </a:extLst>
          </p:cNvPr>
          <p:cNvSpPr txBox="1"/>
          <p:nvPr/>
        </p:nvSpPr>
        <p:spPr>
          <a:xfrm>
            <a:off x="2113721" y="3503795"/>
            <a:ext cx="1880267" cy="369332"/>
          </a:xfrm>
          <a:prstGeom prst="rect">
            <a:avLst/>
          </a:prstGeom>
          <a:noFill/>
        </p:spPr>
        <p:txBody>
          <a:bodyPr wrap="square" rtlCol="0">
            <a:spAutoFit/>
          </a:bodyPr>
          <a:lstStyle/>
          <a:p>
            <a:r>
              <a:rPr lang="en-CA" b="1" dirty="0">
                <a:latin typeface="Lucida Fax" panose="02060602050505020204" pitchFamily="18" charset="0"/>
              </a:rPr>
              <a:t>Use Case #1 </a:t>
            </a:r>
          </a:p>
        </p:txBody>
      </p:sp>
      <p:pic>
        <p:nvPicPr>
          <p:cNvPr id="3074" name="Picture 2">
            <a:extLst>
              <a:ext uri="{FF2B5EF4-FFF2-40B4-BE49-F238E27FC236}">
                <a16:creationId xmlns:a16="http://schemas.microsoft.com/office/drawing/2014/main" id="{0F0C3EBE-DBCA-471F-261E-7E519FC9D1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3988" y="1253027"/>
            <a:ext cx="5867494" cy="52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399558"/>
      </p:ext>
    </p:extLst>
  </p:cSld>
  <p:clrMapOvr>
    <a:masterClrMapping/>
  </p:clrMapOvr>
</p:sld>
</file>

<file path=ppt/theme/theme1.xml><?xml version="1.0" encoding="utf-8"?>
<a:theme xmlns:a="http://schemas.openxmlformats.org/drawingml/2006/main" name="Fade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63</TotalTime>
  <Words>455</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Aharoni</vt:lpstr>
      <vt:lpstr>Arial</vt:lpstr>
      <vt:lpstr>Avenir Next LT Pro</vt:lpstr>
      <vt:lpstr>Calibri</vt:lpstr>
      <vt:lpstr>Lucida Fax</vt:lpstr>
      <vt:lpstr>Segoe UI</vt:lpstr>
      <vt:lpstr>FadeVTI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Félix Rouleau</dc:creator>
  <cp:lastModifiedBy>Moreau-Privée, Micaël</cp:lastModifiedBy>
  <cp:revision>5</cp:revision>
  <dcterms:created xsi:type="dcterms:W3CDTF">2022-11-09T21:51:44Z</dcterms:created>
  <dcterms:modified xsi:type="dcterms:W3CDTF">2022-11-10T14:57:39Z</dcterms:modified>
</cp:coreProperties>
</file>