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7335" r:id="rId2"/>
    <p:sldId id="7414" r:id="rId3"/>
    <p:sldId id="7418" r:id="rId4"/>
    <p:sldId id="7415" r:id="rId5"/>
    <p:sldId id="7416" r:id="rId6"/>
    <p:sldId id="7417" r:id="rId7"/>
    <p:sldId id="7419" r:id="rId8"/>
    <p:sldId id="7378" r:id="rId9"/>
    <p:sldId id="7410" r:id="rId10"/>
    <p:sldId id="7388" r:id="rId11"/>
    <p:sldId id="7379" r:id="rId12"/>
    <p:sldId id="7381" r:id="rId13"/>
    <p:sldId id="7409" r:id="rId14"/>
    <p:sldId id="7412" r:id="rId15"/>
    <p:sldId id="7413" r:id="rId16"/>
    <p:sldId id="7411" r:id="rId17"/>
    <p:sldId id="7391" r:id="rId18"/>
    <p:sldId id="7389" r:id="rId19"/>
    <p:sldId id="7407" r:id="rId20"/>
    <p:sldId id="7408" r:id="rId21"/>
    <p:sldId id="7421" r:id="rId22"/>
    <p:sldId id="7423"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1D9BD-BB9F-4DDA-BC1D-612846DB1832}" type="datetimeFigureOut">
              <a:rPr lang="fr-CA" smtClean="0"/>
              <a:t>2022-12-12</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F1A5-F979-4C75-B26B-3BEDA09F9CBF}" type="slidenum">
              <a:rPr lang="fr-CA" smtClean="0"/>
              <a:t>‹N°›</a:t>
            </a:fld>
            <a:endParaRPr lang="fr-CA"/>
          </a:p>
        </p:txBody>
      </p:sp>
    </p:spTree>
    <p:extLst>
      <p:ext uri="{BB962C8B-B14F-4D97-AF65-F5344CB8AC3E}">
        <p14:creationId xmlns:p14="http://schemas.microsoft.com/office/powerpoint/2010/main" val="328572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D7451F-497E-BEC0-ADDC-F6DE21522C8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33835882-6C27-CEE6-D407-821E89F04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62656072-0D66-744E-C794-60D40E6020F2}"/>
              </a:ext>
            </a:extLst>
          </p:cNvPr>
          <p:cNvSpPr>
            <a:spLocks noGrp="1"/>
          </p:cNvSpPr>
          <p:nvPr>
            <p:ph type="dt" sz="half" idx="10"/>
          </p:nvPr>
        </p:nvSpPr>
        <p:spPr/>
        <p:txBody>
          <a:bodyPr/>
          <a:lstStyle/>
          <a:p>
            <a:fld id="{65A5989D-B860-4F68-A7F4-E3648343626A}" type="datetime1">
              <a:rPr lang="fr-CA" smtClean="0"/>
              <a:t>2022-12-12</a:t>
            </a:fld>
            <a:endParaRPr lang="fr-CA"/>
          </a:p>
        </p:txBody>
      </p:sp>
      <p:sp>
        <p:nvSpPr>
          <p:cNvPr id="5" name="Espace réservé du pied de page 4">
            <a:extLst>
              <a:ext uri="{FF2B5EF4-FFF2-40B4-BE49-F238E27FC236}">
                <a16:creationId xmlns:a16="http://schemas.microsoft.com/office/drawing/2014/main" id="{248BC843-D670-E820-9DA7-98683839F037}"/>
              </a:ext>
            </a:extLst>
          </p:cNvPr>
          <p:cNvSpPr>
            <a:spLocks noGrp="1"/>
          </p:cNvSpPr>
          <p:nvPr>
            <p:ph type="ftr" sz="quarter" idx="11"/>
          </p:nvPr>
        </p:nvSpPr>
        <p:spPr/>
        <p:txBody>
          <a:bodyPr/>
          <a:lstStyle/>
          <a:p>
            <a:r>
              <a:rPr lang="fr-CA"/>
              <a:t>Epreuve Finale (15%-15%)</a:t>
            </a:r>
          </a:p>
        </p:txBody>
      </p:sp>
      <p:sp>
        <p:nvSpPr>
          <p:cNvPr id="6" name="Espace réservé du numéro de diapositive 5">
            <a:extLst>
              <a:ext uri="{FF2B5EF4-FFF2-40B4-BE49-F238E27FC236}">
                <a16:creationId xmlns:a16="http://schemas.microsoft.com/office/drawing/2014/main" id="{1C2B6126-0481-C4EE-BADB-FFA3E6DA62B2}"/>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400022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7E2B37-E6C0-FEEB-37CB-6D5692C76E3C}"/>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C0A4045C-62C3-F958-D77E-4A95071ACF7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EE9D199-78CD-7B87-E257-FF69BD0A9340}"/>
              </a:ext>
            </a:extLst>
          </p:cNvPr>
          <p:cNvSpPr>
            <a:spLocks noGrp="1"/>
          </p:cNvSpPr>
          <p:nvPr>
            <p:ph type="dt" sz="half" idx="10"/>
          </p:nvPr>
        </p:nvSpPr>
        <p:spPr/>
        <p:txBody>
          <a:bodyPr/>
          <a:lstStyle/>
          <a:p>
            <a:fld id="{CD517F85-AE63-4001-BEBF-A3AD5B244919}" type="datetime1">
              <a:rPr lang="fr-CA" smtClean="0"/>
              <a:t>2022-12-12</a:t>
            </a:fld>
            <a:endParaRPr lang="fr-CA"/>
          </a:p>
        </p:txBody>
      </p:sp>
      <p:sp>
        <p:nvSpPr>
          <p:cNvPr id="5" name="Espace réservé du pied de page 4">
            <a:extLst>
              <a:ext uri="{FF2B5EF4-FFF2-40B4-BE49-F238E27FC236}">
                <a16:creationId xmlns:a16="http://schemas.microsoft.com/office/drawing/2014/main" id="{596BAA57-1FE1-6660-8F0E-EA6A32CF4143}"/>
              </a:ext>
            </a:extLst>
          </p:cNvPr>
          <p:cNvSpPr>
            <a:spLocks noGrp="1"/>
          </p:cNvSpPr>
          <p:nvPr>
            <p:ph type="ftr" sz="quarter" idx="11"/>
          </p:nvPr>
        </p:nvSpPr>
        <p:spPr/>
        <p:txBody>
          <a:bodyPr/>
          <a:lstStyle/>
          <a:p>
            <a:r>
              <a:rPr lang="fr-CA"/>
              <a:t>Epreuve Finale (15%-15%)</a:t>
            </a:r>
          </a:p>
        </p:txBody>
      </p:sp>
      <p:sp>
        <p:nvSpPr>
          <p:cNvPr id="6" name="Espace réservé du numéro de diapositive 5">
            <a:extLst>
              <a:ext uri="{FF2B5EF4-FFF2-40B4-BE49-F238E27FC236}">
                <a16:creationId xmlns:a16="http://schemas.microsoft.com/office/drawing/2014/main" id="{ED168531-5926-AD69-3F3D-129554E3C7FA}"/>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127513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99A416D-2BCC-F1A8-ADEA-FDECC52D8C82}"/>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6612F0EE-E4FD-421B-F09C-CD2F7EA27D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FA04BF9-3EB1-12F6-E458-B23996DE0E5F}"/>
              </a:ext>
            </a:extLst>
          </p:cNvPr>
          <p:cNvSpPr>
            <a:spLocks noGrp="1"/>
          </p:cNvSpPr>
          <p:nvPr>
            <p:ph type="dt" sz="half" idx="10"/>
          </p:nvPr>
        </p:nvSpPr>
        <p:spPr/>
        <p:txBody>
          <a:bodyPr/>
          <a:lstStyle/>
          <a:p>
            <a:fld id="{B4E14298-AD71-4658-A7A8-0474D08DC694}" type="datetime1">
              <a:rPr lang="fr-CA" smtClean="0"/>
              <a:t>2022-12-12</a:t>
            </a:fld>
            <a:endParaRPr lang="fr-CA"/>
          </a:p>
        </p:txBody>
      </p:sp>
      <p:sp>
        <p:nvSpPr>
          <p:cNvPr id="5" name="Espace réservé du pied de page 4">
            <a:extLst>
              <a:ext uri="{FF2B5EF4-FFF2-40B4-BE49-F238E27FC236}">
                <a16:creationId xmlns:a16="http://schemas.microsoft.com/office/drawing/2014/main" id="{59C24A56-096A-D45B-5626-CD60C342FC52}"/>
              </a:ext>
            </a:extLst>
          </p:cNvPr>
          <p:cNvSpPr>
            <a:spLocks noGrp="1"/>
          </p:cNvSpPr>
          <p:nvPr>
            <p:ph type="ftr" sz="quarter" idx="11"/>
          </p:nvPr>
        </p:nvSpPr>
        <p:spPr/>
        <p:txBody>
          <a:bodyPr/>
          <a:lstStyle/>
          <a:p>
            <a:r>
              <a:rPr lang="fr-CA"/>
              <a:t>Epreuve Finale (15%-15%)</a:t>
            </a:r>
          </a:p>
        </p:txBody>
      </p:sp>
      <p:sp>
        <p:nvSpPr>
          <p:cNvPr id="6" name="Espace réservé du numéro de diapositive 5">
            <a:extLst>
              <a:ext uri="{FF2B5EF4-FFF2-40B4-BE49-F238E27FC236}">
                <a16:creationId xmlns:a16="http://schemas.microsoft.com/office/drawing/2014/main" id="{FE39B939-E70B-F0A3-5D80-E1CB40D2A46B}"/>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41227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82A24-6750-B85B-879C-FC0F490FB4E1}"/>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82E9535-2D4B-1A15-2767-036E06EFBB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13C311D-ECB0-A913-B33A-090B4B051C9B}"/>
              </a:ext>
            </a:extLst>
          </p:cNvPr>
          <p:cNvSpPr>
            <a:spLocks noGrp="1"/>
          </p:cNvSpPr>
          <p:nvPr>
            <p:ph type="dt" sz="half" idx="10"/>
          </p:nvPr>
        </p:nvSpPr>
        <p:spPr/>
        <p:txBody>
          <a:bodyPr/>
          <a:lstStyle/>
          <a:p>
            <a:fld id="{0D5C7578-6197-4209-8052-56BCEE1A20AE}" type="datetime1">
              <a:rPr lang="fr-CA" smtClean="0"/>
              <a:t>2022-12-12</a:t>
            </a:fld>
            <a:endParaRPr lang="fr-CA"/>
          </a:p>
        </p:txBody>
      </p:sp>
      <p:sp>
        <p:nvSpPr>
          <p:cNvPr id="5" name="Espace réservé du pied de page 4">
            <a:extLst>
              <a:ext uri="{FF2B5EF4-FFF2-40B4-BE49-F238E27FC236}">
                <a16:creationId xmlns:a16="http://schemas.microsoft.com/office/drawing/2014/main" id="{325538F0-FA47-D05B-650C-9F8A7B3D4597}"/>
              </a:ext>
            </a:extLst>
          </p:cNvPr>
          <p:cNvSpPr>
            <a:spLocks noGrp="1"/>
          </p:cNvSpPr>
          <p:nvPr>
            <p:ph type="ftr" sz="quarter" idx="11"/>
          </p:nvPr>
        </p:nvSpPr>
        <p:spPr/>
        <p:txBody>
          <a:bodyPr/>
          <a:lstStyle/>
          <a:p>
            <a:r>
              <a:rPr lang="fr-CA"/>
              <a:t>Epreuve Finale (15%-15%)</a:t>
            </a:r>
          </a:p>
        </p:txBody>
      </p:sp>
      <p:sp>
        <p:nvSpPr>
          <p:cNvPr id="6" name="Espace réservé du numéro de diapositive 5">
            <a:extLst>
              <a:ext uri="{FF2B5EF4-FFF2-40B4-BE49-F238E27FC236}">
                <a16:creationId xmlns:a16="http://schemas.microsoft.com/office/drawing/2014/main" id="{1667A0A5-65E9-3076-54A2-9A9E3B510C7D}"/>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405346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EB7E6-00A4-5F7D-80FD-D3552905894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F09F7B4B-5268-89D9-D081-8E105FE88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218EF59-CFB2-054E-1808-7FC4ED24EB28}"/>
              </a:ext>
            </a:extLst>
          </p:cNvPr>
          <p:cNvSpPr>
            <a:spLocks noGrp="1"/>
          </p:cNvSpPr>
          <p:nvPr>
            <p:ph type="dt" sz="half" idx="10"/>
          </p:nvPr>
        </p:nvSpPr>
        <p:spPr/>
        <p:txBody>
          <a:bodyPr/>
          <a:lstStyle/>
          <a:p>
            <a:fld id="{EF818A17-C2EB-4343-AF31-F95BE9A3D97F}" type="datetime1">
              <a:rPr lang="fr-CA" smtClean="0"/>
              <a:t>2022-12-12</a:t>
            </a:fld>
            <a:endParaRPr lang="fr-CA"/>
          </a:p>
        </p:txBody>
      </p:sp>
      <p:sp>
        <p:nvSpPr>
          <p:cNvPr id="5" name="Espace réservé du pied de page 4">
            <a:extLst>
              <a:ext uri="{FF2B5EF4-FFF2-40B4-BE49-F238E27FC236}">
                <a16:creationId xmlns:a16="http://schemas.microsoft.com/office/drawing/2014/main" id="{0F22172A-766E-F76D-9584-76C024919433}"/>
              </a:ext>
            </a:extLst>
          </p:cNvPr>
          <p:cNvSpPr>
            <a:spLocks noGrp="1"/>
          </p:cNvSpPr>
          <p:nvPr>
            <p:ph type="ftr" sz="quarter" idx="11"/>
          </p:nvPr>
        </p:nvSpPr>
        <p:spPr/>
        <p:txBody>
          <a:bodyPr/>
          <a:lstStyle/>
          <a:p>
            <a:r>
              <a:rPr lang="fr-CA"/>
              <a:t>Epreuve Finale (15%-15%)</a:t>
            </a:r>
          </a:p>
        </p:txBody>
      </p:sp>
      <p:sp>
        <p:nvSpPr>
          <p:cNvPr id="6" name="Espace réservé du numéro de diapositive 5">
            <a:extLst>
              <a:ext uri="{FF2B5EF4-FFF2-40B4-BE49-F238E27FC236}">
                <a16:creationId xmlns:a16="http://schemas.microsoft.com/office/drawing/2014/main" id="{1A1427DE-6CE3-9CA1-ECFC-7EE629E526F0}"/>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79749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B9915F-D45C-6CCF-4019-772F6638AE95}"/>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B381E6C-1795-D9E2-CE78-B027F4D4758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ADCBD4D6-91F6-4D01-A740-E214A3F96F7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9ACB33E5-C826-C2F7-2D82-37EE149D971B}"/>
              </a:ext>
            </a:extLst>
          </p:cNvPr>
          <p:cNvSpPr>
            <a:spLocks noGrp="1"/>
          </p:cNvSpPr>
          <p:nvPr>
            <p:ph type="dt" sz="half" idx="10"/>
          </p:nvPr>
        </p:nvSpPr>
        <p:spPr/>
        <p:txBody>
          <a:bodyPr/>
          <a:lstStyle/>
          <a:p>
            <a:fld id="{FF532385-C78E-4BE1-BFA5-FF83094FAE5B}" type="datetime1">
              <a:rPr lang="fr-CA" smtClean="0"/>
              <a:t>2022-12-12</a:t>
            </a:fld>
            <a:endParaRPr lang="fr-CA"/>
          </a:p>
        </p:txBody>
      </p:sp>
      <p:sp>
        <p:nvSpPr>
          <p:cNvPr id="6" name="Espace réservé du pied de page 5">
            <a:extLst>
              <a:ext uri="{FF2B5EF4-FFF2-40B4-BE49-F238E27FC236}">
                <a16:creationId xmlns:a16="http://schemas.microsoft.com/office/drawing/2014/main" id="{BB694A34-D5C9-F43D-9871-BECB4022B9AF}"/>
              </a:ext>
            </a:extLst>
          </p:cNvPr>
          <p:cNvSpPr>
            <a:spLocks noGrp="1"/>
          </p:cNvSpPr>
          <p:nvPr>
            <p:ph type="ftr" sz="quarter" idx="11"/>
          </p:nvPr>
        </p:nvSpPr>
        <p:spPr/>
        <p:txBody>
          <a:bodyPr/>
          <a:lstStyle/>
          <a:p>
            <a:r>
              <a:rPr lang="fr-CA"/>
              <a:t>Epreuve Finale (15%-15%)</a:t>
            </a:r>
          </a:p>
        </p:txBody>
      </p:sp>
      <p:sp>
        <p:nvSpPr>
          <p:cNvPr id="7" name="Espace réservé du numéro de diapositive 6">
            <a:extLst>
              <a:ext uri="{FF2B5EF4-FFF2-40B4-BE49-F238E27FC236}">
                <a16:creationId xmlns:a16="http://schemas.microsoft.com/office/drawing/2014/main" id="{EF7F3EC2-D626-6128-E35C-B518D0921AAC}"/>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48585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347D42-CED0-1446-CEFB-6E9F68758F92}"/>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FBA09CC0-5B5C-0FEF-3089-D187583B8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6C20269-0AD9-0CCF-7B30-03BCAB6CE37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500247DF-DA74-F842-6F43-0F28BF94D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B16A942-9D0B-6915-00A1-D1F8980A7B6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98D158AA-00BB-0093-76C3-62F2D9AD30DE}"/>
              </a:ext>
            </a:extLst>
          </p:cNvPr>
          <p:cNvSpPr>
            <a:spLocks noGrp="1"/>
          </p:cNvSpPr>
          <p:nvPr>
            <p:ph type="dt" sz="half" idx="10"/>
          </p:nvPr>
        </p:nvSpPr>
        <p:spPr/>
        <p:txBody>
          <a:bodyPr/>
          <a:lstStyle/>
          <a:p>
            <a:fld id="{449EAC14-199E-487D-8C6E-263BD84E03DE}" type="datetime1">
              <a:rPr lang="fr-CA" smtClean="0"/>
              <a:t>2022-12-12</a:t>
            </a:fld>
            <a:endParaRPr lang="fr-CA"/>
          </a:p>
        </p:txBody>
      </p:sp>
      <p:sp>
        <p:nvSpPr>
          <p:cNvPr id="8" name="Espace réservé du pied de page 7">
            <a:extLst>
              <a:ext uri="{FF2B5EF4-FFF2-40B4-BE49-F238E27FC236}">
                <a16:creationId xmlns:a16="http://schemas.microsoft.com/office/drawing/2014/main" id="{2BE10236-666C-6A08-8714-AD9E83C7851A}"/>
              </a:ext>
            </a:extLst>
          </p:cNvPr>
          <p:cNvSpPr>
            <a:spLocks noGrp="1"/>
          </p:cNvSpPr>
          <p:nvPr>
            <p:ph type="ftr" sz="quarter" idx="11"/>
          </p:nvPr>
        </p:nvSpPr>
        <p:spPr/>
        <p:txBody>
          <a:bodyPr/>
          <a:lstStyle/>
          <a:p>
            <a:r>
              <a:rPr lang="fr-CA"/>
              <a:t>Epreuve Finale (15%-15%)</a:t>
            </a:r>
          </a:p>
        </p:txBody>
      </p:sp>
      <p:sp>
        <p:nvSpPr>
          <p:cNvPr id="9" name="Espace réservé du numéro de diapositive 8">
            <a:extLst>
              <a:ext uri="{FF2B5EF4-FFF2-40B4-BE49-F238E27FC236}">
                <a16:creationId xmlns:a16="http://schemas.microsoft.com/office/drawing/2014/main" id="{BB2047EB-875D-5978-B908-E6F28971E04A}"/>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52525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96AE5-F6C9-11B7-DE90-0F280B8724A7}"/>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2A047161-147B-A14C-49B6-9F98F2AA9943}"/>
              </a:ext>
            </a:extLst>
          </p:cNvPr>
          <p:cNvSpPr>
            <a:spLocks noGrp="1"/>
          </p:cNvSpPr>
          <p:nvPr>
            <p:ph type="dt" sz="half" idx="10"/>
          </p:nvPr>
        </p:nvSpPr>
        <p:spPr/>
        <p:txBody>
          <a:bodyPr/>
          <a:lstStyle/>
          <a:p>
            <a:fld id="{4C28BA48-1A90-4871-8EC0-4D91EC48E196}" type="datetime1">
              <a:rPr lang="fr-CA" smtClean="0"/>
              <a:t>2022-12-12</a:t>
            </a:fld>
            <a:endParaRPr lang="fr-CA"/>
          </a:p>
        </p:txBody>
      </p:sp>
      <p:sp>
        <p:nvSpPr>
          <p:cNvPr id="4" name="Espace réservé du pied de page 3">
            <a:extLst>
              <a:ext uri="{FF2B5EF4-FFF2-40B4-BE49-F238E27FC236}">
                <a16:creationId xmlns:a16="http://schemas.microsoft.com/office/drawing/2014/main" id="{13717FE9-8955-097E-53F2-62DFB0EE0635}"/>
              </a:ext>
            </a:extLst>
          </p:cNvPr>
          <p:cNvSpPr>
            <a:spLocks noGrp="1"/>
          </p:cNvSpPr>
          <p:nvPr>
            <p:ph type="ftr" sz="quarter" idx="11"/>
          </p:nvPr>
        </p:nvSpPr>
        <p:spPr/>
        <p:txBody>
          <a:bodyPr/>
          <a:lstStyle/>
          <a:p>
            <a:r>
              <a:rPr lang="fr-CA"/>
              <a:t>Epreuve Finale (15%-15%)</a:t>
            </a:r>
          </a:p>
        </p:txBody>
      </p:sp>
      <p:sp>
        <p:nvSpPr>
          <p:cNvPr id="5" name="Espace réservé du numéro de diapositive 4">
            <a:extLst>
              <a:ext uri="{FF2B5EF4-FFF2-40B4-BE49-F238E27FC236}">
                <a16:creationId xmlns:a16="http://schemas.microsoft.com/office/drawing/2014/main" id="{45414195-B18C-496B-B60B-4BD82EEF8659}"/>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1701460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0055B70-7E76-10E0-1A30-7E7909FB0419}"/>
              </a:ext>
            </a:extLst>
          </p:cNvPr>
          <p:cNvSpPr>
            <a:spLocks noGrp="1"/>
          </p:cNvSpPr>
          <p:nvPr>
            <p:ph type="dt" sz="half" idx="10"/>
          </p:nvPr>
        </p:nvSpPr>
        <p:spPr/>
        <p:txBody>
          <a:bodyPr/>
          <a:lstStyle/>
          <a:p>
            <a:fld id="{C0978300-B568-4F5C-A0CD-3E6990CF8906}" type="datetime1">
              <a:rPr lang="fr-CA" smtClean="0"/>
              <a:t>2022-12-12</a:t>
            </a:fld>
            <a:endParaRPr lang="fr-CA"/>
          </a:p>
        </p:txBody>
      </p:sp>
      <p:sp>
        <p:nvSpPr>
          <p:cNvPr id="3" name="Espace réservé du pied de page 2">
            <a:extLst>
              <a:ext uri="{FF2B5EF4-FFF2-40B4-BE49-F238E27FC236}">
                <a16:creationId xmlns:a16="http://schemas.microsoft.com/office/drawing/2014/main" id="{BB4B3D78-166E-CCF8-EA13-8486CF3B0222}"/>
              </a:ext>
            </a:extLst>
          </p:cNvPr>
          <p:cNvSpPr>
            <a:spLocks noGrp="1"/>
          </p:cNvSpPr>
          <p:nvPr>
            <p:ph type="ftr" sz="quarter" idx="11"/>
          </p:nvPr>
        </p:nvSpPr>
        <p:spPr/>
        <p:txBody>
          <a:bodyPr/>
          <a:lstStyle/>
          <a:p>
            <a:r>
              <a:rPr lang="fr-CA"/>
              <a:t>Epreuve Finale (15%-15%)</a:t>
            </a:r>
          </a:p>
        </p:txBody>
      </p:sp>
      <p:sp>
        <p:nvSpPr>
          <p:cNvPr id="4" name="Espace réservé du numéro de diapositive 3">
            <a:extLst>
              <a:ext uri="{FF2B5EF4-FFF2-40B4-BE49-F238E27FC236}">
                <a16:creationId xmlns:a16="http://schemas.microsoft.com/office/drawing/2014/main" id="{2129787E-2273-31C3-CA40-A4BCFDCA0C12}"/>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28133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18421A-1926-F3C4-CAE0-B653DFC2D6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FA721D5E-A8ED-8481-0D1D-B4EF9127AD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BC08F0E5-6AFD-370D-5F90-2F5576999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E68176F-CC6D-93D7-5FA7-F9E350E996B2}"/>
              </a:ext>
            </a:extLst>
          </p:cNvPr>
          <p:cNvSpPr>
            <a:spLocks noGrp="1"/>
          </p:cNvSpPr>
          <p:nvPr>
            <p:ph type="dt" sz="half" idx="10"/>
          </p:nvPr>
        </p:nvSpPr>
        <p:spPr/>
        <p:txBody>
          <a:bodyPr/>
          <a:lstStyle/>
          <a:p>
            <a:fld id="{A33831E6-648C-407B-A48A-52972D46ED7A}" type="datetime1">
              <a:rPr lang="fr-CA" smtClean="0"/>
              <a:t>2022-12-12</a:t>
            </a:fld>
            <a:endParaRPr lang="fr-CA"/>
          </a:p>
        </p:txBody>
      </p:sp>
      <p:sp>
        <p:nvSpPr>
          <p:cNvPr id="6" name="Espace réservé du pied de page 5">
            <a:extLst>
              <a:ext uri="{FF2B5EF4-FFF2-40B4-BE49-F238E27FC236}">
                <a16:creationId xmlns:a16="http://schemas.microsoft.com/office/drawing/2014/main" id="{108B617C-B539-7303-7606-D44222E68D6A}"/>
              </a:ext>
            </a:extLst>
          </p:cNvPr>
          <p:cNvSpPr>
            <a:spLocks noGrp="1"/>
          </p:cNvSpPr>
          <p:nvPr>
            <p:ph type="ftr" sz="quarter" idx="11"/>
          </p:nvPr>
        </p:nvSpPr>
        <p:spPr/>
        <p:txBody>
          <a:bodyPr/>
          <a:lstStyle/>
          <a:p>
            <a:r>
              <a:rPr lang="fr-CA"/>
              <a:t>Epreuve Finale (15%-15%)</a:t>
            </a:r>
          </a:p>
        </p:txBody>
      </p:sp>
      <p:sp>
        <p:nvSpPr>
          <p:cNvPr id="7" name="Espace réservé du numéro de diapositive 6">
            <a:extLst>
              <a:ext uri="{FF2B5EF4-FFF2-40B4-BE49-F238E27FC236}">
                <a16:creationId xmlns:a16="http://schemas.microsoft.com/office/drawing/2014/main" id="{78631D0D-DC6C-64FB-A007-EE0B181F4CA5}"/>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157067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847CB-7537-246B-1EBE-8CCC9A24182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DF8A9ED2-CB34-82DC-2914-DFED762F2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38EE4CA3-4CAD-2DE5-26F9-884712EFE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784AC8-0891-1180-07C4-1CFCE9FB3CC2}"/>
              </a:ext>
            </a:extLst>
          </p:cNvPr>
          <p:cNvSpPr>
            <a:spLocks noGrp="1"/>
          </p:cNvSpPr>
          <p:nvPr>
            <p:ph type="dt" sz="half" idx="10"/>
          </p:nvPr>
        </p:nvSpPr>
        <p:spPr/>
        <p:txBody>
          <a:bodyPr/>
          <a:lstStyle/>
          <a:p>
            <a:fld id="{E0712E7A-5D9D-4A30-803C-8184E6599014}" type="datetime1">
              <a:rPr lang="fr-CA" smtClean="0"/>
              <a:t>2022-12-12</a:t>
            </a:fld>
            <a:endParaRPr lang="fr-CA"/>
          </a:p>
        </p:txBody>
      </p:sp>
      <p:sp>
        <p:nvSpPr>
          <p:cNvPr id="6" name="Espace réservé du pied de page 5">
            <a:extLst>
              <a:ext uri="{FF2B5EF4-FFF2-40B4-BE49-F238E27FC236}">
                <a16:creationId xmlns:a16="http://schemas.microsoft.com/office/drawing/2014/main" id="{47AF92B1-8B0F-7289-CDB3-61D4993679D9}"/>
              </a:ext>
            </a:extLst>
          </p:cNvPr>
          <p:cNvSpPr>
            <a:spLocks noGrp="1"/>
          </p:cNvSpPr>
          <p:nvPr>
            <p:ph type="ftr" sz="quarter" idx="11"/>
          </p:nvPr>
        </p:nvSpPr>
        <p:spPr/>
        <p:txBody>
          <a:bodyPr/>
          <a:lstStyle/>
          <a:p>
            <a:r>
              <a:rPr lang="fr-CA"/>
              <a:t>Epreuve Finale (15%-15%)</a:t>
            </a:r>
          </a:p>
        </p:txBody>
      </p:sp>
      <p:sp>
        <p:nvSpPr>
          <p:cNvPr id="7" name="Espace réservé du numéro de diapositive 6">
            <a:extLst>
              <a:ext uri="{FF2B5EF4-FFF2-40B4-BE49-F238E27FC236}">
                <a16:creationId xmlns:a16="http://schemas.microsoft.com/office/drawing/2014/main" id="{E056E394-7CEB-E7D6-66D4-8B38A3EACE0C}"/>
              </a:ext>
            </a:extLst>
          </p:cNvPr>
          <p:cNvSpPr>
            <a:spLocks noGrp="1"/>
          </p:cNvSpPr>
          <p:nvPr>
            <p:ph type="sldNum" sz="quarter" idx="12"/>
          </p:nvPr>
        </p:nvSpPr>
        <p:spPr/>
        <p:txBody>
          <a:bodyPr/>
          <a:lstStyle/>
          <a:p>
            <a:fld id="{58D296C3-E46A-4AD3-931F-BF8A6AACAE70}" type="slidenum">
              <a:rPr lang="fr-CA" smtClean="0"/>
              <a:t>‹N°›</a:t>
            </a:fld>
            <a:endParaRPr lang="fr-CA"/>
          </a:p>
        </p:txBody>
      </p:sp>
    </p:spTree>
    <p:extLst>
      <p:ext uri="{BB962C8B-B14F-4D97-AF65-F5344CB8AC3E}">
        <p14:creationId xmlns:p14="http://schemas.microsoft.com/office/powerpoint/2010/main" val="84397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2F84C0-B70D-59ED-345A-94304B692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1960537-E1C3-524C-52EB-1F7A0E061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32C60A1-67F5-AE58-86EB-01B4DD32F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5DBE1-DC91-4C1F-BF4F-9B44C641A88E}" type="datetime1">
              <a:rPr lang="fr-CA" smtClean="0"/>
              <a:t>2022-12-12</a:t>
            </a:fld>
            <a:endParaRPr lang="fr-CA"/>
          </a:p>
        </p:txBody>
      </p:sp>
      <p:sp>
        <p:nvSpPr>
          <p:cNvPr id="5" name="Espace réservé du pied de page 4">
            <a:extLst>
              <a:ext uri="{FF2B5EF4-FFF2-40B4-BE49-F238E27FC236}">
                <a16:creationId xmlns:a16="http://schemas.microsoft.com/office/drawing/2014/main" id="{6878B4CC-701D-FADD-247E-3E97D407A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a:t>Epreuve Finale (15%-15%)</a:t>
            </a:r>
          </a:p>
        </p:txBody>
      </p:sp>
      <p:sp>
        <p:nvSpPr>
          <p:cNvPr id="6" name="Espace réservé du numéro de diapositive 5">
            <a:extLst>
              <a:ext uri="{FF2B5EF4-FFF2-40B4-BE49-F238E27FC236}">
                <a16:creationId xmlns:a16="http://schemas.microsoft.com/office/drawing/2014/main" id="{C62E2E3D-7EC3-53D7-9A97-97C472921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96C3-E46A-4AD3-931F-BF8A6AACAE70}" type="slidenum">
              <a:rPr lang="fr-CA" smtClean="0"/>
              <a:t>‹N°›</a:t>
            </a:fld>
            <a:endParaRPr lang="fr-CA"/>
          </a:p>
        </p:txBody>
      </p:sp>
    </p:spTree>
    <p:extLst>
      <p:ext uri="{BB962C8B-B14F-4D97-AF65-F5344CB8AC3E}">
        <p14:creationId xmlns:p14="http://schemas.microsoft.com/office/powerpoint/2010/main" val="4191196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D76E74-8DA8-5F6D-6CFD-E50EF65ED8DE}"/>
              </a:ext>
            </a:extLst>
          </p:cNvPr>
          <p:cNvSpPr>
            <a:spLocks noGrp="1"/>
          </p:cNvSpPr>
          <p:nvPr>
            <p:ph type="title"/>
          </p:nvPr>
        </p:nvSpPr>
        <p:spPr/>
        <p:txBody>
          <a:bodyPr>
            <a:normAutofit/>
          </a:bodyPr>
          <a:lstStyle/>
          <a:p>
            <a:r>
              <a:rPr lang="fr-CA" b="1" dirty="0"/>
              <a:t>Technologie des Informations (TI)</a:t>
            </a:r>
            <a:br>
              <a:rPr lang="fr-CA" b="1" dirty="0"/>
            </a:br>
            <a:r>
              <a:rPr lang="fr-CA" b="1" dirty="0">
                <a:sym typeface="Wingdings" panose="05000000000000000000" pitchFamily="2" charset="2"/>
              </a:rPr>
              <a:t> Épreuve Finale Théorique (15%)</a:t>
            </a:r>
            <a:endParaRPr lang="fr-CA" b="1" dirty="0"/>
          </a:p>
        </p:txBody>
      </p:sp>
      <p:sp>
        <p:nvSpPr>
          <p:cNvPr id="3" name="Espace réservé du pied de page 2">
            <a:extLst>
              <a:ext uri="{FF2B5EF4-FFF2-40B4-BE49-F238E27FC236}">
                <a16:creationId xmlns:a16="http://schemas.microsoft.com/office/drawing/2014/main" id="{731AECAA-B246-C40D-10EF-227602F90B8E}"/>
              </a:ext>
            </a:extLst>
          </p:cNvPr>
          <p:cNvSpPr>
            <a:spLocks noGrp="1"/>
          </p:cNvSpPr>
          <p:nvPr>
            <p:ph type="ftr" sz="quarter" idx="11"/>
          </p:nvPr>
        </p:nvSpPr>
        <p:spPr/>
        <p:txBody>
          <a:bodyPr/>
          <a:lstStyle/>
          <a:p>
            <a:r>
              <a:rPr lang="fr-CA"/>
              <a:t>Epreuve Finale (15%-15%)</a:t>
            </a:r>
          </a:p>
        </p:txBody>
      </p:sp>
      <p:sp>
        <p:nvSpPr>
          <p:cNvPr id="5" name="Espace réservé du numéro de diapositive 4">
            <a:extLst>
              <a:ext uri="{FF2B5EF4-FFF2-40B4-BE49-F238E27FC236}">
                <a16:creationId xmlns:a16="http://schemas.microsoft.com/office/drawing/2014/main" id="{BA577ADC-FDA2-2D5F-E81C-4310AF56DF42}"/>
              </a:ext>
            </a:extLst>
          </p:cNvPr>
          <p:cNvSpPr>
            <a:spLocks noGrp="1"/>
          </p:cNvSpPr>
          <p:nvPr>
            <p:ph type="sldNum" sz="quarter" idx="12"/>
          </p:nvPr>
        </p:nvSpPr>
        <p:spPr/>
        <p:txBody>
          <a:bodyPr/>
          <a:lstStyle/>
          <a:p>
            <a:fld id="{58D296C3-E46A-4AD3-931F-BF8A6AACAE70}" type="slidenum">
              <a:rPr lang="fr-CA" smtClean="0"/>
              <a:t>1</a:t>
            </a:fld>
            <a:endParaRPr lang="fr-CA"/>
          </a:p>
        </p:txBody>
      </p:sp>
      <p:sp>
        <p:nvSpPr>
          <p:cNvPr id="6" name="Espace réservé du contenu 5">
            <a:extLst>
              <a:ext uri="{FF2B5EF4-FFF2-40B4-BE49-F238E27FC236}">
                <a16:creationId xmlns:a16="http://schemas.microsoft.com/office/drawing/2014/main" id="{A04D3E8B-B54B-AD9A-0A7D-4B9995E179C7}"/>
              </a:ext>
            </a:extLst>
          </p:cNvPr>
          <p:cNvSpPr>
            <a:spLocks noGrp="1"/>
          </p:cNvSpPr>
          <p:nvPr>
            <p:ph idx="1"/>
          </p:nvPr>
        </p:nvSpPr>
        <p:spPr/>
        <p:txBody>
          <a:bodyPr/>
          <a:lstStyle/>
          <a:p>
            <a:pPr marL="0" indent="0">
              <a:buNone/>
            </a:pPr>
            <a:r>
              <a:rPr lang="fr-CA" dirty="0"/>
              <a:t>Nom : __Micaël Moreau-Privée________________________</a:t>
            </a:r>
          </a:p>
          <a:p>
            <a:endParaRPr lang="fr-CA" dirty="0"/>
          </a:p>
          <a:p>
            <a:endParaRPr lang="fr-CA" dirty="0"/>
          </a:p>
          <a:p>
            <a:endParaRPr lang="fr-CA" dirty="0"/>
          </a:p>
          <a:p>
            <a:r>
              <a:rPr lang="fr-CA" dirty="0"/>
              <a:t>Début</a:t>
            </a:r>
          </a:p>
        </p:txBody>
      </p:sp>
    </p:spTree>
    <p:extLst>
      <p:ext uri="{BB962C8B-B14F-4D97-AF65-F5344CB8AC3E}">
        <p14:creationId xmlns:p14="http://schemas.microsoft.com/office/powerpoint/2010/main" val="139956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Lean</a:t>
            </a:r>
          </a:p>
          <a:p>
            <a:pPr marL="0" indent="0">
              <a:buNone/>
            </a:pPr>
            <a:r>
              <a:rPr lang="fr-FR" b="1" dirty="0">
                <a:highlight>
                  <a:srgbClr val="FFFF00"/>
                </a:highlight>
                <a:sym typeface="Wingdings" panose="05000000000000000000" pitchFamily="2" charset="2"/>
              </a:rPr>
              <a:t>Le principe Lean est une méthode de gestion d’équipes distinctes. Chaque équipe à une étape attitrée à elle à compléter en parallèle avec les autres équipes.</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10</a:t>
            </a:fld>
            <a:endParaRPr lang="fr-CA"/>
          </a:p>
        </p:txBody>
      </p:sp>
    </p:spTree>
    <p:extLst>
      <p:ext uri="{BB962C8B-B14F-4D97-AF65-F5344CB8AC3E}">
        <p14:creationId xmlns:p14="http://schemas.microsoft.com/office/powerpoint/2010/main" val="316439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Agile</a:t>
            </a:r>
          </a:p>
          <a:p>
            <a:pPr marL="0" indent="0">
              <a:buNone/>
            </a:pPr>
            <a:r>
              <a:rPr lang="fr-FR" b="1" dirty="0">
                <a:highlight>
                  <a:srgbClr val="FFFF00"/>
                </a:highlight>
                <a:sym typeface="Wingdings" panose="05000000000000000000" pitchFamily="2" charset="2"/>
              </a:rPr>
              <a:t>Le principe Agile est comme Lean sauf que l’on considère que toutes les équipes travaillent ensemble et que l’entièreté du projet est plutôt considéré comme un passage entre les étapes à réaliser plutôt que des cellules de travail séparées.</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11</a:t>
            </a:fld>
            <a:endParaRPr lang="fr-CA"/>
          </a:p>
        </p:txBody>
      </p:sp>
    </p:spTree>
    <p:extLst>
      <p:ext uri="{BB962C8B-B14F-4D97-AF65-F5344CB8AC3E}">
        <p14:creationId xmlns:p14="http://schemas.microsoft.com/office/powerpoint/2010/main" val="41754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endParaRPr lang="fr-CA" b="1" dirty="0"/>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Kanban</a:t>
            </a:r>
          </a:p>
          <a:p>
            <a:pPr marL="0" indent="0">
              <a:buNone/>
            </a:pPr>
            <a:r>
              <a:rPr lang="fr-FR" b="1" dirty="0">
                <a:highlight>
                  <a:srgbClr val="FFFF00"/>
                </a:highlight>
                <a:sym typeface="Wingdings" panose="05000000000000000000" pitchFamily="2" charset="2"/>
              </a:rPr>
              <a:t>Kanban est un tableau de l’avancement du projet. Une sorte de liste de choses à faire où l’on peut consulter l’état de chaque chose à faire. La structure du tableau est bien définie selon les étapes et selon les départements.</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12</a:t>
            </a:fld>
            <a:endParaRPr lang="fr-CA"/>
          </a:p>
        </p:txBody>
      </p:sp>
    </p:spTree>
    <p:extLst>
      <p:ext uri="{BB962C8B-B14F-4D97-AF65-F5344CB8AC3E}">
        <p14:creationId xmlns:p14="http://schemas.microsoft.com/office/powerpoint/2010/main" val="403664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endParaRPr lang="fr-CA" b="1" dirty="0"/>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Scrum</a:t>
            </a:r>
          </a:p>
          <a:p>
            <a:pPr marL="0" indent="0">
              <a:buNone/>
            </a:pPr>
            <a:r>
              <a:rPr lang="fr-FR" b="1" dirty="0">
                <a:highlight>
                  <a:srgbClr val="FFFF00"/>
                </a:highlight>
                <a:sym typeface="Wingdings" panose="05000000000000000000" pitchFamily="2" charset="2"/>
              </a:rPr>
              <a:t>Scrum est l’organisation entre les membres d’une équipe qui permet de savoir qui fera quoi. Aussi de confirmer que les ressources humaines sont suffisantes. Les éléments du Scrum vont permettre à tous les membres de savoir quel sera leur poste. C’est aussi l’établissement d’une hiérarchie.</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13</a:t>
            </a:fld>
            <a:endParaRPr lang="fr-CA"/>
          </a:p>
        </p:txBody>
      </p:sp>
    </p:spTree>
    <p:extLst>
      <p:ext uri="{BB962C8B-B14F-4D97-AF65-F5344CB8AC3E}">
        <p14:creationId xmlns:p14="http://schemas.microsoft.com/office/powerpoint/2010/main" val="277663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endParaRPr lang="fr-CA" b="1" dirty="0"/>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Product </a:t>
            </a:r>
            <a:r>
              <a:rPr lang="fr-FR" b="1" dirty="0" err="1">
                <a:highlight>
                  <a:srgbClr val="FFFF00"/>
                </a:highlight>
                <a:sym typeface="Wingdings" panose="05000000000000000000" pitchFamily="2" charset="2"/>
              </a:rPr>
              <a:t>Owner</a:t>
            </a:r>
            <a:endParaRPr lang="fr-FR" b="1" dirty="0">
              <a:highlight>
                <a:srgbClr val="FFFF00"/>
              </a:highlight>
              <a:sym typeface="Wingdings" panose="05000000000000000000" pitchFamily="2" charset="2"/>
            </a:endParaRPr>
          </a:p>
          <a:p>
            <a:pPr marL="0" indent="0">
              <a:buNone/>
            </a:pPr>
            <a:r>
              <a:rPr lang="fr-FR" b="1" dirty="0">
                <a:highlight>
                  <a:srgbClr val="FFFF00"/>
                </a:highlight>
                <a:sym typeface="Wingdings" panose="05000000000000000000" pitchFamily="2" charset="2"/>
              </a:rPr>
              <a:t>Le Product </a:t>
            </a:r>
            <a:r>
              <a:rPr lang="fr-FR" b="1" dirty="0" err="1">
                <a:highlight>
                  <a:srgbClr val="FFFF00"/>
                </a:highlight>
                <a:sym typeface="Wingdings" panose="05000000000000000000" pitchFamily="2" charset="2"/>
              </a:rPr>
              <a:t>Owner</a:t>
            </a:r>
            <a:r>
              <a:rPr lang="fr-FR" b="1" dirty="0">
                <a:highlight>
                  <a:srgbClr val="FFFF00"/>
                </a:highlight>
                <a:sym typeface="Wingdings" panose="05000000000000000000" pitchFamily="2" charset="2"/>
              </a:rPr>
              <a:t> est un membre de l’équipe Scrum et est celui qui représente le client et s’assure donc que les étapes en cours sont bien priorisés car il connait le mieux les besoin du client ou les changements et nouvelles demandes du client en cours de route.</a:t>
            </a:r>
            <a:endParaRPr lang="fr-FR" b="1" dirty="0">
              <a:highlight>
                <a:srgbClr val="FFFF00"/>
              </a:highlight>
            </a:endParaRPr>
          </a:p>
          <a:p>
            <a:pPr marL="0" indent="0">
              <a:buNone/>
            </a:pP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14</a:t>
            </a:fld>
            <a:endParaRPr lang="fr-CA"/>
          </a:p>
        </p:txBody>
      </p:sp>
    </p:spTree>
    <p:extLst>
      <p:ext uri="{BB962C8B-B14F-4D97-AF65-F5344CB8AC3E}">
        <p14:creationId xmlns:p14="http://schemas.microsoft.com/office/powerpoint/2010/main" val="65863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endParaRPr lang="fr-CA" b="1" dirty="0"/>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Scrum Master</a:t>
            </a:r>
          </a:p>
          <a:p>
            <a:pPr marL="0" indent="0">
              <a:buNone/>
            </a:pPr>
            <a:r>
              <a:rPr lang="fr-FR" b="1" dirty="0">
                <a:highlight>
                  <a:srgbClr val="FFFF00"/>
                </a:highlight>
                <a:sym typeface="Wingdings" panose="05000000000000000000" pitchFamily="2" charset="2"/>
              </a:rPr>
              <a:t>Le Scrum Master est un membre de l’équipe Scrum et est celui qui tient à jour le contenu du Scrum et tient au courant les autres membres de l’équipe.</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15</a:t>
            </a:fld>
            <a:endParaRPr lang="fr-CA"/>
          </a:p>
        </p:txBody>
      </p:sp>
    </p:spTree>
    <p:extLst>
      <p:ext uri="{BB962C8B-B14F-4D97-AF65-F5344CB8AC3E}">
        <p14:creationId xmlns:p14="http://schemas.microsoft.com/office/powerpoint/2010/main" val="207306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Scrum Sprint</a:t>
            </a:r>
          </a:p>
          <a:p>
            <a:pPr marL="0" indent="0">
              <a:buNone/>
            </a:pPr>
            <a:r>
              <a:rPr lang="fr-FR" b="1" dirty="0">
                <a:highlight>
                  <a:srgbClr val="FFFF00"/>
                </a:highlight>
                <a:sym typeface="Wingdings" panose="05000000000000000000" pitchFamily="2" charset="2"/>
              </a:rPr>
              <a:t>Le Scrum Sprint est une courte période d’une durée déterminée qu’on les membres pour réaliser les étapes courantes du projet.</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16</a:t>
            </a:fld>
            <a:endParaRPr lang="fr-CA"/>
          </a:p>
        </p:txBody>
      </p:sp>
    </p:spTree>
    <p:extLst>
      <p:ext uri="{BB962C8B-B14F-4D97-AF65-F5344CB8AC3E}">
        <p14:creationId xmlns:p14="http://schemas.microsoft.com/office/powerpoint/2010/main" val="417763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RAD</a:t>
            </a:r>
          </a:p>
          <a:p>
            <a:pPr marL="0" indent="0">
              <a:buNone/>
            </a:pPr>
            <a:r>
              <a:rPr lang="fr-FR" b="1" dirty="0">
                <a:highlight>
                  <a:srgbClr val="FFFF00"/>
                </a:highlight>
                <a:sym typeface="Wingdings" panose="05000000000000000000" pitchFamily="2" charset="2"/>
              </a:rPr>
              <a:t>La principe RAD est une autre méthode de gestion de projet de développement où l’on accepte que le produit fini change souvent en cours de route et où les différentes étapes nécessaires se répètent plusieurs fois.</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17</a:t>
            </a:fld>
            <a:endParaRPr lang="fr-CA"/>
          </a:p>
        </p:txBody>
      </p:sp>
    </p:spTree>
    <p:extLst>
      <p:ext uri="{BB962C8B-B14F-4D97-AF65-F5344CB8AC3E}">
        <p14:creationId xmlns:p14="http://schemas.microsoft.com/office/powerpoint/2010/main" val="177790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Kaizen Blitz</a:t>
            </a:r>
          </a:p>
          <a:p>
            <a:pPr marL="0" indent="0">
              <a:buNone/>
            </a:pPr>
            <a:r>
              <a:rPr lang="fr-FR" b="1" dirty="0">
                <a:highlight>
                  <a:srgbClr val="FFFF00"/>
                </a:highlight>
                <a:sym typeface="Wingdings" panose="05000000000000000000" pitchFamily="2" charset="2"/>
              </a:rPr>
              <a:t>C’est l’équivalent d’un projet Scrum mais en identifiant une seule problématique. C’est plus petit mais plus facile à comprendre.</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18</a:t>
            </a:fld>
            <a:endParaRPr lang="fr-CA"/>
          </a:p>
        </p:txBody>
      </p:sp>
    </p:spTree>
    <p:extLst>
      <p:ext uri="{BB962C8B-B14F-4D97-AF65-F5344CB8AC3E}">
        <p14:creationId xmlns:p14="http://schemas.microsoft.com/office/powerpoint/2010/main" val="327006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endParaRPr lang="fr-CA" b="1" dirty="0"/>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Maquette (</a:t>
            </a:r>
            <a:r>
              <a:rPr lang="fr-FR" b="1" dirty="0" err="1">
                <a:highlight>
                  <a:srgbClr val="FFFF00"/>
                </a:highlight>
                <a:sym typeface="Wingdings" panose="05000000000000000000" pitchFamily="2" charset="2"/>
              </a:rPr>
              <a:t>WireFrame</a:t>
            </a:r>
            <a:r>
              <a:rPr lang="fr-FR" b="1" dirty="0">
                <a:highlight>
                  <a:srgbClr val="FFFF00"/>
                </a:highlight>
                <a:sym typeface="Wingdings" panose="05000000000000000000" pitchFamily="2" charset="2"/>
              </a:rPr>
              <a:t>)</a:t>
            </a:r>
          </a:p>
          <a:p>
            <a:pPr marL="0" indent="0">
              <a:buNone/>
            </a:pPr>
            <a:r>
              <a:rPr lang="fr-FR" b="1" dirty="0">
                <a:highlight>
                  <a:srgbClr val="FFFF00"/>
                </a:highlight>
                <a:sym typeface="Wingdings" panose="05000000000000000000" pitchFamily="2" charset="2"/>
              </a:rPr>
              <a:t>Schéma rudimentaire fait ou non à la main où l’on voit une simple idée d’un produit visible, que l’on veut proposer. Exemple une interface graphique mais fabriquée seulement avec des allumettes.</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19</a:t>
            </a:fld>
            <a:endParaRPr lang="fr-CA"/>
          </a:p>
        </p:txBody>
      </p:sp>
    </p:spTree>
    <p:extLst>
      <p:ext uri="{BB962C8B-B14F-4D97-AF65-F5344CB8AC3E}">
        <p14:creationId xmlns:p14="http://schemas.microsoft.com/office/powerpoint/2010/main" val="342008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Stratégies      </a:t>
            </a:r>
          </a:p>
          <a:p>
            <a:pPr marL="0" indent="0">
              <a:buNone/>
            </a:pPr>
            <a:r>
              <a:rPr lang="fr-FR" b="1" dirty="0">
                <a:highlight>
                  <a:srgbClr val="FFFF00"/>
                </a:highlight>
              </a:rPr>
              <a:t>Décider d’un chemin à prendre pour atteindre le but. Ce but sera réalisable avec les ressources disponibles et cela ce fera avec les moyens possibles. Les méthodes employés seront la ou les stratégies.</a:t>
            </a: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2</a:t>
            </a:fld>
            <a:endParaRPr lang="fr-CA"/>
          </a:p>
        </p:txBody>
      </p:sp>
    </p:spTree>
    <p:extLst>
      <p:ext uri="{BB962C8B-B14F-4D97-AF65-F5344CB8AC3E}">
        <p14:creationId xmlns:p14="http://schemas.microsoft.com/office/powerpoint/2010/main" val="282086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endParaRPr lang="fr-CA" b="1" dirty="0"/>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Prototype</a:t>
            </a:r>
          </a:p>
          <a:p>
            <a:pPr marL="0" indent="0">
              <a:buNone/>
            </a:pPr>
            <a:r>
              <a:rPr lang="fr-FR" b="1" dirty="0">
                <a:highlight>
                  <a:srgbClr val="FFFF00"/>
                </a:highlight>
                <a:sym typeface="Wingdings" panose="05000000000000000000" pitchFamily="2" charset="2"/>
              </a:rPr>
              <a:t>Un vrai résultat d’une application développée mais pas nécessairement le produit final. Le prototype est réel et pourrait être final mais est généralement une version non-complétée. Le prototype est présentée pour préciser les attentes du client et qu’il voit où on en est.</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20</a:t>
            </a:fld>
            <a:endParaRPr lang="fr-CA"/>
          </a:p>
        </p:txBody>
      </p:sp>
    </p:spTree>
    <p:extLst>
      <p:ext uri="{BB962C8B-B14F-4D97-AF65-F5344CB8AC3E}">
        <p14:creationId xmlns:p14="http://schemas.microsoft.com/office/powerpoint/2010/main" val="336873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endParaRPr lang="fr-CA" b="1" dirty="0"/>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Version Logiciel (Production)</a:t>
            </a:r>
          </a:p>
          <a:p>
            <a:pPr marL="0" indent="0">
              <a:buNone/>
            </a:pPr>
            <a:r>
              <a:rPr lang="fr-FR" b="1" dirty="0">
                <a:highlight>
                  <a:srgbClr val="FFFF00"/>
                </a:highlight>
                <a:sym typeface="Wingdings" panose="05000000000000000000" pitchFamily="2" charset="2"/>
              </a:rPr>
              <a:t>Lorsque les prototypes ont été acceptés. Une version officielle, pour une première livraison d’un produit fonctionnel et acceptable. Si aucun bug ou nouvelle demande n’en revient, c’est une version finale. Bravo!</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21</a:t>
            </a:fld>
            <a:endParaRPr lang="fr-CA"/>
          </a:p>
        </p:txBody>
      </p:sp>
    </p:spTree>
    <p:extLst>
      <p:ext uri="{BB962C8B-B14F-4D97-AF65-F5344CB8AC3E}">
        <p14:creationId xmlns:p14="http://schemas.microsoft.com/office/powerpoint/2010/main" val="266694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D76E74-8DA8-5F6D-6CFD-E50EF65ED8DE}"/>
              </a:ext>
            </a:extLst>
          </p:cNvPr>
          <p:cNvSpPr>
            <a:spLocks noGrp="1"/>
          </p:cNvSpPr>
          <p:nvPr>
            <p:ph type="title"/>
          </p:nvPr>
        </p:nvSpPr>
        <p:spPr/>
        <p:txBody>
          <a:bodyPr>
            <a:normAutofit/>
          </a:bodyPr>
          <a:lstStyle/>
          <a:p>
            <a:r>
              <a:rPr lang="fr-CA" b="1" dirty="0"/>
              <a:t>Technologie des Informations (TI)</a:t>
            </a:r>
            <a:br>
              <a:rPr lang="fr-CA" b="1" dirty="0"/>
            </a:br>
            <a:r>
              <a:rPr lang="fr-CA" b="1" dirty="0">
                <a:sym typeface="Wingdings" panose="05000000000000000000" pitchFamily="2" charset="2"/>
              </a:rPr>
              <a:t> Épreuve Finale Théorique (15%)</a:t>
            </a:r>
            <a:endParaRPr lang="fr-CA" b="1" dirty="0"/>
          </a:p>
        </p:txBody>
      </p:sp>
      <p:sp>
        <p:nvSpPr>
          <p:cNvPr id="3" name="Espace réservé du pied de page 2">
            <a:extLst>
              <a:ext uri="{FF2B5EF4-FFF2-40B4-BE49-F238E27FC236}">
                <a16:creationId xmlns:a16="http://schemas.microsoft.com/office/drawing/2014/main" id="{731AECAA-B246-C40D-10EF-227602F90B8E}"/>
              </a:ext>
            </a:extLst>
          </p:cNvPr>
          <p:cNvSpPr>
            <a:spLocks noGrp="1"/>
          </p:cNvSpPr>
          <p:nvPr>
            <p:ph type="ftr" sz="quarter" idx="11"/>
          </p:nvPr>
        </p:nvSpPr>
        <p:spPr/>
        <p:txBody>
          <a:bodyPr/>
          <a:lstStyle/>
          <a:p>
            <a:r>
              <a:rPr lang="fr-CA"/>
              <a:t>Epreuve Finale (15%-15%)</a:t>
            </a:r>
          </a:p>
        </p:txBody>
      </p:sp>
      <p:sp>
        <p:nvSpPr>
          <p:cNvPr id="5" name="Espace réservé du numéro de diapositive 4">
            <a:extLst>
              <a:ext uri="{FF2B5EF4-FFF2-40B4-BE49-F238E27FC236}">
                <a16:creationId xmlns:a16="http://schemas.microsoft.com/office/drawing/2014/main" id="{BA577ADC-FDA2-2D5F-E81C-4310AF56DF42}"/>
              </a:ext>
            </a:extLst>
          </p:cNvPr>
          <p:cNvSpPr>
            <a:spLocks noGrp="1"/>
          </p:cNvSpPr>
          <p:nvPr>
            <p:ph type="sldNum" sz="quarter" idx="12"/>
          </p:nvPr>
        </p:nvSpPr>
        <p:spPr/>
        <p:txBody>
          <a:bodyPr/>
          <a:lstStyle/>
          <a:p>
            <a:fld id="{58D296C3-E46A-4AD3-931F-BF8A6AACAE70}" type="slidenum">
              <a:rPr lang="fr-CA" smtClean="0"/>
              <a:t>22</a:t>
            </a:fld>
            <a:endParaRPr lang="fr-CA"/>
          </a:p>
        </p:txBody>
      </p:sp>
      <p:sp>
        <p:nvSpPr>
          <p:cNvPr id="6" name="Espace réservé du contenu 5">
            <a:extLst>
              <a:ext uri="{FF2B5EF4-FFF2-40B4-BE49-F238E27FC236}">
                <a16:creationId xmlns:a16="http://schemas.microsoft.com/office/drawing/2014/main" id="{A04D3E8B-B54B-AD9A-0A7D-4B9995E179C7}"/>
              </a:ext>
            </a:extLst>
          </p:cNvPr>
          <p:cNvSpPr>
            <a:spLocks noGrp="1"/>
          </p:cNvSpPr>
          <p:nvPr>
            <p:ph idx="1"/>
          </p:nvPr>
        </p:nvSpPr>
        <p:spPr/>
        <p:txBody>
          <a:bodyPr/>
          <a:lstStyle/>
          <a:p>
            <a:r>
              <a:rPr lang="fr-CA" dirty="0"/>
              <a:t>Fin</a:t>
            </a:r>
          </a:p>
          <a:p>
            <a:endParaRPr lang="fr-CA" dirty="0"/>
          </a:p>
          <a:p>
            <a:endParaRPr lang="fr-CA" dirty="0"/>
          </a:p>
          <a:p>
            <a:r>
              <a:rPr lang="fr-CA" dirty="0"/>
              <a:t>Bonne Chance</a:t>
            </a:r>
          </a:p>
        </p:txBody>
      </p:sp>
    </p:spTree>
    <p:extLst>
      <p:ext uri="{BB962C8B-B14F-4D97-AF65-F5344CB8AC3E}">
        <p14:creationId xmlns:p14="http://schemas.microsoft.com/office/powerpoint/2010/main" val="70351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Profil      </a:t>
            </a:r>
          </a:p>
          <a:p>
            <a:pPr marL="0" indent="0">
              <a:buNone/>
            </a:pPr>
            <a:r>
              <a:rPr lang="fr-FR" b="1" dirty="0">
                <a:highlight>
                  <a:srgbClr val="FFFF00"/>
                </a:highlight>
                <a:sym typeface="Wingdings" panose="05000000000000000000" pitchFamily="2" charset="2"/>
              </a:rPr>
              <a:t>Un profil est un exemple type de quelque chose ou plus souvent de quelqu’un qui fait partie de tout le processus d’affaire, ou qui pourra bénéficier indirectement du projet en vue. Son profil qui décrit son influence et ses besoins, aidera à organiser la réalisation de ce projet.</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3</a:t>
            </a:fld>
            <a:endParaRPr lang="fr-CA"/>
          </a:p>
        </p:txBody>
      </p:sp>
    </p:spTree>
    <p:extLst>
      <p:ext uri="{BB962C8B-B14F-4D97-AF65-F5344CB8AC3E}">
        <p14:creationId xmlns:p14="http://schemas.microsoft.com/office/powerpoint/2010/main" val="404972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Mission     </a:t>
            </a:r>
          </a:p>
          <a:p>
            <a:pPr marL="0" indent="0">
              <a:buNone/>
            </a:pPr>
            <a:r>
              <a:rPr lang="fr-FR" b="1" dirty="0">
                <a:highlight>
                  <a:srgbClr val="FFFF00"/>
                </a:highlight>
                <a:sym typeface="Wingdings" panose="05000000000000000000" pitchFamily="2" charset="2"/>
              </a:rPr>
              <a:t>La mission de l’entreprise est de créer ou de rénover une technologie pour améliorer ses possibilités. Par rapport au projet exécuté, c’est le but à atteindre. Qui doit être satisfait. Qu’est ce que l’on veut offrir. </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4</a:t>
            </a:fld>
            <a:endParaRPr lang="fr-CA"/>
          </a:p>
        </p:txBody>
      </p:sp>
    </p:spTree>
    <p:extLst>
      <p:ext uri="{BB962C8B-B14F-4D97-AF65-F5344CB8AC3E}">
        <p14:creationId xmlns:p14="http://schemas.microsoft.com/office/powerpoint/2010/main" val="79614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Vision   </a:t>
            </a:r>
          </a:p>
          <a:p>
            <a:pPr marL="0" indent="0">
              <a:buNone/>
            </a:pPr>
            <a:r>
              <a:rPr lang="fr-FR" b="1" dirty="0">
                <a:highlight>
                  <a:srgbClr val="FFFF00"/>
                </a:highlight>
                <a:sym typeface="Wingdings" panose="05000000000000000000" pitchFamily="2" charset="2"/>
              </a:rPr>
              <a:t>La vision est ce qu’on croit être bon pour l’entreprise, comment on la voit. Que croit on être bon pour elle.   Comment la voyons nous dans le futur. Comment elle peut se transformer. Quels sont les éléments concrets qui vont l’améliorer. Si on pouvait la dessiner.</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5</a:t>
            </a:fld>
            <a:endParaRPr lang="fr-CA"/>
          </a:p>
        </p:txBody>
      </p:sp>
    </p:spTree>
    <p:extLst>
      <p:ext uri="{BB962C8B-B14F-4D97-AF65-F5344CB8AC3E}">
        <p14:creationId xmlns:p14="http://schemas.microsoft.com/office/powerpoint/2010/main" val="223397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Objectifs  </a:t>
            </a:r>
          </a:p>
          <a:p>
            <a:pPr marL="0" indent="0">
              <a:buNone/>
            </a:pPr>
            <a:r>
              <a:rPr lang="fr-FR" b="1" dirty="0">
                <a:highlight>
                  <a:srgbClr val="FFFF00"/>
                </a:highlight>
                <a:sym typeface="Wingdings" panose="05000000000000000000" pitchFamily="2" charset="2"/>
              </a:rPr>
              <a:t>Pour que le but soit atteint, il faut se fixer des objectifs réalisables. Les objectifs sont fixés au moment de choisir la ou les stratégies. Les objectifs permettent de compartimenter les tâches et informer les personnes impliqués de ce qu’ils ont à faire. Les objectifs sont aussi chacune des étapes.    </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6</a:t>
            </a:fld>
            <a:endParaRPr lang="fr-CA"/>
          </a:p>
        </p:txBody>
      </p:sp>
    </p:spTree>
    <p:extLst>
      <p:ext uri="{BB962C8B-B14F-4D97-AF65-F5344CB8AC3E}">
        <p14:creationId xmlns:p14="http://schemas.microsoft.com/office/powerpoint/2010/main" val="225485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Valeurs  </a:t>
            </a:r>
          </a:p>
          <a:p>
            <a:pPr marL="0" indent="0">
              <a:buNone/>
            </a:pPr>
            <a:r>
              <a:rPr lang="fr-FR" b="1" dirty="0">
                <a:highlight>
                  <a:srgbClr val="FFFF00"/>
                </a:highlight>
                <a:sym typeface="Wingdings" panose="05000000000000000000" pitchFamily="2" charset="2"/>
              </a:rPr>
              <a:t>Ce qui est considéré comme des améliorations. Tout ce qui peut avoir un impact potentiel. Ce qui va répondre aux besoins. Représente aussi les sujets et les façons de faire qui sont importants pour les clients.</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7</a:t>
            </a:fld>
            <a:endParaRPr lang="fr-CA"/>
          </a:p>
        </p:txBody>
      </p:sp>
    </p:spTree>
    <p:extLst>
      <p:ext uri="{BB962C8B-B14F-4D97-AF65-F5344CB8AC3E}">
        <p14:creationId xmlns:p14="http://schemas.microsoft.com/office/powerpoint/2010/main" val="338217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Diagramme Ishikawa</a:t>
            </a:r>
          </a:p>
          <a:p>
            <a:pPr marL="0" indent="0">
              <a:buNone/>
            </a:pPr>
            <a:r>
              <a:rPr lang="fr-FR" b="1" dirty="0">
                <a:highlight>
                  <a:srgbClr val="FFFF00"/>
                </a:highlight>
                <a:sym typeface="Wingdings" panose="05000000000000000000" pitchFamily="2" charset="2"/>
              </a:rPr>
              <a:t>Une manière de schématiser les causes d’un problème. Pour que ce soit plus clair et circonscrit. Pour que chaque problème soit présenté d’une manière standard et que l’on puisse repérer les catégories de causes. Les sources d’une problématique sont pointées plus clairement dans ce dessin.</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8</a:t>
            </a:fld>
            <a:endParaRPr lang="fr-CA"/>
          </a:p>
        </p:txBody>
      </p:sp>
    </p:spTree>
    <p:extLst>
      <p:ext uri="{BB962C8B-B14F-4D97-AF65-F5344CB8AC3E}">
        <p14:creationId xmlns:p14="http://schemas.microsoft.com/office/powerpoint/2010/main" val="306387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E79EA-EF29-28CB-C79D-19FDD08AB830}"/>
              </a:ext>
            </a:extLst>
          </p:cNvPr>
          <p:cNvSpPr>
            <a:spLocks noGrp="1"/>
          </p:cNvSpPr>
          <p:nvPr>
            <p:ph type="title"/>
          </p:nvPr>
        </p:nvSpPr>
        <p:spPr/>
        <p:txBody>
          <a:bodyPr/>
          <a:lstStyle/>
          <a:p>
            <a:r>
              <a:rPr lang="fr-CA" b="1" dirty="0"/>
              <a:t>(Questions Théoriques)</a:t>
            </a:r>
          </a:p>
        </p:txBody>
      </p:sp>
      <p:sp>
        <p:nvSpPr>
          <p:cNvPr id="3" name="Espace réservé du contenu 2">
            <a:extLst>
              <a:ext uri="{FF2B5EF4-FFF2-40B4-BE49-F238E27FC236}">
                <a16:creationId xmlns:a16="http://schemas.microsoft.com/office/drawing/2014/main" id="{307EF64F-A3AD-B8FE-2930-5F89EE8E1F18}"/>
              </a:ext>
            </a:extLst>
          </p:cNvPr>
          <p:cNvSpPr>
            <a:spLocks noGrp="1"/>
          </p:cNvSpPr>
          <p:nvPr>
            <p:ph idx="1"/>
          </p:nvPr>
        </p:nvSpPr>
        <p:spPr/>
        <p:txBody>
          <a:bodyPr/>
          <a:lstStyle/>
          <a:p>
            <a:pPr marL="0" indent="0">
              <a:buNone/>
            </a:pPr>
            <a:r>
              <a:rPr lang="fr-FR" b="1" dirty="0">
                <a:highlight>
                  <a:srgbClr val="FFFF00"/>
                </a:highlight>
              </a:rPr>
              <a:t>Éléments </a:t>
            </a:r>
            <a:r>
              <a:rPr lang="fr-FR" b="1" dirty="0">
                <a:highlight>
                  <a:srgbClr val="FFFF00"/>
                </a:highlight>
                <a:sym typeface="Wingdings" panose="05000000000000000000" pitchFamily="2" charset="2"/>
              </a:rPr>
              <a:t> Qualité Totale (TQM)</a:t>
            </a:r>
          </a:p>
          <a:p>
            <a:pPr marL="0" indent="0">
              <a:buNone/>
            </a:pPr>
            <a:r>
              <a:rPr lang="fr-FR" b="1" dirty="0">
                <a:highlight>
                  <a:srgbClr val="FFFF00"/>
                </a:highlight>
                <a:sym typeface="Wingdings" panose="05000000000000000000" pitchFamily="2" charset="2"/>
              </a:rPr>
              <a:t>Absolument tout ce qui influence le bon fonctionnement d’un processus ou la qualité de quelque chose doit être pris en compte. En remplissant un diagramme d’</a:t>
            </a:r>
            <a:r>
              <a:rPr lang="fr-FR" b="1" dirty="0" err="1">
                <a:highlight>
                  <a:srgbClr val="FFFF00"/>
                </a:highlight>
                <a:sym typeface="Wingdings" panose="05000000000000000000" pitchFamily="2" charset="2"/>
              </a:rPr>
              <a:t>Ishakawa</a:t>
            </a:r>
            <a:r>
              <a:rPr lang="fr-FR" b="1" dirty="0">
                <a:highlight>
                  <a:srgbClr val="FFFF00"/>
                </a:highlight>
                <a:sym typeface="Wingdings" panose="05000000000000000000" pitchFamily="2" charset="2"/>
              </a:rPr>
              <a:t>, il est possible de comprendre et de réaliser la qualité totale. Cette méthode aide à identifier la totalité de ce qui doit être de qualité.</a:t>
            </a:r>
            <a:endParaRPr lang="fr-FR" b="1" dirty="0">
              <a:highlight>
                <a:srgbClr val="FFFF00"/>
              </a:highlight>
            </a:endParaRPr>
          </a:p>
        </p:txBody>
      </p:sp>
      <p:sp>
        <p:nvSpPr>
          <p:cNvPr id="4" name="Espace réservé du pied de page 3">
            <a:extLst>
              <a:ext uri="{FF2B5EF4-FFF2-40B4-BE49-F238E27FC236}">
                <a16:creationId xmlns:a16="http://schemas.microsoft.com/office/drawing/2014/main" id="{3CE66951-6E73-A91C-7294-0440CB51D2BC}"/>
              </a:ext>
            </a:extLst>
          </p:cNvPr>
          <p:cNvSpPr>
            <a:spLocks noGrp="1"/>
          </p:cNvSpPr>
          <p:nvPr>
            <p:ph type="ftr" sz="quarter" idx="11"/>
          </p:nvPr>
        </p:nvSpPr>
        <p:spPr/>
        <p:txBody>
          <a:bodyPr/>
          <a:lstStyle/>
          <a:p>
            <a:r>
              <a:rPr lang="fr-FR"/>
              <a:t>Epreuve Finale (15%-15%)</a:t>
            </a:r>
            <a:endParaRPr lang="fr-CA" dirty="0"/>
          </a:p>
        </p:txBody>
      </p:sp>
      <p:sp>
        <p:nvSpPr>
          <p:cNvPr id="5" name="Espace réservé du numéro de diapositive 4">
            <a:extLst>
              <a:ext uri="{FF2B5EF4-FFF2-40B4-BE49-F238E27FC236}">
                <a16:creationId xmlns:a16="http://schemas.microsoft.com/office/drawing/2014/main" id="{DCD336DC-2A87-5230-35B2-180C9B4F276D}"/>
              </a:ext>
            </a:extLst>
          </p:cNvPr>
          <p:cNvSpPr>
            <a:spLocks noGrp="1"/>
          </p:cNvSpPr>
          <p:nvPr>
            <p:ph type="sldNum" sz="quarter" idx="12"/>
          </p:nvPr>
        </p:nvSpPr>
        <p:spPr/>
        <p:txBody>
          <a:bodyPr/>
          <a:lstStyle/>
          <a:p>
            <a:fld id="{D2BF8E3F-F8CE-4397-88B4-6C8E3D6336E6}" type="slidenum">
              <a:rPr lang="fr-CA" smtClean="0"/>
              <a:t>9</a:t>
            </a:fld>
            <a:endParaRPr lang="fr-CA"/>
          </a:p>
        </p:txBody>
      </p:sp>
    </p:spTree>
    <p:extLst>
      <p:ext uri="{BB962C8B-B14F-4D97-AF65-F5344CB8AC3E}">
        <p14:creationId xmlns:p14="http://schemas.microsoft.com/office/powerpoint/2010/main" val="2780689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1158</Words>
  <Application>Microsoft Office PowerPoint</Application>
  <PresentationFormat>Grand écran</PresentationFormat>
  <Paragraphs>108</Paragraphs>
  <Slides>22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Calibri Light</vt:lpstr>
      <vt:lpstr>Thème Office</vt:lpstr>
      <vt:lpstr>Technologie des Informations (TI)  Épreuve Finale Théorique (15%)</vt:lpstr>
      <vt:lpstr>(Questions Théoriques)</vt:lpstr>
      <vt:lpstr>(Questions Théoriques)</vt:lpstr>
      <vt:lpstr>(Questions Théoriques)</vt:lpstr>
      <vt:lpstr>(Questions Théoriques)</vt:lpstr>
      <vt:lpstr>(Questions Théoriques)</vt:lpstr>
      <vt:lpstr>(Questions Théoriques)</vt:lpstr>
      <vt:lpstr>(Questions Théoriques)</vt:lpstr>
      <vt:lpstr>(Questions Théoriques)</vt:lpstr>
      <vt:lpstr>(Questions Théoriques)</vt:lpstr>
      <vt:lpstr>(Questions Théoriques)</vt:lpstr>
      <vt:lpstr>Présentation PowerPoint</vt:lpstr>
      <vt:lpstr>Présentation PowerPoint</vt:lpstr>
      <vt:lpstr>Présentation PowerPoint</vt:lpstr>
      <vt:lpstr>Présentation PowerPoint</vt:lpstr>
      <vt:lpstr>(Questions Théoriques)</vt:lpstr>
      <vt:lpstr>(Questions Théoriques)</vt:lpstr>
      <vt:lpstr>(Questions Théoriques)</vt:lpstr>
      <vt:lpstr>Présentation PowerPoint</vt:lpstr>
      <vt:lpstr>Présentation PowerPoint</vt:lpstr>
      <vt:lpstr>Présentation PowerPoint</vt:lpstr>
      <vt:lpstr>Technologie des Informations (TI)  Épreuve Finale Théorique (15%)</vt:lpstr>
    </vt:vector>
  </TitlesOfParts>
  <Company>College de Maisonneuve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STM-TI</dc:title>
  <dc:creator>Fiset, Jean-Pierre</dc:creator>
  <cp:lastModifiedBy>Moreau-Privée, Micaël</cp:lastModifiedBy>
  <cp:revision>165</cp:revision>
  <dcterms:created xsi:type="dcterms:W3CDTF">2022-11-29T21:41:59Z</dcterms:created>
  <dcterms:modified xsi:type="dcterms:W3CDTF">2022-12-12T21:15:18Z</dcterms:modified>
</cp:coreProperties>
</file>