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7448" r:id="rId2"/>
    <p:sldId id="7482" r:id="rId3"/>
    <p:sldId id="7447" r:id="rId4"/>
    <p:sldId id="7444" r:id="rId5"/>
    <p:sldId id="368" r:id="rId6"/>
    <p:sldId id="7449" r:id="rId7"/>
    <p:sldId id="7451" r:id="rId8"/>
    <p:sldId id="7483" r:id="rId9"/>
    <p:sldId id="7450" r:id="rId10"/>
    <p:sldId id="745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D28D-989F-46B5-A077-FF3E853F3F45}" type="datetimeFigureOut">
              <a:rPr lang="fr-CA" smtClean="0"/>
              <a:t>2023-01-05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C323-CED9-472A-8CC4-804E3B012A7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285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13886-F233-48CC-AD12-DA8DAED204F1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57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402DF-840F-8595-30BE-CD8DB3C3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B58A42-CBDA-F1E8-2851-9E6AE74C9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6CB71F-1E46-FD24-7D61-04214E41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5F83-E44B-4916-A1F6-D84F491DFB0D}" type="datetime1">
              <a:rPr lang="fr-CA" smtClean="0"/>
              <a:t>2023-01-05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D76B82-72F4-99A5-3FC5-0603CF9C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7A1F05-22EA-FBC7-11FF-FC525416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81F-7869-42AC-BB5C-99BA458C816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469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4DB2D-4D76-59EB-9D01-548B0FF5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4CBF6-12C5-0AD7-F856-022684B1B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7CE47-D5E6-193A-E792-D4871B36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199B-57FA-44EA-B186-5C8C0B4BDE87}" type="datetime1">
              <a:rPr lang="fr-CA" smtClean="0"/>
              <a:t>2023-01-05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76A857-FA39-56A9-75CD-09E5447C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18E18A-A4F1-91DC-D693-A0BE0F4A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81F-7869-42AC-BB5C-99BA458C816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32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A1367C-02CD-8B81-36DA-E92EB873C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CB5B8D-108E-A0AE-E6C6-9C7209BDF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7C640C-1D5B-929F-326B-53AB2ABE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3E1A-B24B-41A0-B7D9-AA4AA16D675E}" type="datetime1">
              <a:rPr lang="fr-CA" smtClean="0"/>
              <a:t>2023-01-05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06CFA1-2309-0F96-85CE-5F483C44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90A6D-509E-17EA-086C-05C9BF03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81F-7869-42AC-BB5C-99BA458C816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045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C0B98E6-F16B-4E36-B646-05D12B27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5914-1FCE-4365-A1BF-289CEFF22B47}" type="datetime1">
              <a:rPr lang="fr-CA" smtClean="0"/>
              <a:t>2023-01-05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84F0FB-E8EA-400D-A05A-D9023608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905203-A5C7-45AD-B9DB-F42BAF66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123B-A3E6-443A-A2B7-05909A990D33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113D5E3-D428-4741-957A-BB6F28A058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142835"/>
            <a:ext cx="9146309" cy="4034127"/>
          </a:xfrm>
        </p:spPr>
        <p:txBody>
          <a:bodyPr>
            <a:normAutofit fontScale="62500" lnSpcReduction="20000"/>
          </a:bodyPr>
          <a:lstStyle>
            <a:lvl1pPr>
              <a:defRPr/>
            </a:lvl1pPr>
          </a:lstStyle>
          <a:p>
            <a:r>
              <a:rPr lang="fr-CA" dirty="0"/>
              <a:t>Références…</a:t>
            </a:r>
            <a:endParaRPr lang="fr-CA" u="sng" dirty="0">
              <a:solidFill>
                <a:srgbClr val="0070C0"/>
              </a:solidFill>
            </a:endParaRPr>
          </a:p>
          <a:p>
            <a:endParaRPr lang="fr-CA" u="sng" dirty="0">
              <a:solidFill>
                <a:srgbClr val="0070C0"/>
              </a:solidFill>
            </a:endParaRPr>
          </a:p>
          <a:p>
            <a:pPr rtl="0" eaLnBrk="1" latinLnBrk="0" hangingPunct="1"/>
            <a:r>
              <a:rPr lang="fr-CA" sz="28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 importantes :</a:t>
            </a:r>
            <a:endParaRPr lang="fr-CA" dirty="0">
              <a:effectLst/>
            </a:endParaRPr>
          </a:p>
          <a:p>
            <a:pPr rtl="0" eaLnBrk="1" latinLnBrk="0" hangingPunct="1"/>
            <a:r>
              <a:rPr lang="fr-CA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les médiagraphies citées, les mises en références et les Annexes :</a:t>
            </a:r>
            <a:endParaRPr lang="fr-CA" dirty="0">
              <a:effectLst/>
            </a:endParaRPr>
          </a:p>
          <a:p>
            <a:pPr rtl="0" eaLnBrk="1" latinLnBrk="0" hangingPunct="1"/>
            <a:r>
              <a:rPr lang="fr-CA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documents utilisés sont destinés et reconnus à des fins éducatives et non lucratives;</a:t>
            </a:r>
            <a:endParaRPr lang="fr-CA" dirty="0">
              <a:effectLst/>
            </a:endParaRPr>
          </a:p>
          <a:p>
            <a:pPr rtl="0" eaLnBrk="1" latinLnBrk="0" hangingPunct="1"/>
            <a:r>
              <a:rPr lang="fr-CA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documents utilisés sont destinés et reconnus par des droits d'auteur du titulaire cité, sans « aucune intention de porter atteinte aux droits d'auteur du titulaire ».</a:t>
            </a:r>
            <a:endParaRPr lang="fr-CA" dirty="0">
              <a:effectLst/>
            </a:endParaRPr>
          </a:p>
          <a:p>
            <a:endParaRPr lang="fr-CA" u="sng" dirty="0">
              <a:solidFill>
                <a:srgbClr val="0070C0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88C5AD3-0280-406B-895D-C04BF1BB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6309" cy="1325563"/>
          </a:xfrm>
        </p:spPr>
        <p:txBody>
          <a:bodyPr/>
          <a:lstStyle/>
          <a:p>
            <a:r>
              <a:rPr lang="fr-FR" sz="40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Modifiez le style du titre</a:t>
            </a:r>
            <a:endParaRPr lang="fr-CA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B9D01F2-BF04-4A28-A2AE-B7DED1C73865}"/>
              </a:ext>
            </a:extLst>
          </p:cNvPr>
          <p:cNvCxnSpPr>
            <a:cxnSpLocks/>
          </p:cNvCxnSpPr>
          <p:nvPr/>
        </p:nvCxnSpPr>
        <p:spPr>
          <a:xfrm>
            <a:off x="838200" y="1587862"/>
            <a:ext cx="7967870" cy="0"/>
          </a:xfrm>
          <a:prstGeom prst="line">
            <a:avLst/>
          </a:prstGeom>
          <a:ln w="8572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0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DC06A-926A-6928-274F-E33B6259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95458-8716-35FE-67F2-6807697E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6F55FC-883A-F9FF-5E71-55CB23D0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A708-D45A-4166-9AA4-75CAC3554092}" type="datetime1">
              <a:rPr lang="fr-CA" smtClean="0"/>
              <a:t>2023-01-05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2AA74A-0727-FDC3-7B1F-9F779D7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64F39-77E2-622F-F094-7DC41613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81F-7869-42AC-BB5C-99BA458C816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83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25AD2-790A-04B1-F951-E5060F41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F64C6E-3FF5-1DF4-9D40-804E6F1F5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229ECA-07A8-D664-B6FD-274BC53E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4735-7F7E-40AB-A88B-D8E54A429EAB}" type="datetime1">
              <a:rPr lang="fr-CA" smtClean="0"/>
              <a:t>2023-01-05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17860D-3BEB-D2F3-0D70-81A50996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543533-3C5A-0971-D3CA-DBBDBCB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81F-7869-42AC-BB5C-99BA458C816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167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CCDB5-85F9-51A9-F7EE-898EB16C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2E9F25-E099-BC8E-5A75-5664F08F7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5A75E7-DB6F-A26F-4938-4BE8576A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7AF4D8-CAA2-D150-05F5-6919F25D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4072-BFF8-4A58-987F-2F623E02307C}" type="datetime1">
              <a:rPr lang="fr-CA" smtClean="0"/>
              <a:t>2023-01-05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5F57E5-F0C0-7154-AA65-508EB159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ADC770-F6DC-E403-AE98-EF1C5C38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81F-7869-42AC-BB5C-99BA458C816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919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1D94A-EEEC-6E09-8505-0E56F868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D64C24-3CA8-EF54-75D4-22592517F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F78C75-CA75-02F7-978A-8B539C3B4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FA9351-E8B5-5B65-FC40-6609F1918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FC02FD-BA2D-021C-CC3D-8ADF50A71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AA5040-DE63-83E7-C3E4-970B41F0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177D-DA4D-48E0-A999-0202777A2055}" type="datetime1">
              <a:rPr lang="fr-CA" smtClean="0"/>
              <a:t>2023-01-05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6F9956-5E71-9644-B18F-AB6D31C8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FD451E-4E9A-C872-975F-4BB03771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81F-7869-42AC-BB5C-99BA458C816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837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C01C0-84EA-FBF7-E331-BCD61051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63E992-6E04-291E-D6B9-D582E1DF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F983-A24F-453F-B3F9-1397F11245C0}" type="datetime1">
              <a:rPr lang="fr-CA" smtClean="0"/>
              <a:t>2023-01-05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118D88-5F63-8C8F-8612-8DCD4496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A56A32-4B3F-43EB-00CC-CEE0A93F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81F-7869-42AC-BB5C-99BA458C816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828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5E325D-7A29-82FD-44F7-34C2F555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42FF-A463-4B75-95ED-620BF61CF79B}" type="datetime1">
              <a:rPr lang="fr-CA" smtClean="0"/>
              <a:t>2023-01-05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FDE8FD-C223-7D06-16D8-F2A71F15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763D98-053F-A3CF-3381-E268D62B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81F-7869-42AC-BB5C-99BA458C816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934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597D4-436F-724D-0756-680319E4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30A358-6E0F-6B2E-C578-7010EACA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889FF-CC30-7C69-7FBE-DE8D3220F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B69405-3F82-F5D2-0619-4E8B16C6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5AF-C645-4C01-8CA5-CBC2C9AF4644}" type="datetime1">
              <a:rPr lang="fr-CA" smtClean="0"/>
              <a:t>2023-01-05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6C098-3E2D-0EC1-F349-9C82954F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179415-8AF2-B757-AEAF-3B5DD9BD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81F-7869-42AC-BB5C-99BA458C816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389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07BCD-55CC-D2A7-0B9E-C01DFDBB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B17F8A-0DA7-DC9E-E389-D7C56240D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02868B-0C5C-6BB3-0B8E-02A617595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6EE0B4-7EF5-DC54-3C40-6F54E9BA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E6CD-77B8-4DE0-8452-097DB7D32D78}" type="datetime1">
              <a:rPr lang="fr-CA" smtClean="0"/>
              <a:t>2023-01-05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CF010C-0868-EBEE-6047-83D30217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44ADAA-C229-4A83-E1FA-0B31B725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81F-7869-42AC-BB5C-99BA458C816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257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20080A-9780-49D7-282C-F8937DCC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83A9F8-27DB-CF2D-048C-B95B8878A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171537-34EA-3445-ED91-8EF0ED4EC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294F8-6EA5-4766-A33C-63006AF9AF73}" type="datetime1">
              <a:rPr lang="fr-CA" smtClean="0"/>
              <a:t>2023-01-05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F307E8-FAFB-0AB1-6593-7EF717FC0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Sécurité des Informations - Exercice 01 (01%)</a:t>
            </a:r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2E52D-F88C-3232-DA08-A59847FDB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F381F-7869-42AC-BB5C-99BA458C816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388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E17D5-4762-4177-A062-6E9C21887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Introduction à la Sécurité Informatique</a:t>
            </a:r>
            <a:br>
              <a:rPr lang="fr-CA" dirty="0"/>
            </a:br>
            <a:r>
              <a:rPr lang="fr-CA" dirty="0"/>
              <a:t>01.03 (Exercice 01)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6286A5-7C24-4B9B-AA56-52CAC1303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sz="3600" b="1" kern="1200" dirty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Introduire les connaissances et les concepts de base </a:t>
            </a:r>
            <a:r>
              <a:rPr lang="fr-CA" sz="3600" b="1" kern="120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en Sécurité</a:t>
            </a:r>
            <a:endParaRPr lang="fr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A33FE4-37BA-827A-0310-E4E3C999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CDA25D-4D1E-CA0C-2DE3-25D039C1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81F-7869-42AC-BB5C-99BA458C816B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977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11F03-5A32-4DA9-90FC-7576BC13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Médiagraphie, Références et Annexes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0CDED9-ABA3-4C5B-8543-31D98C74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buNone/>
            </a:pPr>
            <a:r>
              <a:rPr lang="fr-CA" sz="28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 importantes :</a:t>
            </a:r>
            <a:endParaRPr lang="fr-CA" dirty="0">
              <a:effectLst/>
            </a:endParaRPr>
          </a:p>
          <a:p>
            <a:pPr marL="0" indent="0" rtl="0" eaLnBrk="1" latinLnBrk="0" hangingPunct="1">
              <a:buNone/>
            </a:pPr>
            <a:r>
              <a:rPr lang="fr-CA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les médiagraphies citées, les mises en références et les Annexes :</a:t>
            </a:r>
            <a:endParaRPr lang="fr-CA" dirty="0">
              <a:effectLst/>
            </a:endParaRPr>
          </a:p>
          <a:p>
            <a:pPr rtl="0" eaLnBrk="1" latinLnBrk="0" hangingPunct="1"/>
            <a:r>
              <a:rPr lang="fr-CA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documents utilisés sont destinés et reconnus à des fins éducatives et non lucratives;</a:t>
            </a:r>
            <a:endParaRPr lang="fr-CA" dirty="0">
              <a:effectLst/>
            </a:endParaRPr>
          </a:p>
          <a:p>
            <a:pPr rtl="0" eaLnBrk="1" latinLnBrk="0" hangingPunct="1"/>
            <a:r>
              <a:rPr lang="fr-CA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documents utilisés sont destinés et reconnus par des droits d'auteur du titulaire cité, sans « aucune intention de porter atteinte aux droits d'auteur du titulaire ».</a:t>
            </a:r>
            <a:endParaRPr lang="fr-CA" dirty="0">
              <a:effectLst/>
            </a:endParaRPr>
          </a:p>
          <a:p>
            <a:r>
              <a:rPr lang="fr-CA" u="sng" dirty="0">
                <a:solidFill>
                  <a:srgbClr val="0070C0"/>
                </a:solidFill>
              </a:rPr>
              <a:t>Voir la Liste des médiagraphies et références dans les Annexes</a:t>
            </a:r>
          </a:p>
          <a:p>
            <a:endParaRPr lang="fr-CA" u="sng" dirty="0">
              <a:solidFill>
                <a:srgbClr val="0070C0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10D0E2-B43C-16AB-5E56-6C033583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81277-E777-8AF6-4FFF-8A42A724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F8E3F-F8CE-4397-88B4-6C8E3D6336E6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435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cse revision timetable - Masaka.luxiarweddingphoto.com">
            <a:extLst>
              <a:ext uri="{FF2B5EF4-FFF2-40B4-BE49-F238E27FC236}">
                <a16:creationId xmlns:a16="http://schemas.microsoft.com/office/drawing/2014/main" id="{485302B3-D5E2-0522-C5BA-24306875C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47750"/>
            <a:ext cx="11906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4">
            <a:extLst>
              <a:ext uri="{FF2B5EF4-FFF2-40B4-BE49-F238E27FC236}">
                <a16:creationId xmlns:a16="http://schemas.microsoft.com/office/drawing/2014/main" id="{24CDAF3F-D6C7-0097-4EEF-825212AB8EE1}"/>
              </a:ext>
            </a:extLst>
          </p:cNvPr>
          <p:cNvSpPr txBox="1"/>
          <p:nvPr/>
        </p:nvSpPr>
        <p:spPr>
          <a:xfrm rot="19369108">
            <a:off x="1151382" y="2921168"/>
            <a:ext cx="98892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6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Aller sur le site web référencé</a:t>
            </a:r>
            <a:endParaRPr lang="fr-CA" sz="6000" dirty="0">
              <a:solidFill>
                <a:srgbClr val="FF0000"/>
              </a:solidFill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1952B83-864F-1290-7A2C-F6860EFF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444735-F0E7-2652-420F-4AEC1AE7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81F-7869-42AC-BB5C-99BA458C816B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387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EFA0161-5880-33FA-185D-B1C96B96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F759F6D-9FD7-B497-0D64-D94A8E1A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81F-7869-42AC-BB5C-99BA458C816B}" type="slidenum">
              <a:rPr lang="fr-CA" smtClean="0"/>
              <a:t>3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BF031A-AB81-1B70-5554-819106F4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" y="0"/>
            <a:ext cx="11681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2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98AFB04-E2F4-419E-0E8D-5C555E74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cybersécurité informatique &gt; sécurité informatique</a:t>
            </a:r>
          </a:p>
          <a:p>
            <a:pPr marL="0" indent="0">
              <a:buNone/>
            </a:pPr>
            <a:r>
              <a:rPr lang="fr-FR" dirty="0"/>
              <a:t>(cyber </a:t>
            </a:r>
            <a:r>
              <a:rPr lang="fr-FR" dirty="0" err="1"/>
              <a:t>security</a:t>
            </a:r>
            <a:r>
              <a:rPr lang="fr-FR" dirty="0"/>
              <a:t> / </a:t>
            </a:r>
            <a:r>
              <a:rPr lang="fr-FR" dirty="0" err="1"/>
              <a:t>cybersecurity</a:t>
            </a:r>
            <a:r>
              <a:rPr lang="fr-FR" dirty="0"/>
              <a:t>)</a:t>
            </a:r>
          </a:p>
          <a:p>
            <a:r>
              <a:rPr lang="fr-FR" b="1" dirty="0">
                <a:solidFill>
                  <a:srgbClr val="FF0000"/>
                </a:solidFill>
              </a:rPr>
              <a:t>cybersécurité informatique : État d'un système d'information qui résiste aux cyberattaques et aux pannes accidentelles survenant dans le cyberespace.  </a:t>
            </a:r>
          </a:p>
          <a:p>
            <a:r>
              <a:rPr lang="fr-FR" dirty="0"/>
              <a:t>La cybersécurité est assurée par la </a:t>
            </a:r>
            <a:r>
              <a:rPr lang="fr-FR" dirty="0" err="1"/>
              <a:t>cyberprotection</a:t>
            </a:r>
            <a:r>
              <a:rPr lang="fr-FR" dirty="0"/>
              <a:t> ainsi que, dans le cas d'un État, par la cyberdéfense.</a:t>
            </a:r>
          </a:p>
          <a:p>
            <a:r>
              <a:rPr lang="fr-FR" dirty="0"/>
              <a:t>Voir aussi : cyberdéfense, cyberdéfense militaire, </a:t>
            </a:r>
            <a:r>
              <a:rPr lang="fr-FR" dirty="0" err="1"/>
              <a:t>cyberprotection</a:t>
            </a:r>
            <a:r>
              <a:rPr lang="fr-FR" dirty="0"/>
              <a:t>.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B244B33-C9D5-832F-5200-808AB86B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cybersécurité informatique</a:t>
            </a:r>
            <a:br>
              <a:rPr lang="fr-FR" b="1" dirty="0"/>
            </a:br>
            <a:r>
              <a:rPr lang="fr-FR" b="1" dirty="0"/>
              <a:t>&gt; sécurité informatique</a:t>
            </a:r>
            <a:br>
              <a:rPr lang="fr-FR" b="1" dirty="0"/>
            </a:br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E5314C-8298-5FAD-78DE-664AE5D9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20C37D-6772-8502-CFEE-A13F196B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123B-A3E6-443A-A2B7-05909A990D33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068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62EAF-8EF8-4601-832C-C31999BF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</a:t>
            </a:r>
            <a:r>
              <a:rPr lang="fr-CA" baseline="0" dirty="0"/>
              <a:t> Pratique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C4A75F-7340-4D4D-A4A1-53D34BC01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945" y="2142835"/>
            <a:ext cx="5663046" cy="4143665"/>
          </a:xfrm>
        </p:spPr>
        <p:txBody>
          <a:bodyPr>
            <a:normAutofit/>
          </a:bodyPr>
          <a:lstStyle/>
          <a:p>
            <a:r>
              <a:rPr lang="fr-CA" dirty="0"/>
              <a:t>Gérer l’Inventaire des équipements de la Salle des Serveurs des Laboratoires au CEGEP</a:t>
            </a:r>
          </a:p>
          <a:p>
            <a:pPr lvl="1"/>
            <a:r>
              <a:rPr lang="fr-CA" dirty="0"/>
              <a:t>Si non disponible, inventaire des actifs informatiques à votre domicile</a:t>
            </a:r>
          </a:p>
          <a:p>
            <a:pPr lvl="1"/>
            <a:endParaRPr lang="fr-CA" dirty="0"/>
          </a:p>
          <a:p>
            <a:r>
              <a:rPr lang="fr-CA" dirty="0"/>
              <a:t>Utiliser un schéma avec le programme Visio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8D60DC-71A8-4EC4-A7ED-13BB8CF7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3" y="2126433"/>
            <a:ext cx="1030313" cy="1030313"/>
          </a:xfrm>
          <a:prstGeom prst="rect">
            <a:avLst/>
          </a:prstGeom>
        </p:spPr>
      </p:pic>
      <p:pic>
        <p:nvPicPr>
          <p:cNvPr id="5" name="Espace réservé du contenu 6">
            <a:extLst>
              <a:ext uri="{FF2B5EF4-FFF2-40B4-BE49-F238E27FC236}">
                <a16:creationId xmlns:a16="http://schemas.microsoft.com/office/drawing/2014/main" id="{C68D07A7-9C29-44BD-BD29-0B356D3514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329" y="1935162"/>
            <a:ext cx="3263503" cy="4351338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71526E-4D56-E578-D197-D5313CD5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Introduction à la Sécurité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2FBBDB-A4D0-8B13-D6D1-4F13DDAF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7123B-A3E6-443A-A2B7-05909A990D33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09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7FDEAAC-25AC-DCD6-BC97-82480DBA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8E322CD-25C0-602F-DC3B-CD4807DF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81F-7869-42AC-BB5C-99BA458C816B}" type="slidenum">
              <a:rPr lang="fr-CA" smtClean="0"/>
              <a:t>6</a:t>
            </a:fld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CD5AC9-824F-BBDE-4017-C3BDCE904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10"/>
            <a:ext cx="12192000" cy="66927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7DC4317-308B-4343-B2AD-D614EF3A8918}"/>
              </a:ext>
            </a:extLst>
          </p:cNvPr>
          <p:cNvSpPr txBox="1"/>
          <p:nvPr/>
        </p:nvSpPr>
        <p:spPr>
          <a:xfrm rot="19369108">
            <a:off x="1151382" y="2921168"/>
            <a:ext cx="98892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6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Aller sur le site web référencé</a:t>
            </a:r>
            <a:endParaRPr lang="fr-CA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5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AA946-7E27-DE4A-6C14-BBEE2735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fr-CA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iste des Informations que vous devriez considérer avant de les révéler en ligne ou de donner aux entreprises</a:t>
            </a:r>
            <a:endParaRPr lang="fr-CA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413EFA-FDD0-917D-EDFA-1BFCF673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02828-C59C-3002-62EC-BA5A67DD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8091CA-1FA1-9446-FF0E-3EAC9348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81F-7869-42AC-BB5C-99BA458C816B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459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AA946-7E27-DE4A-6C14-BBEE2735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fr-CA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iste des Informations que vous devriez considérer avant de les révéler en ligne ou de donner aux entreprises</a:t>
            </a:r>
            <a:endParaRPr lang="fr-CA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413EFA-FDD0-917D-EDFA-1BFCF673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02828-C59C-3002-62EC-BA5A67DD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8091CA-1FA1-9446-FF0E-3EAC9348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81F-7869-42AC-BB5C-99BA458C816B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180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1E21B7-754D-7014-7EC3-DFC718D1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Sécurité des Informations - Exercice 01 (01%)</a:t>
            </a:r>
            <a:endParaRPr lang="fr-CA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06FB977-CEAA-AD7C-2929-62C905BB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81F-7869-42AC-BB5C-99BA458C816B}" type="slidenum">
              <a:rPr lang="fr-CA" smtClean="0"/>
              <a:t>9</a:t>
            </a:fld>
            <a:endParaRPr lang="fr-CA"/>
          </a:p>
        </p:txBody>
      </p:sp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BEEBBA15-A81A-48CD-9AC5-FD58145F1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1590"/>
            <a:ext cx="6238875" cy="681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549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340</Words>
  <Application>Microsoft Office PowerPoint</Application>
  <PresentationFormat>Grand écran</PresentationFormat>
  <Paragraphs>44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Introduction à la Sécurité Informatique 01.03 (Exercice 01)</vt:lpstr>
      <vt:lpstr>Présentation PowerPoint</vt:lpstr>
      <vt:lpstr>Présentation PowerPoint</vt:lpstr>
      <vt:lpstr>cybersécurité informatique &gt; sécurité informatique </vt:lpstr>
      <vt:lpstr>Exercice Pratique</vt:lpstr>
      <vt:lpstr>Présentation PowerPoint</vt:lpstr>
      <vt:lpstr>Liste des Informations que vous devriez considérer avant de les révéler en ligne ou de donner aux entreprises</vt:lpstr>
      <vt:lpstr>Liste des Informations que vous devriez considérer avant de les révéler en ligne ou de donner aux entreprises</vt:lpstr>
      <vt:lpstr>Présentation PowerPoint</vt:lpstr>
      <vt:lpstr>Médiagraphie, Références et Annexes</vt:lpstr>
    </vt:vector>
  </TitlesOfParts>
  <Company>College de Maisonneuve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Fiset, Jean-Pierre</dc:creator>
  <cp:lastModifiedBy>Fiset, Jean-Pierre</cp:lastModifiedBy>
  <cp:revision>142</cp:revision>
  <dcterms:created xsi:type="dcterms:W3CDTF">2023-01-03T13:30:26Z</dcterms:created>
  <dcterms:modified xsi:type="dcterms:W3CDTF">2023-01-05T21:47:47Z</dcterms:modified>
</cp:coreProperties>
</file>