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38" r:id="rId2"/>
    <p:sldId id="3854" r:id="rId3"/>
    <p:sldId id="3852" r:id="rId4"/>
    <p:sldId id="3867" r:id="rId5"/>
    <p:sldId id="3862" r:id="rId6"/>
    <p:sldId id="3863" r:id="rId7"/>
    <p:sldId id="3864" r:id="rId8"/>
    <p:sldId id="3865" r:id="rId9"/>
    <p:sldId id="3866" r:id="rId10"/>
    <p:sldId id="3855" r:id="rId11"/>
    <p:sldId id="3868" r:id="rId12"/>
    <p:sldId id="3859" r:id="rId13"/>
    <p:sldId id="3861" r:id="rId1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38"/>
            <p14:sldId id="3854"/>
            <p14:sldId id="3852"/>
            <p14:sldId id="3867"/>
            <p14:sldId id="3862"/>
            <p14:sldId id="3863"/>
            <p14:sldId id="3864"/>
            <p14:sldId id="3865"/>
            <p14:sldId id="3866"/>
            <p14:sldId id="3855"/>
            <p14:sldId id="3868"/>
            <p14:sldId id="3859"/>
            <p14:sldId id="3861"/>
          </p14:sldIdLst>
        </p14:section>
        <p14:section name="Untitled Section" id="{E0139872-1526-465B-85D8-50D5FA9E2A7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FA"/>
    <a:srgbClr val="F6CCCC"/>
    <a:srgbClr val="BC0000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3792" autoAdjust="0"/>
  </p:normalViewPr>
  <p:slideViewPr>
    <p:cSldViewPr snapToGrid="0" snapToObjects="1">
      <p:cViewPr>
        <p:scale>
          <a:sx n="60" d="100"/>
          <a:sy n="60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23CB6-8862-4293-A415-29871AC1A6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95A4A-2FC4-4DB8-8214-814B56327DEE}">
      <dgm:prSet/>
      <dgm:spPr/>
      <dgm:t>
        <a:bodyPr/>
        <a:lstStyle/>
        <a:p>
          <a:r>
            <a:rPr lang="en-CA" b="1"/>
            <a:t>Team members:</a:t>
          </a:r>
          <a:endParaRPr lang="en-US"/>
        </a:p>
      </dgm:t>
    </dgm:pt>
    <dgm:pt modelId="{10E8A72D-0CDC-410C-AC8D-DAB224C90447}" type="parTrans" cxnId="{0113F780-A497-450F-9EA7-771C9700DF22}">
      <dgm:prSet/>
      <dgm:spPr/>
      <dgm:t>
        <a:bodyPr/>
        <a:lstStyle/>
        <a:p>
          <a:endParaRPr lang="en-US"/>
        </a:p>
      </dgm:t>
    </dgm:pt>
    <dgm:pt modelId="{72895332-2555-4E9A-BB97-A90E9E71807F}" type="sibTrans" cxnId="{0113F780-A497-450F-9EA7-771C9700DF22}">
      <dgm:prSet/>
      <dgm:spPr/>
      <dgm:t>
        <a:bodyPr/>
        <a:lstStyle/>
        <a:p>
          <a:endParaRPr lang="en-US"/>
        </a:p>
      </dgm:t>
    </dgm:pt>
    <dgm:pt modelId="{CEB71D0C-F5B6-4A29-B369-E713817F4F88}">
      <dgm:prSet/>
      <dgm:spPr/>
      <dgm:t>
        <a:bodyPr/>
        <a:lstStyle/>
        <a:p>
          <a:r>
            <a:rPr lang="en-CA" b="0"/>
            <a:t>Minh Tran</a:t>
          </a:r>
          <a:endParaRPr lang="en-US"/>
        </a:p>
      </dgm:t>
    </dgm:pt>
    <dgm:pt modelId="{2E716FFD-C9E8-49DE-AAC0-5CD737D4BA38}" type="parTrans" cxnId="{3053532C-E51A-4C12-868B-C0DA3B1B0970}">
      <dgm:prSet/>
      <dgm:spPr/>
      <dgm:t>
        <a:bodyPr/>
        <a:lstStyle/>
        <a:p>
          <a:endParaRPr lang="en-US"/>
        </a:p>
      </dgm:t>
    </dgm:pt>
    <dgm:pt modelId="{8568D898-29CE-487C-ABDC-D6169D53116E}" type="sibTrans" cxnId="{3053532C-E51A-4C12-868B-C0DA3B1B0970}">
      <dgm:prSet/>
      <dgm:spPr/>
      <dgm:t>
        <a:bodyPr/>
        <a:lstStyle/>
        <a:p>
          <a:endParaRPr lang="en-US"/>
        </a:p>
      </dgm:t>
    </dgm:pt>
    <dgm:pt modelId="{21714F6E-812E-4F2A-8206-46096CF53057}">
      <dgm:prSet/>
      <dgm:spPr/>
      <dgm:t>
        <a:bodyPr/>
        <a:lstStyle/>
        <a:p>
          <a:r>
            <a:rPr lang="en-CA" b="0"/>
            <a:t>Syed Naqvi </a:t>
          </a:r>
          <a:endParaRPr lang="en-US"/>
        </a:p>
      </dgm:t>
    </dgm:pt>
    <dgm:pt modelId="{DC1FE41D-7C3E-4114-84D9-D255DBBFFE4B}" type="parTrans" cxnId="{8D9339A7-8685-43AF-80EC-777F30048406}">
      <dgm:prSet/>
      <dgm:spPr/>
      <dgm:t>
        <a:bodyPr/>
        <a:lstStyle/>
        <a:p>
          <a:endParaRPr lang="en-US"/>
        </a:p>
      </dgm:t>
    </dgm:pt>
    <dgm:pt modelId="{99B99F67-1DED-4DF8-9FC1-470D90134CE2}" type="sibTrans" cxnId="{8D9339A7-8685-43AF-80EC-777F30048406}">
      <dgm:prSet/>
      <dgm:spPr/>
      <dgm:t>
        <a:bodyPr/>
        <a:lstStyle/>
        <a:p>
          <a:endParaRPr lang="en-US"/>
        </a:p>
      </dgm:t>
    </dgm:pt>
    <dgm:pt modelId="{396481C8-467F-4957-B93C-C8DA1E5DD84C}">
      <dgm:prSet/>
      <dgm:spPr/>
      <dgm:t>
        <a:bodyPr/>
        <a:lstStyle/>
        <a:p>
          <a:r>
            <a:rPr lang="en-CA" b="0"/>
            <a:t>Rodrigo Guazzelli </a:t>
          </a:r>
          <a:endParaRPr lang="en-US"/>
        </a:p>
      </dgm:t>
    </dgm:pt>
    <dgm:pt modelId="{45B160EB-5280-4D83-A0B4-6C786BFBD0A1}" type="parTrans" cxnId="{15D05732-E645-449A-8E73-63AB605A44DD}">
      <dgm:prSet/>
      <dgm:spPr/>
      <dgm:t>
        <a:bodyPr/>
        <a:lstStyle/>
        <a:p>
          <a:endParaRPr lang="en-US"/>
        </a:p>
      </dgm:t>
    </dgm:pt>
    <dgm:pt modelId="{D800FFE8-DF55-4469-9F8B-257C92179BEC}" type="sibTrans" cxnId="{15D05732-E645-449A-8E73-63AB605A44DD}">
      <dgm:prSet/>
      <dgm:spPr/>
      <dgm:t>
        <a:bodyPr/>
        <a:lstStyle/>
        <a:p>
          <a:endParaRPr lang="en-US"/>
        </a:p>
      </dgm:t>
    </dgm:pt>
    <dgm:pt modelId="{F18E0F25-7BE0-40D3-A159-01ECDFF6A36D}">
      <dgm:prSet/>
      <dgm:spPr/>
      <dgm:t>
        <a:bodyPr/>
        <a:lstStyle/>
        <a:p>
          <a:r>
            <a:rPr lang="en-CA" b="0"/>
            <a:t>Hsuan Liu</a:t>
          </a:r>
          <a:endParaRPr lang="en-US"/>
        </a:p>
      </dgm:t>
    </dgm:pt>
    <dgm:pt modelId="{11620D96-174C-4CFD-8C42-299A68DD8CF2}" type="parTrans" cxnId="{AC29891D-3A99-4945-BDF4-1D8AA21A8384}">
      <dgm:prSet/>
      <dgm:spPr/>
      <dgm:t>
        <a:bodyPr/>
        <a:lstStyle/>
        <a:p>
          <a:endParaRPr lang="en-US"/>
        </a:p>
      </dgm:t>
    </dgm:pt>
    <dgm:pt modelId="{3355DE74-3488-4A32-91C0-73A59EA58AF0}" type="sibTrans" cxnId="{AC29891D-3A99-4945-BDF4-1D8AA21A8384}">
      <dgm:prSet/>
      <dgm:spPr/>
      <dgm:t>
        <a:bodyPr/>
        <a:lstStyle/>
        <a:p>
          <a:endParaRPr lang="en-US"/>
        </a:p>
      </dgm:t>
    </dgm:pt>
    <dgm:pt modelId="{C208FD27-4E1C-4470-82A1-C46CC6D1EBCE}">
      <dgm:prSet/>
      <dgm:spPr/>
      <dgm:t>
        <a:bodyPr/>
        <a:lstStyle/>
        <a:p>
          <a:r>
            <a:rPr lang="en-CA" b="0"/>
            <a:t>Abdullah Mamun</a:t>
          </a:r>
          <a:br>
            <a:rPr lang="en-CA" b="0"/>
          </a:br>
          <a:endParaRPr lang="en-US"/>
        </a:p>
      </dgm:t>
    </dgm:pt>
    <dgm:pt modelId="{CA380FC3-39BE-4782-A278-8D9277960030}" type="parTrans" cxnId="{66EB41A8-DA6D-465C-922D-765308E109A1}">
      <dgm:prSet/>
      <dgm:spPr/>
      <dgm:t>
        <a:bodyPr/>
        <a:lstStyle/>
        <a:p>
          <a:endParaRPr lang="en-US"/>
        </a:p>
      </dgm:t>
    </dgm:pt>
    <dgm:pt modelId="{DF576331-C819-4D29-B3EA-AC6C011509A9}" type="sibTrans" cxnId="{66EB41A8-DA6D-465C-922D-765308E109A1}">
      <dgm:prSet/>
      <dgm:spPr/>
      <dgm:t>
        <a:bodyPr/>
        <a:lstStyle/>
        <a:p>
          <a:endParaRPr lang="en-US"/>
        </a:p>
      </dgm:t>
    </dgm:pt>
    <dgm:pt modelId="{4DF2C9F7-B382-4047-AF7A-064AAF4B414D}" type="pres">
      <dgm:prSet presAssocID="{C4823CB6-8862-4293-A415-29871AC1A6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8C1D56-A6F5-457D-A519-2CC05905565B}" type="pres">
      <dgm:prSet presAssocID="{1A995A4A-2FC4-4DB8-8214-814B56327DEE}" presName="hierRoot1" presStyleCnt="0"/>
      <dgm:spPr/>
    </dgm:pt>
    <dgm:pt modelId="{D662C2EF-D609-432A-A743-279D0FF8A25A}" type="pres">
      <dgm:prSet presAssocID="{1A995A4A-2FC4-4DB8-8214-814B56327DEE}" presName="composite" presStyleCnt="0"/>
      <dgm:spPr/>
    </dgm:pt>
    <dgm:pt modelId="{870A40C4-3069-4C85-B760-EA0875CDC5F8}" type="pres">
      <dgm:prSet presAssocID="{1A995A4A-2FC4-4DB8-8214-814B56327DEE}" presName="background" presStyleLbl="node0" presStyleIdx="0" presStyleCnt="6"/>
      <dgm:spPr/>
    </dgm:pt>
    <dgm:pt modelId="{C72A2B75-FA9E-4C84-A944-A7585F7A72BB}" type="pres">
      <dgm:prSet presAssocID="{1A995A4A-2FC4-4DB8-8214-814B56327DEE}" presName="text" presStyleLbl="fgAcc0" presStyleIdx="0" presStyleCnt="6">
        <dgm:presLayoutVars>
          <dgm:chPref val="3"/>
        </dgm:presLayoutVars>
      </dgm:prSet>
      <dgm:spPr/>
    </dgm:pt>
    <dgm:pt modelId="{16541633-6CED-45B0-8EB8-3DB4B3F41F79}" type="pres">
      <dgm:prSet presAssocID="{1A995A4A-2FC4-4DB8-8214-814B56327DEE}" presName="hierChild2" presStyleCnt="0"/>
      <dgm:spPr/>
    </dgm:pt>
    <dgm:pt modelId="{A8FEE549-9D00-4A0C-B219-FB4A6F2F38FF}" type="pres">
      <dgm:prSet presAssocID="{CEB71D0C-F5B6-4A29-B369-E713817F4F88}" presName="hierRoot1" presStyleCnt="0"/>
      <dgm:spPr/>
    </dgm:pt>
    <dgm:pt modelId="{FC5F1672-0328-402A-BB46-D5E13829CF0C}" type="pres">
      <dgm:prSet presAssocID="{CEB71D0C-F5B6-4A29-B369-E713817F4F88}" presName="composite" presStyleCnt="0"/>
      <dgm:spPr/>
    </dgm:pt>
    <dgm:pt modelId="{2ECEE8CE-3D9F-45C9-A720-8B744AA598F4}" type="pres">
      <dgm:prSet presAssocID="{CEB71D0C-F5B6-4A29-B369-E713817F4F88}" presName="background" presStyleLbl="node0" presStyleIdx="1" presStyleCnt="6"/>
      <dgm:spPr/>
    </dgm:pt>
    <dgm:pt modelId="{C4F5F3EA-1473-40EB-9670-282C4D873A35}" type="pres">
      <dgm:prSet presAssocID="{CEB71D0C-F5B6-4A29-B369-E713817F4F88}" presName="text" presStyleLbl="fgAcc0" presStyleIdx="1" presStyleCnt="6">
        <dgm:presLayoutVars>
          <dgm:chPref val="3"/>
        </dgm:presLayoutVars>
      </dgm:prSet>
      <dgm:spPr/>
    </dgm:pt>
    <dgm:pt modelId="{F33B5056-8BE2-49F4-8DE1-F2C0BCDBB840}" type="pres">
      <dgm:prSet presAssocID="{CEB71D0C-F5B6-4A29-B369-E713817F4F88}" presName="hierChild2" presStyleCnt="0"/>
      <dgm:spPr/>
    </dgm:pt>
    <dgm:pt modelId="{A281AAA7-1500-458A-9724-FFCBCDDF8633}" type="pres">
      <dgm:prSet presAssocID="{21714F6E-812E-4F2A-8206-46096CF53057}" presName="hierRoot1" presStyleCnt="0"/>
      <dgm:spPr/>
    </dgm:pt>
    <dgm:pt modelId="{18237E42-F523-4B69-B021-652CD04239E1}" type="pres">
      <dgm:prSet presAssocID="{21714F6E-812E-4F2A-8206-46096CF53057}" presName="composite" presStyleCnt="0"/>
      <dgm:spPr/>
    </dgm:pt>
    <dgm:pt modelId="{04D3AF5A-3BE9-4E57-8B5C-1BF766F493DE}" type="pres">
      <dgm:prSet presAssocID="{21714F6E-812E-4F2A-8206-46096CF53057}" presName="background" presStyleLbl="node0" presStyleIdx="2" presStyleCnt="6"/>
      <dgm:spPr/>
    </dgm:pt>
    <dgm:pt modelId="{D17E48A2-96C8-4952-B667-0B2F860AF11F}" type="pres">
      <dgm:prSet presAssocID="{21714F6E-812E-4F2A-8206-46096CF53057}" presName="text" presStyleLbl="fgAcc0" presStyleIdx="2" presStyleCnt="6">
        <dgm:presLayoutVars>
          <dgm:chPref val="3"/>
        </dgm:presLayoutVars>
      </dgm:prSet>
      <dgm:spPr/>
    </dgm:pt>
    <dgm:pt modelId="{FF1331A7-0D25-480E-AA76-2674C58C0F30}" type="pres">
      <dgm:prSet presAssocID="{21714F6E-812E-4F2A-8206-46096CF53057}" presName="hierChild2" presStyleCnt="0"/>
      <dgm:spPr/>
    </dgm:pt>
    <dgm:pt modelId="{A423DD94-CD78-4D89-B18C-6228A81322D8}" type="pres">
      <dgm:prSet presAssocID="{396481C8-467F-4957-B93C-C8DA1E5DD84C}" presName="hierRoot1" presStyleCnt="0"/>
      <dgm:spPr/>
    </dgm:pt>
    <dgm:pt modelId="{AFE3F011-42BD-4639-81AF-0B4242938E70}" type="pres">
      <dgm:prSet presAssocID="{396481C8-467F-4957-B93C-C8DA1E5DD84C}" presName="composite" presStyleCnt="0"/>
      <dgm:spPr/>
    </dgm:pt>
    <dgm:pt modelId="{E2DA9F70-DD91-4CBD-96BD-5CEFBCC0576F}" type="pres">
      <dgm:prSet presAssocID="{396481C8-467F-4957-B93C-C8DA1E5DD84C}" presName="background" presStyleLbl="node0" presStyleIdx="3" presStyleCnt="6"/>
      <dgm:spPr/>
    </dgm:pt>
    <dgm:pt modelId="{E31BC56E-F8A6-486F-BEDB-5770294044A8}" type="pres">
      <dgm:prSet presAssocID="{396481C8-467F-4957-B93C-C8DA1E5DD84C}" presName="text" presStyleLbl="fgAcc0" presStyleIdx="3" presStyleCnt="6">
        <dgm:presLayoutVars>
          <dgm:chPref val="3"/>
        </dgm:presLayoutVars>
      </dgm:prSet>
      <dgm:spPr/>
    </dgm:pt>
    <dgm:pt modelId="{B718D360-602F-4A4E-85FC-59E91E0344ED}" type="pres">
      <dgm:prSet presAssocID="{396481C8-467F-4957-B93C-C8DA1E5DD84C}" presName="hierChild2" presStyleCnt="0"/>
      <dgm:spPr/>
    </dgm:pt>
    <dgm:pt modelId="{6246919F-1AF2-45F7-96B9-C5460E277275}" type="pres">
      <dgm:prSet presAssocID="{F18E0F25-7BE0-40D3-A159-01ECDFF6A36D}" presName="hierRoot1" presStyleCnt="0"/>
      <dgm:spPr/>
    </dgm:pt>
    <dgm:pt modelId="{6E3FDBD5-6349-4793-A5DF-4505A38618CA}" type="pres">
      <dgm:prSet presAssocID="{F18E0F25-7BE0-40D3-A159-01ECDFF6A36D}" presName="composite" presStyleCnt="0"/>
      <dgm:spPr/>
    </dgm:pt>
    <dgm:pt modelId="{721FD505-2254-423E-A354-E612718D76AD}" type="pres">
      <dgm:prSet presAssocID="{F18E0F25-7BE0-40D3-A159-01ECDFF6A36D}" presName="background" presStyleLbl="node0" presStyleIdx="4" presStyleCnt="6"/>
      <dgm:spPr/>
    </dgm:pt>
    <dgm:pt modelId="{F142DE09-F54E-4507-A533-CAC45C0C8B15}" type="pres">
      <dgm:prSet presAssocID="{F18E0F25-7BE0-40D3-A159-01ECDFF6A36D}" presName="text" presStyleLbl="fgAcc0" presStyleIdx="4" presStyleCnt="6">
        <dgm:presLayoutVars>
          <dgm:chPref val="3"/>
        </dgm:presLayoutVars>
      </dgm:prSet>
      <dgm:spPr/>
    </dgm:pt>
    <dgm:pt modelId="{325DD18F-B083-4941-A76F-BDE8EB28D6F6}" type="pres">
      <dgm:prSet presAssocID="{F18E0F25-7BE0-40D3-A159-01ECDFF6A36D}" presName="hierChild2" presStyleCnt="0"/>
      <dgm:spPr/>
    </dgm:pt>
    <dgm:pt modelId="{2970BE1E-F267-489B-8C63-E10F1B845D02}" type="pres">
      <dgm:prSet presAssocID="{C208FD27-4E1C-4470-82A1-C46CC6D1EBCE}" presName="hierRoot1" presStyleCnt="0"/>
      <dgm:spPr/>
    </dgm:pt>
    <dgm:pt modelId="{4641E585-1DF9-468E-B82F-1E57161BB924}" type="pres">
      <dgm:prSet presAssocID="{C208FD27-4E1C-4470-82A1-C46CC6D1EBCE}" presName="composite" presStyleCnt="0"/>
      <dgm:spPr/>
    </dgm:pt>
    <dgm:pt modelId="{68A64CB4-E4DF-4F43-B370-BC57D54F395B}" type="pres">
      <dgm:prSet presAssocID="{C208FD27-4E1C-4470-82A1-C46CC6D1EBCE}" presName="background" presStyleLbl="node0" presStyleIdx="5" presStyleCnt="6"/>
      <dgm:spPr/>
    </dgm:pt>
    <dgm:pt modelId="{35AD819A-0AE0-416A-8402-41AE15D2DEA5}" type="pres">
      <dgm:prSet presAssocID="{C208FD27-4E1C-4470-82A1-C46CC6D1EBCE}" presName="text" presStyleLbl="fgAcc0" presStyleIdx="5" presStyleCnt="6">
        <dgm:presLayoutVars>
          <dgm:chPref val="3"/>
        </dgm:presLayoutVars>
      </dgm:prSet>
      <dgm:spPr/>
    </dgm:pt>
    <dgm:pt modelId="{F81C544E-427B-4A2D-B43F-FD8494F8D40C}" type="pres">
      <dgm:prSet presAssocID="{C208FD27-4E1C-4470-82A1-C46CC6D1EBCE}" presName="hierChild2" presStyleCnt="0"/>
      <dgm:spPr/>
    </dgm:pt>
  </dgm:ptLst>
  <dgm:cxnLst>
    <dgm:cxn modelId="{A66A0914-F6AC-45C5-A398-A53172DBCE3C}" type="presOf" srcId="{C4823CB6-8862-4293-A415-29871AC1A63E}" destId="{4DF2C9F7-B382-4047-AF7A-064AAF4B414D}" srcOrd="0" destOrd="0" presId="urn:microsoft.com/office/officeart/2005/8/layout/hierarchy1"/>
    <dgm:cxn modelId="{AC29891D-3A99-4945-BDF4-1D8AA21A8384}" srcId="{C4823CB6-8862-4293-A415-29871AC1A63E}" destId="{F18E0F25-7BE0-40D3-A159-01ECDFF6A36D}" srcOrd="4" destOrd="0" parTransId="{11620D96-174C-4CFD-8C42-299A68DD8CF2}" sibTransId="{3355DE74-3488-4A32-91C0-73A59EA58AF0}"/>
    <dgm:cxn modelId="{3053532C-E51A-4C12-868B-C0DA3B1B0970}" srcId="{C4823CB6-8862-4293-A415-29871AC1A63E}" destId="{CEB71D0C-F5B6-4A29-B369-E713817F4F88}" srcOrd="1" destOrd="0" parTransId="{2E716FFD-C9E8-49DE-AAC0-5CD737D4BA38}" sibTransId="{8568D898-29CE-487C-ABDC-D6169D53116E}"/>
    <dgm:cxn modelId="{15D05732-E645-449A-8E73-63AB605A44DD}" srcId="{C4823CB6-8862-4293-A415-29871AC1A63E}" destId="{396481C8-467F-4957-B93C-C8DA1E5DD84C}" srcOrd="3" destOrd="0" parTransId="{45B160EB-5280-4D83-A0B4-6C786BFBD0A1}" sibTransId="{D800FFE8-DF55-4469-9F8B-257C92179BEC}"/>
    <dgm:cxn modelId="{D367594B-FEE9-4444-93C3-D0A51890924A}" type="presOf" srcId="{CEB71D0C-F5B6-4A29-B369-E713817F4F88}" destId="{C4F5F3EA-1473-40EB-9670-282C4D873A35}" srcOrd="0" destOrd="0" presId="urn:microsoft.com/office/officeart/2005/8/layout/hierarchy1"/>
    <dgm:cxn modelId="{0113F780-A497-450F-9EA7-771C9700DF22}" srcId="{C4823CB6-8862-4293-A415-29871AC1A63E}" destId="{1A995A4A-2FC4-4DB8-8214-814B56327DEE}" srcOrd="0" destOrd="0" parTransId="{10E8A72D-0CDC-410C-AC8D-DAB224C90447}" sibTransId="{72895332-2555-4E9A-BB97-A90E9E71807F}"/>
    <dgm:cxn modelId="{7860DF96-AD00-46A9-89CD-270EEF5B9D66}" type="presOf" srcId="{21714F6E-812E-4F2A-8206-46096CF53057}" destId="{D17E48A2-96C8-4952-B667-0B2F860AF11F}" srcOrd="0" destOrd="0" presId="urn:microsoft.com/office/officeart/2005/8/layout/hierarchy1"/>
    <dgm:cxn modelId="{A6542EA5-2549-4B99-8038-CC2011D2C16B}" type="presOf" srcId="{F18E0F25-7BE0-40D3-A159-01ECDFF6A36D}" destId="{F142DE09-F54E-4507-A533-CAC45C0C8B15}" srcOrd="0" destOrd="0" presId="urn:microsoft.com/office/officeart/2005/8/layout/hierarchy1"/>
    <dgm:cxn modelId="{8D9339A7-8685-43AF-80EC-777F30048406}" srcId="{C4823CB6-8862-4293-A415-29871AC1A63E}" destId="{21714F6E-812E-4F2A-8206-46096CF53057}" srcOrd="2" destOrd="0" parTransId="{DC1FE41D-7C3E-4114-84D9-D255DBBFFE4B}" sibTransId="{99B99F67-1DED-4DF8-9FC1-470D90134CE2}"/>
    <dgm:cxn modelId="{66EB41A8-DA6D-465C-922D-765308E109A1}" srcId="{C4823CB6-8862-4293-A415-29871AC1A63E}" destId="{C208FD27-4E1C-4470-82A1-C46CC6D1EBCE}" srcOrd="5" destOrd="0" parTransId="{CA380FC3-39BE-4782-A278-8D9277960030}" sibTransId="{DF576331-C819-4D29-B3EA-AC6C011509A9}"/>
    <dgm:cxn modelId="{572A25B4-D276-410A-9320-FCF4F164F792}" type="presOf" srcId="{396481C8-467F-4957-B93C-C8DA1E5DD84C}" destId="{E31BC56E-F8A6-486F-BEDB-5770294044A8}" srcOrd="0" destOrd="0" presId="urn:microsoft.com/office/officeart/2005/8/layout/hierarchy1"/>
    <dgm:cxn modelId="{4A75CBC1-2F0C-4DC6-A8F3-146BDABEEFE6}" type="presOf" srcId="{1A995A4A-2FC4-4DB8-8214-814B56327DEE}" destId="{C72A2B75-FA9E-4C84-A944-A7585F7A72BB}" srcOrd="0" destOrd="0" presId="urn:microsoft.com/office/officeart/2005/8/layout/hierarchy1"/>
    <dgm:cxn modelId="{68DF0CF2-8D1B-4C25-83FC-4E227F0401D4}" type="presOf" srcId="{C208FD27-4E1C-4470-82A1-C46CC6D1EBCE}" destId="{35AD819A-0AE0-416A-8402-41AE15D2DEA5}" srcOrd="0" destOrd="0" presId="urn:microsoft.com/office/officeart/2005/8/layout/hierarchy1"/>
    <dgm:cxn modelId="{E8B4E0DB-7C3E-4E2A-8A73-573420AF4D7D}" type="presParOf" srcId="{4DF2C9F7-B382-4047-AF7A-064AAF4B414D}" destId="{0F8C1D56-A6F5-457D-A519-2CC05905565B}" srcOrd="0" destOrd="0" presId="urn:microsoft.com/office/officeart/2005/8/layout/hierarchy1"/>
    <dgm:cxn modelId="{EC4CA5FE-F6CA-4AEF-AC0F-60966AA6E219}" type="presParOf" srcId="{0F8C1D56-A6F5-457D-A519-2CC05905565B}" destId="{D662C2EF-D609-432A-A743-279D0FF8A25A}" srcOrd="0" destOrd="0" presId="urn:microsoft.com/office/officeart/2005/8/layout/hierarchy1"/>
    <dgm:cxn modelId="{7B9A8A9B-7A26-4762-B9D3-AD981AE4E68A}" type="presParOf" srcId="{D662C2EF-D609-432A-A743-279D0FF8A25A}" destId="{870A40C4-3069-4C85-B760-EA0875CDC5F8}" srcOrd="0" destOrd="0" presId="urn:microsoft.com/office/officeart/2005/8/layout/hierarchy1"/>
    <dgm:cxn modelId="{E0CD5223-136C-45CE-9BC4-FB935F9BA460}" type="presParOf" srcId="{D662C2EF-D609-432A-A743-279D0FF8A25A}" destId="{C72A2B75-FA9E-4C84-A944-A7585F7A72BB}" srcOrd="1" destOrd="0" presId="urn:microsoft.com/office/officeart/2005/8/layout/hierarchy1"/>
    <dgm:cxn modelId="{4C153B9E-56AC-413E-8018-252C464CED3E}" type="presParOf" srcId="{0F8C1D56-A6F5-457D-A519-2CC05905565B}" destId="{16541633-6CED-45B0-8EB8-3DB4B3F41F79}" srcOrd="1" destOrd="0" presId="urn:microsoft.com/office/officeart/2005/8/layout/hierarchy1"/>
    <dgm:cxn modelId="{87DA880D-2CA4-4D07-8961-BA56D5220C33}" type="presParOf" srcId="{4DF2C9F7-B382-4047-AF7A-064AAF4B414D}" destId="{A8FEE549-9D00-4A0C-B219-FB4A6F2F38FF}" srcOrd="1" destOrd="0" presId="urn:microsoft.com/office/officeart/2005/8/layout/hierarchy1"/>
    <dgm:cxn modelId="{1A57841E-D608-4977-8021-53F20ED1B5C9}" type="presParOf" srcId="{A8FEE549-9D00-4A0C-B219-FB4A6F2F38FF}" destId="{FC5F1672-0328-402A-BB46-D5E13829CF0C}" srcOrd="0" destOrd="0" presId="urn:microsoft.com/office/officeart/2005/8/layout/hierarchy1"/>
    <dgm:cxn modelId="{236FE230-EC60-4B70-B938-E7B5ECBBE33F}" type="presParOf" srcId="{FC5F1672-0328-402A-BB46-D5E13829CF0C}" destId="{2ECEE8CE-3D9F-45C9-A720-8B744AA598F4}" srcOrd="0" destOrd="0" presId="urn:microsoft.com/office/officeart/2005/8/layout/hierarchy1"/>
    <dgm:cxn modelId="{C468DCCF-E7D4-4EB2-835A-9A74A0968614}" type="presParOf" srcId="{FC5F1672-0328-402A-BB46-D5E13829CF0C}" destId="{C4F5F3EA-1473-40EB-9670-282C4D873A35}" srcOrd="1" destOrd="0" presId="urn:microsoft.com/office/officeart/2005/8/layout/hierarchy1"/>
    <dgm:cxn modelId="{132EC528-EB83-48EA-9F15-7FFE51549E69}" type="presParOf" srcId="{A8FEE549-9D00-4A0C-B219-FB4A6F2F38FF}" destId="{F33B5056-8BE2-49F4-8DE1-F2C0BCDBB840}" srcOrd="1" destOrd="0" presId="urn:microsoft.com/office/officeart/2005/8/layout/hierarchy1"/>
    <dgm:cxn modelId="{75AA292C-D3F4-4A46-93F8-F58711246CA0}" type="presParOf" srcId="{4DF2C9F7-B382-4047-AF7A-064AAF4B414D}" destId="{A281AAA7-1500-458A-9724-FFCBCDDF8633}" srcOrd="2" destOrd="0" presId="urn:microsoft.com/office/officeart/2005/8/layout/hierarchy1"/>
    <dgm:cxn modelId="{22015B9F-88A3-4F83-BC95-198788DB53EA}" type="presParOf" srcId="{A281AAA7-1500-458A-9724-FFCBCDDF8633}" destId="{18237E42-F523-4B69-B021-652CD04239E1}" srcOrd="0" destOrd="0" presId="urn:microsoft.com/office/officeart/2005/8/layout/hierarchy1"/>
    <dgm:cxn modelId="{ED925B64-0C73-4867-A68E-1B4BA13ACEBD}" type="presParOf" srcId="{18237E42-F523-4B69-B021-652CD04239E1}" destId="{04D3AF5A-3BE9-4E57-8B5C-1BF766F493DE}" srcOrd="0" destOrd="0" presId="urn:microsoft.com/office/officeart/2005/8/layout/hierarchy1"/>
    <dgm:cxn modelId="{B4441274-6ED5-491B-AE02-795412B33F21}" type="presParOf" srcId="{18237E42-F523-4B69-B021-652CD04239E1}" destId="{D17E48A2-96C8-4952-B667-0B2F860AF11F}" srcOrd="1" destOrd="0" presId="urn:microsoft.com/office/officeart/2005/8/layout/hierarchy1"/>
    <dgm:cxn modelId="{F5B2ED64-BE03-4854-B0F8-2E561568FA82}" type="presParOf" srcId="{A281AAA7-1500-458A-9724-FFCBCDDF8633}" destId="{FF1331A7-0D25-480E-AA76-2674C58C0F30}" srcOrd="1" destOrd="0" presId="urn:microsoft.com/office/officeart/2005/8/layout/hierarchy1"/>
    <dgm:cxn modelId="{8F27B830-5694-4753-89F2-F2DF975B3638}" type="presParOf" srcId="{4DF2C9F7-B382-4047-AF7A-064AAF4B414D}" destId="{A423DD94-CD78-4D89-B18C-6228A81322D8}" srcOrd="3" destOrd="0" presId="urn:microsoft.com/office/officeart/2005/8/layout/hierarchy1"/>
    <dgm:cxn modelId="{AFB95A51-C1A9-4B5D-8FE3-B8D3CD4C5D35}" type="presParOf" srcId="{A423DD94-CD78-4D89-B18C-6228A81322D8}" destId="{AFE3F011-42BD-4639-81AF-0B4242938E70}" srcOrd="0" destOrd="0" presId="urn:microsoft.com/office/officeart/2005/8/layout/hierarchy1"/>
    <dgm:cxn modelId="{B12BE2E4-D563-4C7A-870C-2CFDD4C8438A}" type="presParOf" srcId="{AFE3F011-42BD-4639-81AF-0B4242938E70}" destId="{E2DA9F70-DD91-4CBD-96BD-5CEFBCC0576F}" srcOrd="0" destOrd="0" presId="urn:microsoft.com/office/officeart/2005/8/layout/hierarchy1"/>
    <dgm:cxn modelId="{A584735C-3D31-47A0-B4CA-1EB2373E7067}" type="presParOf" srcId="{AFE3F011-42BD-4639-81AF-0B4242938E70}" destId="{E31BC56E-F8A6-486F-BEDB-5770294044A8}" srcOrd="1" destOrd="0" presId="urn:microsoft.com/office/officeart/2005/8/layout/hierarchy1"/>
    <dgm:cxn modelId="{279AD101-BFF2-47BD-94E9-3D632A994468}" type="presParOf" srcId="{A423DD94-CD78-4D89-B18C-6228A81322D8}" destId="{B718D360-602F-4A4E-85FC-59E91E0344ED}" srcOrd="1" destOrd="0" presId="urn:microsoft.com/office/officeart/2005/8/layout/hierarchy1"/>
    <dgm:cxn modelId="{492F4173-E3E8-44FF-BA19-EA6558B788A2}" type="presParOf" srcId="{4DF2C9F7-B382-4047-AF7A-064AAF4B414D}" destId="{6246919F-1AF2-45F7-96B9-C5460E277275}" srcOrd="4" destOrd="0" presId="urn:microsoft.com/office/officeart/2005/8/layout/hierarchy1"/>
    <dgm:cxn modelId="{8E067165-5331-48D6-9E7C-6069DBA17067}" type="presParOf" srcId="{6246919F-1AF2-45F7-96B9-C5460E277275}" destId="{6E3FDBD5-6349-4793-A5DF-4505A38618CA}" srcOrd="0" destOrd="0" presId="urn:microsoft.com/office/officeart/2005/8/layout/hierarchy1"/>
    <dgm:cxn modelId="{B7AD9644-70F6-4F30-8A8F-148BD962E304}" type="presParOf" srcId="{6E3FDBD5-6349-4793-A5DF-4505A38618CA}" destId="{721FD505-2254-423E-A354-E612718D76AD}" srcOrd="0" destOrd="0" presId="urn:microsoft.com/office/officeart/2005/8/layout/hierarchy1"/>
    <dgm:cxn modelId="{DDB840FF-E017-49BE-BCBE-49F5A813B50B}" type="presParOf" srcId="{6E3FDBD5-6349-4793-A5DF-4505A38618CA}" destId="{F142DE09-F54E-4507-A533-CAC45C0C8B15}" srcOrd="1" destOrd="0" presId="urn:microsoft.com/office/officeart/2005/8/layout/hierarchy1"/>
    <dgm:cxn modelId="{1E581E35-003F-4066-9C42-6663D69AC6FF}" type="presParOf" srcId="{6246919F-1AF2-45F7-96B9-C5460E277275}" destId="{325DD18F-B083-4941-A76F-BDE8EB28D6F6}" srcOrd="1" destOrd="0" presId="urn:microsoft.com/office/officeart/2005/8/layout/hierarchy1"/>
    <dgm:cxn modelId="{43BFDE85-9F0F-47C4-A2B0-734241673EA2}" type="presParOf" srcId="{4DF2C9F7-B382-4047-AF7A-064AAF4B414D}" destId="{2970BE1E-F267-489B-8C63-E10F1B845D02}" srcOrd="5" destOrd="0" presId="urn:microsoft.com/office/officeart/2005/8/layout/hierarchy1"/>
    <dgm:cxn modelId="{C8DA014B-7440-4955-9DA4-02ACD61EFDF9}" type="presParOf" srcId="{2970BE1E-F267-489B-8C63-E10F1B845D02}" destId="{4641E585-1DF9-468E-B82F-1E57161BB924}" srcOrd="0" destOrd="0" presId="urn:microsoft.com/office/officeart/2005/8/layout/hierarchy1"/>
    <dgm:cxn modelId="{5C987813-89A6-4F27-B2F8-280E6E18BF28}" type="presParOf" srcId="{4641E585-1DF9-468E-B82F-1E57161BB924}" destId="{68A64CB4-E4DF-4F43-B370-BC57D54F395B}" srcOrd="0" destOrd="0" presId="urn:microsoft.com/office/officeart/2005/8/layout/hierarchy1"/>
    <dgm:cxn modelId="{A6A55D23-ADEE-4370-B4F5-5B23E77F5416}" type="presParOf" srcId="{4641E585-1DF9-468E-B82F-1E57161BB924}" destId="{35AD819A-0AE0-416A-8402-41AE15D2DEA5}" srcOrd="1" destOrd="0" presId="urn:microsoft.com/office/officeart/2005/8/layout/hierarchy1"/>
    <dgm:cxn modelId="{C71EBB08-1CC5-43D2-8493-3FBB1C69C3A5}" type="presParOf" srcId="{2970BE1E-F267-489B-8C63-E10F1B845D02}" destId="{F81C544E-427B-4A2D-B43F-FD8494F8D4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A40C4-3069-4C85-B760-EA0875CDC5F8}">
      <dsp:nvSpPr>
        <dsp:cNvPr id="0" name=""/>
        <dsp:cNvSpPr/>
      </dsp:nvSpPr>
      <dsp:spPr>
        <a:xfrm>
          <a:off x="828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2B75-FA9E-4C84-A944-A7585F7A72BB}">
      <dsp:nvSpPr>
        <dsp:cNvPr id="0" name=""/>
        <dsp:cNvSpPr/>
      </dsp:nvSpPr>
      <dsp:spPr>
        <a:xfrm>
          <a:off x="105175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kern="1200"/>
            <a:t>Team members:</a:t>
          </a:r>
          <a:endParaRPr lang="en-US" sz="800" kern="1200"/>
        </a:p>
      </dsp:txBody>
      <dsp:txXfrm>
        <a:off x="122641" y="1706401"/>
        <a:ext cx="904197" cy="561415"/>
      </dsp:txXfrm>
    </dsp:sp>
    <dsp:sp modelId="{2ECEE8CE-3D9F-45C9-A720-8B744AA598F4}">
      <dsp:nvSpPr>
        <dsp:cNvPr id="0" name=""/>
        <dsp:cNvSpPr/>
      </dsp:nvSpPr>
      <dsp:spPr>
        <a:xfrm>
          <a:off x="1148653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5F3EA-1473-40EB-9670-282C4D873A35}">
      <dsp:nvSpPr>
        <dsp:cNvPr id="0" name=""/>
        <dsp:cNvSpPr/>
      </dsp:nvSpPr>
      <dsp:spPr>
        <a:xfrm>
          <a:off x="1253000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Minh Tran</a:t>
          </a:r>
          <a:endParaRPr lang="en-US" sz="800" kern="1200"/>
        </a:p>
      </dsp:txBody>
      <dsp:txXfrm>
        <a:off x="1270466" y="1706401"/>
        <a:ext cx="904197" cy="561415"/>
      </dsp:txXfrm>
    </dsp:sp>
    <dsp:sp modelId="{04D3AF5A-3BE9-4E57-8B5C-1BF766F493DE}">
      <dsp:nvSpPr>
        <dsp:cNvPr id="0" name=""/>
        <dsp:cNvSpPr/>
      </dsp:nvSpPr>
      <dsp:spPr>
        <a:xfrm>
          <a:off x="2296478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E48A2-96C8-4952-B667-0B2F860AF11F}">
      <dsp:nvSpPr>
        <dsp:cNvPr id="0" name=""/>
        <dsp:cNvSpPr/>
      </dsp:nvSpPr>
      <dsp:spPr>
        <a:xfrm>
          <a:off x="2400826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Syed Naqvi </a:t>
          </a:r>
          <a:endParaRPr lang="en-US" sz="800" kern="1200"/>
        </a:p>
      </dsp:txBody>
      <dsp:txXfrm>
        <a:off x="2418292" y="1706401"/>
        <a:ext cx="904197" cy="561415"/>
      </dsp:txXfrm>
    </dsp:sp>
    <dsp:sp modelId="{E2DA9F70-DD91-4CBD-96BD-5CEFBCC0576F}">
      <dsp:nvSpPr>
        <dsp:cNvPr id="0" name=""/>
        <dsp:cNvSpPr/>
      </dsp:nvSpPr>
      <dsp:spPr>
        <a:xfrm>
          <a:off x="3444303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C56E-F8A6-486F-BEDB-5770294044A8}">
      <dsp:nvSpPr>
        <dsp:cNvPr id="0" name=""/>
        <dsp:cNvSpPr/>
      </dsp:nvSpPr>
      <dsp:spPr>
        <a:xfrm>
          <a:off x="3548651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Rodrigo Guazzelli </a:t>
          </a:r>
          <a:endParaRPr lang="en-US" sz="800" kern="1200"/>
        </a:p>
      </dsp:txBody>
      <dsp:txXfrm>
        <a:off x="3566117" y="1706401"/>
        <a:ext cx="904197" cy="561415"/>
      </dsp:txXfrm>
    </dsp:sp>
    <dsp:sp modelId="{721FD505-2254-423E-A354-E612718D76AD}">
      <dsp:nvSpPr>
        <dsp:cNvPr id="0" name=""/>
        <dsp:cNvSpPr/>
      </dsp:nvSpPr>
      <dsp:spPr>
        <a:xfrm>
          <a:off x="4592128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2DE09-F54E-4507-A533-CAC45C0C8B15}">
      <dsp:nvSpPr>
        <dsp:cNvPr id="0" name=""/>
        <dsp:cNvSpPr/>
      </dsp:nvSpPr>
      <dsp:spPr>
        <a:xfrm>
          <a:off x="4696476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Hsuan Liu</a:t>
          </a:r>
          <a:endParaRPr lang="en-US" sz="800" kern="1200"/>
        </a:p>
      </dsp:txBody>
      <dsp:txXfrm>
        <a:off x="4713942" y="1706401"/>
        <a:ext cx="904197" cy="561415"/>
      </dsp:txXfrm>
    </dsp:sp>
    <dsp:sp modelId="{68A64CB4-E4DF-4F43-B370-BC57D54F395B}">
      <dsp:nvSpPr>
        <dsp:cNvPr id="0" name=""/>
        <dsp:cNvSpPr/>
      </dsp:nvSpPr>
      <dsp:spPr>
        <a:xfrm>
          <a:off x="5739953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819A-0AE0-416A-8402-41AE15D2DEA5}">
      <dsp:nvSpPr>
        <dsp:cNvPr id="0" name=""/>
        <dsp:cNvSpPr/>
      </dsp:nvSpPr>
      <dsp:spPr>
        <a:xfrm>
          <a:off x="5844301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Abdullah Mamun</a:t>
          </a:r>
          <a:br>
            <a:rPr lang="en-CA" sz="800" b="0" kern="1200"/>
          </a:br>
          <a:endParaRPr lang="en-US" sz="800" kern="1200"/>
        </a:p>
      </dsp:txBody>
      <dsp:txXfrm>
        <a:off x="5861767" y="1706401"/>
        <a:ext cx="904197" cy="561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74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General Motors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Ford Motor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BAIC Motor Corporation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Aptiv PLC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Great Wall Motor Company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Isuzu Motors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AUDI AG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Tata Motors Limited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LTM EBITDA Margin % 0.095 LTM Total Revenues, 1 Yr Growth % -0.135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76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99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2E1723A5-1968-4B7C-9DB2-1C17269E8C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6625" y="266242"/>
            <a:ext cx="10318750" cy="5270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3574554" y="1130331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S&amp;P500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24E91449-6121-48A7-BF54-C15A394E0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958" y="1702784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D93A6FDB-E4EE-41AA-B9B4-B0D22E7C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8096" y="447000"/>
            <a:ext cx="10318750" cy="5270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3448588" y="1532596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main competitor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412B6-474C-4578-8898-02A57F07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522" y="2051878"/>
            <a:ext cx="8453638" cy="42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47161A6E-F6A5-47B8-A8BD-B920053D9E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1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4526" y="419244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3519215" y="114802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4FC0B6-BF30-45C3-A976-DCC2BFA5C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856" y="1612218"/>
            <a:ext cx="5783426" cy="27649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6173E6-D188-4D8F-B4C2-01DA1991E569}"/>
              </a:ext>
            </a:extLst>
          </p:cNvPr>
          <p:cNvSpPr txBox="1"/>
          <p:nvPr/>
        </p:nvSpPr>
        <p:spPr>
          <a:xfrm>
            <a:off x="3336504" y="4784117"/>
            <a:ext cx="5574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If you had invested $10,000 in TESLA stock 5 years ago your current balance would be $94,100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29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00CA2064-9620-4D92-87FC-F59D6CDCC2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5696" y="261818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TSLA-Sensitivity Analysis for next 20 years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90CCA3-B2E9-484E-A348-7CEF6241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463" y="1297208"/>
            <a:ext cx="4592522" cy="3061681"/>
          </a:xfrm>
          <a:prstGeom prst="rect">
            <a:avLst/>
          </a:prstGeom>
        </p:spPr>
      </p:pic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6A76603D-AB6B-46CF-A6DE-375127267374}"/>
              </a:ext>
            </a:extLst>
          </p:cNvPr>
          <p:cNvSpPr txBox="1">
            <a:spLocks/>
          </p:cNvSpPr>
          <p:nvPr/>
        </p:nvSpPr>
        <p:spPr>
          <a:xfrm>
            <a:off x="582062" y="6418123"/>
            <a:ext cx="311168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     Source 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：</a:t>
            </a:r>
            <a:r>
              <a:rPr kumimoji="0" lang="en-CA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Alpaca trade API / Yahoo Finance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D70482-AAB8-43AB-B869-E90F7D1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20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C49E2E4-5CC2-4599-822C-5B56101A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71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Arabic Typesetting" panose="020B0604020202020204" pitchFamily="66" charset="-78"/>
              </a:rPr>
              <a:t>With an initial investment of $10,000 in your portfolio you have a 95% chance it will be within in the range of $226,781.95 and $2,835,449.51 over the next 20 years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Arabic Typesetting" panose="020B0604020202020204" pitchFamily="66" charset="-78"/>
            </a:endParaRP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70A9F6E2-3501-44C4-B8C7-341BE0E6F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616" y="1369437"/>
            <a:ext cx="4391329" cy="2989451"/>
          </a:xfrm>
          <a:prstGeom prst="rect">
            <a:avLst/>
          </a:prstGeom>
        </p:spPr>
      </p:pic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B911D62B-D983-4EF0-89A1-FABAF8582127}"/>
              </a:ext>
            </a:extLst>
          </p:cNvPr>
          <p:cNvSpPr txBox="1">
            <a:spLocks/>
          </p:cNvSpPr>
          <p:nvPr/>
        </p:nvSpPr>
        <p:spPr>
          <a:xfrm>
            <a:off x="308517" y="6086929"/>
            <a:ext cx="6592012" cy="2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Portfolio = 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 charset="-122"/>
              </a:rPr>
              <a:t>Apple Inc. , Alphabet Inc. , Johnson &amp; Johnson , Berkshire Hathaway Inc.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Microsoft YaHei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9A66-AA16-4EEF-8DA2-87318481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355" y="6356350"/>
            <a:ext cx="518652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C98E8B-D822-497B-8DEC-F9909A6D3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47278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78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>
            <a:extLst>
              <a:ext uri="{FF2B5EF4-FFF2-40B4-BE49-F238E27FC236}">
                <a16:creationId xmlns:a16="http://schemas.microsoft.com/office/drawing/2014/main" id="{83AE5B35-B9AD-424D-82B0-E65A74B9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2838" y="877888"/>
            <a:ext cx="11079162" cy="51022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Data needed:</a:t>
            </a:r>
          </a:p>
          <a:p>
            <a:pPr marL="0" indent="0">
              <a:buNone/>
            </a:pPr>
            <a:r>
              <a:rPr lang="en-CA" b="1" dirty="0"/>
              <a:t>Growing Industry </a:t>
            </a:r>
          </a:p>
          <a:p>
            <a:r>
              <a:rPr lang="en-US" dirty="0"/>
              <a:t>Market size, CAGR of EV market (Global and US market), </a:t>
            </a:r>
          </a:p>
          <a:p>
            <a:r>
              <a:rPr lang="en-US" dirty="0"/>
              <a:t>Yearly sales of EV vs gas vehicle – to show the uptrend of EV sales?</a:t>
            </a:r>
          </a:p>
          <a:p>
            <a:r>
              <a:rPr lang="en-CA" dirty="0"/>
              <a:t>EV sales portion vs New car sales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Diversification Effect: </a:t>
            </a:r>
          </a:p>
          <a:p>
            <a:r>
              <a:rPr lang="en-US" dirty="0"/>
              <a:t>TSLA revenue breakdown by region, customer breakdown by region (use the map)</a:t>
            </a:r>
          </a:p>
          <a:p>
            <a:r>
              <a:rPr lang="en-US" dirty="0"/>
              <a:t>Other regional data ?</a:t>
            </a:r>
          </a:p>
          <a:p>
            <a:pPr marL="0" indent="0">
              <a:buNone/>
            </a:pPr>
            <a:r>
              <a:rPr lang="en-US" b="1" dirty="0"/>
              <a:t>Social Impact: </a:t>
            </a:r>
          </a:p>
          <a:p>
            <a:r>
              <a:rPr lang="en-US" dirty="0"/>
              <a:t>CO2, environment, death rate of TSLA</a:t>
            </a:r>
          </a:p>
          <a:p>
            <a:pPr marL="0" indent="0">
              <a:buNone/>
            </a:pPr>
            <a:r>
              <a:rPr lang="en-US" b="1" dirty="0"/>
              <a:t>Financial: </a:t>
            </a:r>
          </a:p>
          <a:p>
            <a:r>
              <a:rPr lang="en-US" dirty="0"/>
              <a:t>TSLA Financials: EBITDA, capex, profitability, risk of the investment</a:t>
            </a:r>
          </a:p>
          <a:p>
            <a:r>
              <a:rPr lang="en-US" dirty="0"/>
              <a:t>TSLA valuation- comps model </a:t>
            </a:r>
          </a:p>
          <a:p>
            <a:pPr marL="0" indent="0">
              <a:buNone/>
            </a:pPr>
            <a:r>
              <a:rPr lang="en-CA" b="1" dirty="0"/>
              <a:t>Stock Price Performance and Simulation: </a:t>
            </a:r>
          </a:p>
          <a:p>
            <a:r>
              <a:rPr lang="en-CA" dirty="0"/>
              <a:t>Historical stock price of TSLA and S&amp;P500 and TSLA’s main competitor from 2015-2020</a:t>
            </a:r>
          </a:p>
          <a:p>
            <a:r>
              <a:rPr lang="en-CA" dirty="0"/>
              <a:t>Monte Carlo simulation for the next 5, 10 and 20 years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4F0D912E-6552-4610-888D-3D117B99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8CD-09BD-4958-AF89-069B4A3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Arial"/>
              <a:ea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32177-7BA9-44BD-BE4A-32C77B86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892"/>
            <a:ext cx="7043048" cy="533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22515-E970-48AC-8349-60E1969822EE}"/>
              </a:ext>
            </a:extLst>
          </p:cNvPr>
          <p:cNvSpPr txBox="1"/>
          <p:nvPr/>
        </p:nvSpPr>
        <p:spPr>
          <a:xfrm>
            <a:off x="7251405" y="552892"/>
            <a:ext cx="4805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Tesla possible future incomes: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In-house car insurance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Robo-taxi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Ride-hailing Vehicles and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FSD &amp; Software as a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Industry batteries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Computer chips for FSD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8E9ACABE-4DC9-4895-8614-91CE68F1A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402" y="2834640"/>
            <a:ext cx="4879919" cy="33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262B0A7E-8DFC-4114-8209-76294B180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excludes share based payments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926771"/>
            <a:ext cx="35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Revenue CAGR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Capex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EBITDA YoY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Net Income has turned positive in FY2020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03224-DFC5-44E8-85E2-CBADF36EE40D}"/>
              </a:ext>
            </a:extLst>
          </p:cNvPr>
          <p:cNvSpPr/>
          <p:nvPr/>
        </p:nvSpPr>
        <p:spPr>
          <a:xfrm>
            <a:off x="8584163" y="3965715"/>
            <a:ext cx="3444633" cy="2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29996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BD9D97BA-2A13-4BA6-B179-0AF091DA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Short-term Liquidity Analysis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Long-term Solvency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5120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Description to be added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35462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316453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>
            <a:extLst>
              <a:ext uri="{FF2B5EF4-FFF2-40B4-BE49-F238E27FC236}">
                <a16:creationId xmlns:a16="http://schemas.microsoft.com/office/drawing/2014/main" id="{99CF4B9C-5CFA-4E65-B4C1-B9070720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First Tier Company - TSLA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altLang="zh-TW" sz="2200" dirty="0">
                <a:latin typeface="+mj-lt"/>
              </a:rPr>
              <a:t>TSLA-</a:t>
            </a:r>
            <a:r>
              <a:rPr lang="zh-TW" altLang="en-US" sz="2200" dirty="0">
                <a:latin typeface="+mj-lt"/>
              </a:rPr>
              <a:t> </a:t>
            </a:r>
            <a:r>
              <a:rPr lang="en-CA" altLang="zh-TW" dirty="0">
                <a:latin typeface="+mj-lt"/>
              </a:rPr>
              <a:t>Competitive</a:t>
            </a:r>
            <a:r>
              <a:rPr lang="en-CA" altLang="zh-TW" sz="2200" dirty="0">
                <a:latin typeface="+mj-lt"/>
              </a:rPr>
              <a:t> Landscape</a:t>
            </a:r>
            <a:br>
              <a:rPr lang="en-CA" altLang="zh-TW" sz="2200" dirty="0">
                <a:latin typeface="+mj-lt"/>
              </a:rPr>
            </a:br>
            <a:endParaRPr lang="en-CA" sz="2200" dirty="0">
              <a:latin typeface="+mj-lt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5D76B4-47C2-4036-A2D4-D60C7D000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56" y="1372367"/>
            <a:ext cx="9048750" cy="5334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General Motors Company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Ford Motor Company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BAIC Motor Corporation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Aptiv PLC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BYD Company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Great Wall Motor Company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Isuzu Motors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AUDI AG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Tata Motors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TSLA has EBITDA margin around 14% and revenue YoY of 15%, serving as an industry leader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Compared to industry median of 9.5% EBITDA Margin and -13.5% 1-year Revenues Growth, TSLA becomes competitive and first tier candidate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10D50-89BE-456D-B94D-445C19B37BC3}"/>
              </a:ext>
            </a:extLst>
          </p:cNvPr>
          <p:cNvSpPr/>
          <p:nvPr/>
        </p:nvSpPr>
        <p:spPr>
          <a:xfrm>
            <a:off x="6505575" y="1771650"/>
            <a:ext cx="2618594" cy="71437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3F1D442C-D47D-4C35-B340-AA4300DB8E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Valuation Highlights  - EV/Revenues LTM is 14.3x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E2C94-B4C4-4AE9-9D11-A999948600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1"/>
          <a:stretch/>
        </p:blipFill>
        <p:spPr>
          <a:xfrm>
            <a:off x="709656" y="1418334"/>
            <a:ext cx="4838828" cy="49701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0FE51B-824D-4091-A4EF-C52A287D2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341" y="1365154"/>
            <a:ext cx="4838828" cy="52024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Valuation Highlights  - EV/EBITDA LTM is 90.8x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3A7BA2-064B-45A1-A41C-C19F6800DF24}"/>
              </a:ext>
            </a:extLst>
          </p:cNvPr>
          <p:cNvSpPr txBox="1"/>
          <p:nvPr/>
        </p:nvSpPr>
        <p:spPr>
          <a:xfrm>
            <a:off x="7180585" y="1731513"/>
            <a:ext cx="2878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Industry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Median:16.6x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CCF70C-B104-4106-B588-1B122D9C6CB1}"/>
              </a:ext>
            </a:extLst>
          </p:cNvPr>
          <p:cNvSpPr txBox="1"/>
          <p:nvPr/>
        </p:nvSpPr>
        <p:spPr>
          <a:xfrm>
            <a:off x="1338148" y="1742664"/>
            <a:ext cx="297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Industry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Median:1.2x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79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A8B308CE-9A63-4DB8-9E4E-BA5A25B79D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(Prob don’t need this page)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excludes share based payments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56" y="1595021"/>
            <a:ext cx="7499735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702</Words>
  <Application>Microsoft Office PowerPoint</Application>
  <PresentationFormat>Widescreen</PresentationFormat>
  <Paragraphs>125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YaHei</vt:lpstr>
      <vt:lpstr>Microsoft YaHei</vt:lpstr>
      <vt:lpstr>-apple-system</vt:lpstr>
      <vt:lpstr>Arial</vt:lpstr>
      <vt:lpstr>Calibri</vt:lpstr>
      <vt:lpstr>Century Schoolbook</vt:lpstr>
      <vt:lpstr>Wingdings</vt:lpstr>
      <vt:lpstr>Office Theme</vt:lpstr>
      <vt:lpstr>Is Tesla Equity Outperforming the Market for the next 5, 10 and 15 Years? </vt:lpstr>
      <vt:lpstr>PowerPoint Presentation</vt:lpstr>
      <vt:lpstr>PowerPoint Presentation</vt:lpstr>
      <vt:lpstr>PowerPoint Presentation</vt:lpstr>
      <vt:lpstr>TSLA-Financial Analysis </vt:lpstr>
      <vt:lpstr>TSLA-Financial Analysis </vt:lpstr>
      <vt:lpstr>TSLA- Competitive Landscape </vt:lpstr>
      <vt:lpstr>TSLA-Comparable Models</vt:lpstr>
      <vt:lpstr>TSLA-Financial Analysis (Prob don’t need this page)</vt:lpstr>
      <vt:lpstr>TSLA-Historical price Analysis for the last 5 years</vt:lpstr>
      <vt:lpstr>TSLA-Historical price Analysis for the last 5 years</vt:lpstr>
      <vt:lpstr>TSLA-Historical price Analysis for the last 5 years</vt:lpstr>
      <vt:lpstr>TSLA-Sensitivity Analysis for next 20 years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Tesla Equity Outperforming the Market for the next 5, 10 and 15 Years? </dc:title>
  <dc:creator>Rodrigo Celso Guazzelli</dc:creator>
  <cp:lastModifiedBy>Rodrigo Celso Guazzelli</cp:lastModifiedBy>
  <cp:revision>2</cp:revision>
  <dcterms:created xsi:type="dcterms:W3CDTF">2020-11-10T22:59:53Z</dcterms:created>
  <dcterms:modified xsi:type="dcterms:W3CDTF">2020-11-10T23:22:54Z</dcterms:modified>
</cp:coreProperties>
</file>