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838" r:id="rId2"/>
    <p:sldId id="3852" r:id="rId3"/>
    <p:sldId id="3855" r:id="rId4"/>
    <p:sldId id="3860" r:id="rId5"/>
    <p:sldId id="3859" r:id="rId6"/>
    <p:sldId id="3854" r:id="rId7"/>
  </p:sldIdLst>
  <p:sldSz cx="12192000" cy="6858000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暄 劉" initials="暄" lastIdx="3" clrIdx="0">
    <p:extLst>
      <p:ext uri="{19B8F6BF-5375-455C-9EA6-DF929625EA0E}">
        <p15:presenceInfo xmlns:p15="http://schemas.microsoft.com/office/powerpoint/2012/main" userId="2b1cc6d0c5f02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CCC"/>
    <a:srgbClr val="BC0000"/>
    <a:srgbClr val="FEFAFA"/>
    <a:srgbClr val="A6A6A6"/>
    <a:srgbClr val="FFFFFF"/>
    <a:srgbClr val="FADEDE"/>
    <a:srgbClr val="FFEBE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4" autoAdjust="0"/>
    <p:restoredTop sz="93792" autoAdjust="0"/>
  </p:normalViewPr>
  <p:slideViewPr>
    <p:cSldViewPr snapToGrid="0" snapToObjects="1">
      <p:cViewPr varScale="1">
        <p:scale>
          <a:sx n="62" d="100"/>
          <a:sy n="62" d="100"/>
        </p:scale>
        <p:origin x="7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DD772-7209-C245-981A-1A2440230A0C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FAADE-AF7C-674A-8416-E968B9033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0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16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63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560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43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54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-city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359220" y="1329890"/>
            <a:ext cx="7299005" cy="10193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标题页：请在此处输入文件主题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59221" y="2409183"/>
            <a:ext cx="7308355" cy="83762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 baseline="0">
                <a:solidFill>
                  <a:schemeClr val="tx1"/>
                </a:solidFill>
                <a:latin typeface="+mj-ea"/>
                <a:ea typeface="+mj-ea"/>
                <a:cs typeface="Microsoft YaHei Light" charset="-122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noProof="0" dirty="0"/>
              <a:t>请在此处输入文件副标题</a:t>
            </a:r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12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y-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52337" y="2263476"/>
            <a:ext cx="5990711" cy="117716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noProof="0" dirty="0"/>
              <a:t>请在此输入章节主题</a:t>
            </a:r>
            <a:endParaRPr lang="en-US" noProof="0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842686" y="2636986"/>
            <a:ext cx="7002283" cy="0"/>
          </a:xfrm>
          <a:prstGeom prst="line">
            <a:avLst/>
          </a:prstGeom>
          <a:ln w="38100">
            <a:solidFill>
              <a:srgbClr val="C3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1BB7E9-D01D-4422-8DDA-156D106FC85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2337" y="3500446"/>
            <a:ext cx="5991407" cy="1728787"/>
          </a:xfrm>
          <a:prstGeom prst="rect">
            <a:avLst/>
          </a:prstGeom>
        </p:spPr>
        <p:txBody>
          <a:bodyPr/>
          <a:lstStyle>
            <a:lvl1pPr marL="228589" indent="-228589">
              <a:lnSpc>
                <a:spcPct val="100000"/>
              </a:lnSpc>
              <a:buSzPct val="65000"/>
              <a:buFont typeface="Wingdings" panose="05000000000000000000" pitchFamily="2" charset="2"/>
              <a:buChar char="n"/>
              <a:defRPr sz="2000"/>
            </a:lvl1pPr>
          </a:lstStyle>
          <a:p>
            <a:pPr lvl="0"/>
            <a:r>
              <a:rPr lang="zh-CN" altLang="en-US" dirty="0"/>
              <a:t>请在此输入子标题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A626C3F-AB41-4FE4-8ED2-A16B5384F07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52337" y="1814831"/>
            <a:ext cx="5043487" cy="76234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200" b="0"/>
            </a:lvl1pPr>
            <a:lvl2pPr marL="457178" indent="0">
              <a:buNone/>
              <a:defRPr/>
            </a:lvl2pPr>
          </a:lstStyle>
          <a:p>
            <a:r>
              <a:rPr lang="zh-CN" altLang="en-US" sz="2800" b="1" dirty="0"/>
              <a:t>请在此输入章节号</a:t>
            </a:r>
          </a:p>
        </p:txBody>
      </p:sp>
    </p:spTree>
    <p:extLst>
      <p:ext uri="{BB962C8B-B14F-4D97-AF65-F5344CB8AC3E}">
        <p14:creationId xmlns:p14="http://schemas.microsoft.com/office/powerpoint/2010/main" val="168784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请在此处输入本页的主题，用一句话总结大意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034321" y="1275134"/>
            <a:ext cx="10313235" cy="476263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600" b="0" i="0" baseline="0">
                <a:solidFill>
                  <a:schemeClr val="tx1"/>
                </a:solidFill>
                <a:latin typeface="+mn-ea"/>
                <a:ea typeface="+mn-ea"/>
                <a:cs typeface="Microsoft YaHei Light" charset="-122"/>
              </a:defRPr>
            </a:lvl1pPr>
          </a:lstStyle>
          <a:p>
            <a:pPr lvl="0"/>
            <a:r>
              <a:rPr lang="zh-CN" altLang="en-US" dirty="0"/>
              <a:t>请在此处输入不同的信息来解释本页的内容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fr-FR" dirty="0"/>
              <a:t>The </a:t>
            </a:r>
            <a:r>
              <a:rPr lang="fr-FR" dirty="0" err="1"/>
              <a:t>title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document</a:t>
            </a:r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21500" y="6356358"/>
            <a:ext cx="3056744" cy="365125"/>
          </a:xfrm>
        </p:spPr>
        <p:txBody>
          <a:bodyPr/>
          <a:lstStyle>
            <a:lvl1pPr algn="r">
              <a:defRPr sz="1000"/>
            </a:lvl1pPr>
          </a:lstStyle>
          <a:p>
            <a:fld id="{74E3DBE9-5838-4F76-9364-D1D296611DE3}" type="datetime1">
              <a:rPr lang="fr-FR" altLang="zh-CN" smtClean="0"/>
              <a:t>10/11/2020</a:t>
            </a:fld>
            <a:endParaRPr lang="fr-FR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24656" y="6356358"/>
            <a:ext cx="2743200" cy="365125"/>
          </a:xfrm>
        </p:spPr>
        <p:txBody>
          <a:bodyPr/>
          <a:lstStyle>
            <a:lvl1pPr algn="l">
              <a:defRPr sz="1000"/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6425" userDrawn="1">
          <p15:clr>
            <a:srgbClr val="FBAE40"/>
          </p15:clr>
        </p15:guide>
        <p15:guide id="3" orient="horz" pos="406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Back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8BC38D0-5C0A-4522-9900-265F04CA18CE}"/>
              </a:ext>
            </a:extLst>
          </p:cNvPr>
          <p:cNvSpPr/>
          <p:nvPr userDrawn="1"/>
        </p:nvSpPr>
        <p:spPr>
          <a:xfrm>
            <a:off x="838986" y="1046375"/>
            <a:ext cx="8748074" cy="5240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885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FFE5-A643-4B62-BF2B-5FE6DE605367}" type="datetime1">
              <a:rPr lang="fr-FR" altLang="zh-CN" smtClean="0"/>
              <a:t>10/11/2020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title of your document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8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0BA9FFE5-A643-4B62-BF2B-5FE6DE605367}" type="datetime1">
              <a:rPr lang="fr-FR" altLang="zh-CN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/>
              <a:t>The title of your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52" r:id="rId3"/>
    <p:sldLayoutId id="2147483658" r:id="rId4"/>
    <p:sldLayoutId id="2147483660" r:id="rId5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0E761BDF-C702-47A0-A896-D5BEB88E53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B4D2C1F-F6B7-4405-B259-2CDC77E20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220" y="1329890"/>
            <a:ext cx="8422955" cy="1019331"/>
          </a:xfrm>
        </p:spPr>
        <p:txBody>
          <a:bodyPr/>
          <a:lstStyle/>
          <a:p>
            <a:r>
              <a:rPr lang="en-CA" altLang="zh-TW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Is Tesla Equity Outperforming the Market for the next 5, 10 and 15 Years? </a:t>
            </a:r>
            <a:endParaRPr lang="zh-TW" altLang="en-US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BF599D-059F-44AC-A463-707CDC80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A7DF6E-9483-47CA-A81F-5469D961B2D4}"/>
              </a:ext>
            </a:extLst>
          </p:cNvPr>
          <p:cNvSpPr/>
          <p:nvPr/>
        </p:nvSpPr>
        <p:spPr>
          <a:xfrm>
            <a:off x="609600" y="1028700"/>
            <a:ext cx="10896600" cy="50807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29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9ADD33-6961-46C9-A1DC-E32639F3D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980" y="878466"/>
            <a:ext cx="11079927" cy="51010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Data needed:</a:t>
            </a:r>
          </a:p>
          <a:p>
            <a:pPr marL="0" indent="0">
              <a:buNone/>
            </a:pPr>
            <a:r>
              <a:rPr lang="en-CA" b="1" dirty="0"/>
              <a:t>Growing Industry </a:t>
            </a:r>
          </a:p>
          <a:p>
            <a:r>
              <a:rPr lang="en-US" dirty="0"/>
              <a:t>Market size, CAGR of EV market (Global and US market), </a:t>
            </a:r>
          </a:p>
          <a:p>
            <a:r>
              <a:rPr lang="en-US" dirty="0"/>
              <a:t>Yearly sales of EV vs gas vehicle – to show the uptrend of EV sales?</a:t>
            </a:r>
          </a:p>
          <a:p>
            <a:r>
              <a:rPr lang="en-CA" dirty="0"/>
              <a:t>EV sales portion vs New car sales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Diversification Effect: </a:t>
            </a:r>
          </a:p>
          <a:p>
            <a:r>
              <a:rPr lang="en-US" dirty="0"/>
              <a:t>TSLA revenue breakdown by region, customer breakdown by region (use the map)</a:t>
            </a:r>
          </a:p>
          <a:p>
            <a:r>
              <a:rPr lang="en-US" dirty="0"/>
              <a:t>Other regional data ?</a:t>
            </a:r>
          </a:p>
          <a:p>
            <a:pPr marL="0" indent="0">
              <a:buNone/>
            </a:pPr>
            <a:r>
              <a:rPr lang="en-US" b="1" dirty="0"/>
              <a:t>Social Impact: </a:t>
            </a:r>
          </a:p>
          <a:p>
            <a:r>
              <a:rPr lang="en-US" dirty="0"/>
              <a:t>CO2, environment, death rate of TSLA</a:t>
            </a:r>
          </a:p>
          <a:p>
            <a:pPr marL="0" indent="0">
              <a:buNone/>
            </a:pPr>
            <a:r>
              <a:rPr lang="en-US" b="1" dirty="0"/>
              <a:t>Financial: </a:t>
            </a:r>
          </a:p>
          <a:p>
            <a:r>
              <a:rPr lang="en-US" dirty="0"/>
              <a:t>TSLA Financials: EBITDA, capex, profitability, risk of the investment</a:t>
            </a:r>
          </a:p>
          <a:p>
            <a:r>
              <a:rPr lang="en-US" dirty="0"/>
              <a:t>TSLA valuation- comps model </a:t>
            </a:r>
          </a:p>
          <a:p>
            <a:pPr marL="0" indent="0">
              <a:buNone/>
            </a:pPr>
            <a:r>
              <a:rPr lang="en-CA" b="1" dirty="0"/>
              <a:t>Stock Price Performance and Simulation: </a:t>
            </a:r>
          </a:p>
          <a:p>
            <a:r>
              <a:rPr lang="en-CA" dirty="0"/>
              <a:t>Historical stock price of TSLA and NASDAQ (and probably one main competitor of TSLA) from 2015-2020</a:t>
            </a:r>
          </a:p>
          <a:p>
            <a:r>
              <a:rPr lang="en-CA" dirty="0"/>
              <a:t>Bond yield – US treasury, municipal  bonds from 2015-2020</a:t>
            </a:r>
          </a:p>
          <a:p>
            <a:r>
              <a:rPr lang="en-CA" dirty="0"/>
              <a:t>Monte Carlo simulation for the next 5, 10 and 20 years  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98DFA4-8FD5-4D17-B2BE-46980E55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404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275134"/>
            <a:ext cx="10319479" cy="527303"/>
          </a:xfrm>
        </p:spPr>
        <p:txBody>
          <a:bodyPr>
            <a:normAutofit/>
          </a:bodyPr>
          <a:lstStyle/>
          <a:p>
            <a:pPr algn="ctr"/>
            <a:r>
              <a:rPr lang="en-CA" altLang="zh-TW" sz="2200" dirty="0">
                <a:latin typeface="+mj-lt"/>
              </a:rPr>
              <a:t>TSLA-Historical price Analysis for the last 5 years</a:t>
            </a:r>
            <a:endParaRPr lang="en-CA" sz="2200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10D40-D357-4213-B7B1-C1943125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3574554" y="1130331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TSLA vs S&amp;P500</a:t>
            </a:r>
            <a:endParaRPr lang="zh-TW" altLang="en-US" dirty="0">
              <a:sym typeface="Arial"/>
            </a:endParaRPr>
          </a:p>
        </p:txBody>
      </p:sp>
      <p:sp>
        <p:nvSpPr>
          <p:cNvPr id="57" name="文本框 90">
            <a:extLst>
              <a:ext uri="{FF2B5EF4-FFF2-40B4-BE49-F238E27FC236}">
                <a16:creationId xmlns:a16="http://schemas.microsoft.com/office/drawing/2014/main" id="{3F01CCC6-A62D-4610-B208-6D671CB86833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Alpaca trade API / Yahoo Finance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Chart, line chart, histogram&#10;&#10;Description automatically generated">
            <a:extLst>
              <a:ext uri="{FF2B5EF4-FFF2-40B4-BE49-F238E27FC236}">
                <a16:creationId xmlns:a16="http://schemas.microsoft.com/office/drawing/2014/main" id="{24E91449-6121-48A7-BF54-C15A394E0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958" y="1702784"/>
            <a:ext cx="9146084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8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275134"/>
            <a:ext cx="10319479" cy="527303"/>
          </a:xfrm>
        </p:spPr>
        <p:txBody>
          <a:bodyPr>
            <a:normAutofit/>
          </a:bodyPr>
          <a:lstStyle/>
          <a:p>
            <a:pPr algn="ctr"/>
            <a:r>
              <a:rPr lang="en-CA" altLang="zh-TW" sz="2200" dirty="0">
                <a:latin typeface="+mj-lt"/>
              </a:rPr>
              <a:t>TSLA-Historical price Analysis for the last 5 years</a:t>
            </a:r>
            <a:endParaRPr lang="en-CA" sz="2200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10D40-D357-4213-B7B1-C1943125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7" name="文本框 90">
            <a:extLst>
              <a:ext uri="{FF2B5EF4-FFF2-40B4-BE49-F238E27FC236}">
                <a16:creationId xmlns:a16="http://schemas.microsoft.com/office/drawing/2014/main" id="{3F01CCC6-A62D-4610-B208-6D671CB86833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Alpaca trade API / Yahoo Finance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F0285C3-10B6-4F4F-8C4D-E40D54A447E5}"/>
              </a:ext>
            </a:extLst>
          </p:cNvPr>
          <p:cNvSpPr txBox="1"/>
          <p:nvPr/>
        </p:nvSpPr>
        <p:spPr>
          <a:xfrm>
            <a:off x="3546653" y="1157418"/>
            <a:ext cx="5294823" cy="276999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>
                <a:sym typeface="Arial"/>
              </a:rPr>
              <a:t>TSLA vs main competitor</a:t>
            </a:r>
            <a:endParaRPr lang="zh-CN" altLang="en-US" dirty="0">
              <a:sym typeface="Arial"/>
            </a:endParaRP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C6412B6-474C-4578-8898-02A57F075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958" y="1719054"/>
            <a:ext cx="9146084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85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altLang="zh-TW" sz="2200" dirty="0">
                <a:latin typeface="+mj-lt"/>
              </a:rPr>
              <a:t>TSLA-Historical price Analysis for the last 5 years</a:t>
            </a:r>
            <a:endParaRPr lang="en-CA" sz="2200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10D40-D357-4213-B7B1-C1943125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7" name="文本框 90">
            <a:extLst>
              <a:ext uri="{FF2B5EF4-FFF2-40B4-BE49-F238E27FC236}">
                <a16:creationId xmlns:a16="http://schemas.microsoft.com/office/drawing/2014/main" id="{3F01CCC6-A62D-4610-B208-6D671CB86833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Alpaca trade API / Yahoo Finance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5230E69-EF69-48A1-AB8C-BAEE7746519D}"/>
              </a:ext>
            </a:extLst>
          </p:cNvPr>
          <p:cNvSpPr txBox="1"/>
          <p:nvPr/>
        </p:nvSpPr>
        <p:spPr>
          <a:xfrm>
            <a:off x="3519215" y="1148025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Stock price  </a:t>
            </a:r>
            <a:endParaRPr lang="zh-TW" altLang="en-US" dirty="0">
              <a:sym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4FC0B6-BF30-45C3-A976-DCC2BFA5C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856" y="1612218"/>
            <a:ext cx="5783426" cy="2764937"/>
          </a:xfrm>
          <a:prstGeom prst="rect">
            <a:avLst/>
          </a:prstGeom>
        </p:spPr>
      </p:pic>
      <p:sp>
        <p:nvSpPr>
          <p:cNvPr id="19" name="Rectangle 4">
            <a:extLst>
              <a:ext uri="{FF2B5EF4-FFF2-40B4-BE49-F238E27FC236}">
                <a16:creationId xmlns:a16="http://schemas.microsoft.com/office/drawing/2014/main" id="{B8D78A4A-E9D6-487D-843D-C08FC9160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167" y="5432283"/>
            <a:ext cx="6495317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6173E6-D188-4D8F-B4C2-01DA1991E569}"/>
              </a:ext>
            </a:extLst>
          </p:cNvPr>
          <p:cNvSpPr txBox="1"/>
          <p:nvPr/>
        </p:nvSpPr>
        <p:spPr>
          <a:xfrm>
            <a:off x="3267856" y="5032826"/>
            <a:ext cx="55747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If you had invested $10,000 in TESLA stock 5 years ago your current balance would be $94,100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929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TSLA-Sensitivity Analysis for next 20 years </a:t>
            </a:r>
            <a:endParaRPr lang="en-CA" sz="2200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10D40-D357-4213-B7B1-C1943125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8" y="1024493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Monte Carlo Simulation Portfolio Without Tesla  </a:t>
            </a:r>
            <a:endParaRPr lang="zh-TW" altLang="en-US" dirty="0">
              <a:sym typeface="Arial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F0285C3-10B6-4F4F-8C4D-E40D54A447E5}"/>
              </a:ext>
            </a:extLst>
          </p:cNvPr>
          <p:cNvSpPr txBox="1"/>
          <p:nvPr/>
        </p:nvSpPr>
        <p:spPr>
          <a:xfrm>
            <a:off x="6545071" y="1024493"/>
            <a:ext cx="5294823" cy="276999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Monte Carlo Simulation Portfolio With Tesla</a:t>
            </a:r>
            <a:endParaRPr lang="zh-TW" altLang="en-US" dirty="0">
              <a:sym typeface="Arial"/>
            </a:endParaRP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590CCA3-B2E9-484E-A348-7CEF62411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463" y="1297208"/>
            <a:ext cx="4592522" cy="3061681"/>
          </a:xfrm>
          <a:prstGeom prst="rect">
            <a:avLst/>
          </a:prstGeom>
        </p:spPr>
      </p:pic>
      <p:sp>
        <p:nvSpPr>
          <p:cNvPr id="12" name="投影片編號版面配置區 3">
            <a:extLst>
              <a:ext uri="{FF2B5EF4-FFF2-40B4-BE49-F238E27FC236}">
                <a16:creationId xmlns:a16="http://schemas.microsoft.com/office/drawing/2014/main" id="{6A76603D-AB6B-46CF-A6DE-375127267374}"/>
              </a:ext>
            </a:extLst>
          </p:cNvPr>
          <p:cNvSpPr txBox="1">
            <a:spLocks/>
          </p:cNvSpPr>
          <p:nvPr/>
        </p:nvSpPr>
        <p:spPr>
          <a:xfrm>
            <a:off x="582062" y="6418123"/>
            <a:ext cx="311168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      Source </a:t>
            </a:r>
            <a:r>
              <a:rPr lang="zh-TW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Alpaca trade API / Yahoo Finance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4D70482-AAB8-43AB-B869-E90F7D10A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520" y="4420655"/>
            <a:ext cx="5174159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With an initial investment of $10,000 in your portfolio you have a 95% chance it will be within the range of $82,972.21 and $683,666.61 over the next 20 years 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C49E2E4-5CC2-4599-822C-5B56101A5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071" y="4420655"/>
            <a:ext cx="5174159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dirty="0">
                <a:effectLst/>
                <a:latin typeface="+mj-lt"/>
                <a:cs typeface="Arabic Typesetting" panose="020B0604020202020204" pitchFamily="66" charset="-78"/>
              </a:rPr>
              <a:t>With an initial investment of $10,000 in your portfolio you have a 95% chance it will be within in the range of $226,781.95 and $2,835,449.51 over the next 20 years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abic Typesetting" panose="020B0604020202020204" pitchFamily="66" charset="-78"/>
            </a:endParaRPr>
          </a:p>
        </p:txBody>
      </p:sp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70A9F6E2-3501-44C4-B8C7-341BE0E6F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616" y="1369437"/>
            <a:ext cx="4391329" cy="2989451"/>
          </a:xfrm>
          <a:prstGeom prst="rect">
            <a:avLst/>
          </a:prstGeom>
        </p:spPr>
      </p:pic>
      <p:sp>
        <p:nvSpPr>
          <p:cNvPr id="20" name="投影片編號版面配置區 3">
            <a:extLst>
              <a:ext uri="{FF2B5EF4-FFF2-40B4-BE49-F238E27FC236}">
                <a16:creationId xmlns:a16="http://schemas.microsoft.com/office/drawing/2014/main" id="{B911D62B-D983-4EF0-89A1-FABAF8582127}"/>
              </a:ext>
            </a:extLst>
          </p:cNvPr>
          <p:cNvSpPr txBox="1">
            <a:spLocks/>
          </p:cNvSpPr>
          <p:nvPr/>
        </p:nvSpPr>
        <p:spPr>
          <a:xfrm>
            <a:off x="308517" y="6086929"/>
            <a:ext cx="6592012" cy="272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200" dirty="0">
                <a:latin typeface="+mj-lt"/>
                <a:cs typeface="Arial" panose="020B0604020202020204" pitchFamily="34" charset="0"/>
              </a:rPr>
              <a:t>      </a:t>
            </a:r>
            <a:r>
              <a:rPr lang="en-US" altLang="zh-TW" sz="12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Portfolio = </a:t>
            </a:r>
            <a:r>
              <a:rPr lang="en-CA" sz="1200" b="1" i="0" dirty="0">
                <a:solidFill>
                  <a:srgbClr val="000000"/>
                </a:solidFill>
                <a:effectLst/>
                <a:latin typeface="+mj-lt"/>
              </a:rPr>
              <a:t>Apple Inc. , Alphabet Inc. , Johnson &amp; Johnson , Berkshire Hathaway Inc.</a:t>
            </a:r>
            <a:endParaRPr lang="zh-CN" altLang="en-US" sz="1200" dirty="0">
              <a:latin typeface="+mj-lt"/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0294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兴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18391</TotalTime>
  <Words>357</Words>
  <Application>Microsoft Office PowerPoint</Application>
  <PresentationFormat>Widescreen</PresentationFormat>
  <Paragraphs>46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Microsoft YaHei</vt:lpstr>
      <vt:lpstr>Microsoft YaHei</vt:lpstr>
      <vt:lpstr>Arial</vt:lpstr>
      <vt:lpstr>Calibri</vt:lpstr>
      <vt:lpstr>Wingdings</vt:lpstr>
      <vt:lpstr>Office Theme</vt:lpstr>
      <vt:lpstr>Is Tesla Equity Outperforming the Market for the next 5, 10 and 15 Years? </vt:lpstr>
      <vt:lpstr>PowerPoint Presentation</vt:lpstr>
      <vt:lpstr>TSLA-Historical price Analysis for the last 5 years</vt:lpstr>
      <vt:lpstr>TSLA-Historical price Analysis for the last 5 years</vt:lpstr>
      <vt:lpstr>TSLA-Historical price Analysis for the last 5 years</vt:lpstr>
      <vt:lpstr>TSLA-Sensitivity Analysis for next 20 years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LI</dc:creator>
  <cp:lastModifiedBy>Rodrigo Celso Guazzelli</cp:lastModifiedBy>
  <cp:revision>2105</cp:revision>
  <dcterms:created xsi:type="dcterms:W3CDTF">2017-06-26T23:43:33Z</dcterms:created>
  <dcterms:modified xsi:type="dcterms:W3CDTF">2020-11-10T22:03:07Z</dcterms:modified>
</cp:coreProperties>
</file>