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84" r:id="rId2"/>
    <p:sldId id="3877" r:id="rId3"/>
    <p:sldId id="3846" r:id="rId4"/>
    <p:sldId id="3881" r:id="rId5"/>
    <p:sldId id="3883" r:id="rId6"/>
    <p:sldId id="3878" r:id="rId7"/>
    <p:sldId id="3879" r:id="rId8"/>
    <p:sldId id="3873" r:id="rId9"/>
    <p:sldId id="3871" r:id="rId10"/>
    <p:sldId id="3850" r:id="rId11"/>
    <p:sldId id="3848" r:id="rId12"/>
    <p:sldId id="3872" r:id="rId13"/>
    <p:sldId id="3874" r:id="rId14"/>
    <p:sldId id="3875" r:id="rId15"/>
    <p:sldId id="3886" r:id="rId16"/>
    <p:sldId id="3876" r:id="rId1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77"/>
            <p14:sldId id="3846"/>
            <p14:sldId id="3881"/>
            <p14:sldId id="3883"/>
            <p14:sldId id="3878"/>
            <p14:sldId id="3879"/>
            <p14:sldId id="3873"/>
            <p14:sldId id="3871"/>
            <p14:sldId id="3850"/>
            <p14:sldId id="3848"/>
            <p14:sldId id="3872"/>
            <p14:sldId id="3874"/>
            <p14:sldId id="3875"/>
            <p14:sldId id="3886"/>
            <p14:sldId id="38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BC0000"/>
    <a:srgbClr val="E61134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3834" autoAdjust="0"/>
  </p:normalViewPr>
  <p:slideViewPr>
    <p:cSldViewPr snapToGrid="0" snapToObjects="1">
      <p:cViewPr varScale="1">
        <p:scale>
          <a:sx n="65" d="100"/>
          <a:sy n="65" d="100"/>
        </p:scale>
        <p:origin x="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https://insideevs.com/news/396714/world-top-10-plugin-automotive-groups-2019/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Toyota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BMW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Volkswagen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Renault SA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Hyundai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Geely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Tesla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4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1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  <a:endParaRPr kumimoji="0" lang="en-CA" altLang="zh-CN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r>
              <a:rPr lang="en-US" altLang="zh-TW" dirty="0"/>
              <a:t>Room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growth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Long</a:t>
            </a:r>
            <a:r>
              <a:rPr lang="zh-TW" altLang="en-US" dirty="0"/>
              <a:t> </a:t>
            </a:r>
            <a:r>
              <a:rPr lang="en-US" altLang="zh-TW" dirty="0"/>
              <a:t>tesla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years</a:t>
            </a:r>
            <a:r>
              <a:rPr lang="zh-TW" altLang="en-US" dirty="0"/>
              <a:t> </a:t>
            </a:r>
            <a:r>
              <a:rPr lang="en-US" altLang="zh-TW" dirty="0"/>
              <a:t>investment</a:t>
            </a:r>
            <a:r>
              <a:rPr lang="zh-TW" altLang="en-US" dirty="0"/>
              <a:t> </a:t>
            </a:r>
            <a:r>
              <a:rPr lang="en-US" altLang="zh-TW" dirty="0"/>
              <a:t>horizon,</a:t>
            </a:r>
            <a:r>
              <a:rPr lang="zh-TW" altLang="en-US" dirty="0"/>
              <a:t> </a:t>
            </a:r>
            <a:r>
              <a:rPr lang="en-US" altLang="zh-TW" dirty="0"/>
              <a:t>re-evaluate</a:t>
            </a:r>
            <a:r>
              <a:rPr lang="zh-TW" altLang="en-US" dirty="0"/>
              <a:t> </a:t>
            </a:r>
            <a:r>
              <a:rPr lang="en-US" altLang="zh-TW" dirty="0"/>
              <a:t>every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years</a:t>
            </a:r>
            <a:endParaRPr lang="en-CA" altLang="zh-TW" dirty="0"/>
          </a:p>
          <a:p>
            <a:r>
              <a:rPr lang="en-CA" altLang="zh-TW" dirty="0"/>
              <a:t> </a:t>
            </a:r>
            <a:r>
              <a:rPr lang="zh-TW" altLang="en-US" dirty="0"/>
              <a:t> </a:t>
            </a:r>
            <a:endParaRPr lang="en-CA" dirty="0"/>
          </a:p>
          <a:p>
            <a:pPr algn="l"/>
            <a:r>
              <a:rPr lang="en-CA" sz="1800" b="0" i="0" u="none" strike="noStrike" baseline="0" dirty="0">
                <a:latin typeface="CIDFont+F2"/>
              </a:rPr>
              <a:t>Give TSLA a </a:t>
            </a:r>
            <a:r>
              <a:rPr lang="en-CA" sz="1800" b="0" i="0" u="none" strike="noStrike" baseline="0" dirty="0">
                <a:latin typeface="CIDFont+F1"/>
              </a:rPr>
              <a:t>BUY </a:t>
            </a:r>
            <a:r>
              <a:rPr lang="en-CA" sz="1800" b="0" i="0" u="none" strike="noStrike" baseline="0" dirty="0">
                <a:latin typeface="CIDFont+F2"/>
              </a:rPr>
              <a:t>rating with a </a:t>
            </a:r>
            <a:r>
              <a:rPr lang="en-CA" sz="1800" b="0" i="0" u="none" strike="noStrike" baseline="0" dirty="0">
                <a:latin typeface="CIDFont+F1"/>
              </a:rPr>
              <a:t>5-year target price and it is</a:t>
            </a:r>
          </a:p>
          <a:p>
            <a:r>
              <a:rPr lang="en-CA" sz="1800" b="0" i="0" u="none" strike="noStrike" baseline="0" dirty="0">
                <a:latin typeface="CIDFont+F1"/>
              </a:rPr>
              <a:t>equally essential to </a:t>
            </a:r>
            <a:r>
              <a:rPr lang="en-US" altLang="zh-TW" sz="1800" dirty="0"/>
              <a:t>re-evaluate financial health</a:t>
            </a:r>
            <a:r>
              <a:rPr lang="zh-TW" altLang="en-US" sz="1800" dirty="0"/>
              <a:t> </a:t>
            </a:r>
            <a:r>
              <a:rPr lang="en-US" altLang="zh-TW" sz="1800" dirty="0"/>
              <a:t>every</a:t>
            </a:r>
            <a:r>
              <a:rPr lang="zh-TW" altLang="en-US" sz="1800" dirty="0"/>
              <a:t> </a:t>
            </a:r>
            <a:r>
              <a:rPr lang="en-US" altLang="zh-TW" sz="1800" dirty="0"/>
              <a:t>5</a:t>
            </a:r>
            <a:r>
              <a:rPr lang="zh-TW" altLang="en-US" sz="1800" dirty="0"/>
              <a:t> </a:t>
            </a:r>
            <a:r>
              <a:rPr lang="en-US" altLang="zh-TW" sz="1800" dirty="0"/>
              <a:t>years</a:t>
            </a:r>
            <a:endParaRPr lang="en-CA" altLang="zh-TW" sz="1800" dirty="0"/>
          </a:p>
          <a:p>
            <a:pPr algn="l"/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3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Capital</a:t>
            </a:r>
            <a:r>
              <a:rPr lang="zh-TW" altLang="en-US" dirty="0"/>
              <a:t> </a:t>
            </a:r>
            <a:r>
              <a:rPr lang="en-US" altLang="zh-TW" dirty="0"/>
              <a:t>IQ,</a:t>
            </a:r>
            <a:r>
              <a:rPr lang="zh-TW" altLang="en-US" dirty="0"/>
              <a:t> </a:t>
            </a:r>
            <a:r>
              <a:rPr lang="en-US" altLang="zh-TW" dirty="0" err="1"/>
              <a:t>Factset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TSLA</a:t>
            </a:r>
            <a:r>
              <a:rPr lang="zh-TW" altLang="en-US" dirty="0"/>
              <a:t> </a:t>
            </a:r>
            <a:r>
              <a:rPr lang="en-US" altLang="zh-TW" dirty="0"/>
              <a:t>Investor</a:t>
            </a:r>
            <a:r>
              <a:rPr lang="zh-TW" altLang="en-US" dirty="0"/>
              <a:t> </a:t>
            </a:r>
            <a:r>
              <a:rPr lang="en-US" altLang="zh-TW" dirty="0"/>
              <a:t>Relation,</a:t>
            </a:r>
            <a:r>
              <a:rPr lang="zh-TW" altLang="en-US" dirty="0"/>
              <a:t> </a:t>
            </a:r>
            <a:r>
              <a:rPr lang="en-US" altLang="zh-TW" dirty="0"/>
              <a:t>Yahoo</a:t>
            </a:r>
            <a:r>
              <a:rPr lang="zh-TW" altLang="en-US" dirty="0"/>
              <a:t> </a:t>
            </a:r>
            <a:r>
              <a:rPr lang="en-US" altLang="zh-TW" dirty="0"/>
              <a:t>Finance,</a:t>
            </a:r>
            <a:r>
              <a:rPr lang="zh-TW" altLang="en-US" dirty="0"/>
              <a:t> </a:t>
            </a:r>
            <a:r>
              <a:rPr lang="en-CA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10k,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combine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manually,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endParaRPr lang="en-CA" altLang="zh-TW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/>
              <a:t>Verify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357D-D53D-4C07-A090-EA492B3AA1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1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CA" altLang="zh-CN" b="1" dirty="0">
              <a:solidFill>
                <a:schemeClr val="accent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1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(1,634.9)                       (1,440.5)                       (4,081.0)                       (2,319.0)                       (1,432.0) 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12/11/2020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12/11/2020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211" y="1211"/>
          <a:ext cx="1209" cy="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think-cell 幻灯片" r:id="rId4" imgW="5715" imgH="5715" progId="TCLayout.ActiveDocument.1">
                  <p:embed/>
                </p:oleObj>
              </mc:Choice>
              <mc:Fallback>
                <p:oleObj name="think-cell 幻灯片" r:id="rId4" imgW="5715" imgH="5715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1" y="1211"/>
                        <a:ext cx="1209" cy="1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29950" y="352524"/>
            <a:ext cx="9962483" cy="477718"/>
          </a:xfrm>
          <a:prstGeom prst="rect">
            <a:avLst/>
          </a:prstGeom>
        </p:spPr>
        <p:txBody>
          <a:bodyPr lIns="110152" tIns="0" rIns="110152" bIns="55077" anchor="t">
            <a:spAutoFit/>
          </a:bodyPr>
          <a:lstStyle>
            <a:lvl1pPr algn="l">
              <a:defRPr sz="2745" b="0">
                <a:solidFill>
                  <a:srgbClr val="012F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90514" y="6475348"/>
            <a:ext cx="155492" cy="233013"/>
          </a:xfrm>
          <a:prstGeom prst="rect">
            <a:avLst/>
          </a:prstGeom>
        </p:spPr>
        <p:txBody>
          <a:bodyPr wrap="none" lIns="0" rIns="0" anchor="ctr">
            <a:spAutoFit/>
          </a:bodyPr>
          <a:lstStyle>
            <a:lvl1pPr algn="r">
              <a:defRPr sz="915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tags" Target="../tags/tag4.xml"/><Relationship Id="rId21" Type="http://schemas.openxmlformats.org/officeDocument/2006/relationships/image" Target="../media/image20.svg"/><Relationship Id="rId7" Type="http://schemas.openxmlformats.org/officeDocument/2006/relationships/image" Target="../media/image5.emf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tags" Target="../tags/tag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4C63C1C3-D87F-4D34-9B87-A954D5D28481}"/>
              </a:ext>
            </a:extLst>
          </p:cNvPr>
          <p:cNvSpPr txBox="1"/>
          <p:nvPr/>
        </p:nvSpPr>
        <p:spPr>
          <a:xfrm>
            <a:off x="-1" y="0"/>
            <a:ext cx="2127183" cy="6858000"/>
          </a:xfrm>
          <a:prstGeom prst="rect">
            <a:avLst/>
          </a:prstGeom>
          <a:solidFill>
            <a:srgbClr val="E61134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4366" y="6287013"/>
            <a:ext cx="2743200" cy="361892"/>
          </a:xfrm>
        </p:spPr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2050" name="Picture 2" descr="Sales Symbol png download - 512*512 - Free Transparent Tesla Motors png  Download. - CleanPNG / KissPNG">
            <a:extLst>
              <a:ext uri="{FF2B5EF4-FFF2-40B4-BE49-F238E27FC236}">
                <a16:creationId xmlns:a16="http://schemas.microsoft.com/office/drawing/2014/main" id="{B35C8936-F522-4045-ACB3-36D7C920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54" b="90192" l="10000" r="90000">
                        <a14:foregroundMark x1="36778" y1="12885" x2="54000" y2="8846"/>
                        <a14:foregroundMark x1="54000" y1="8846" x2="65556" y2="12692"/>
                        <a14:foregroundMark x1="65556" y1="12692" x2="67556" y2="14423"/>
                        <a14:foregroundMark x1="32333" y1="82692" x2="34889" y2="82692"/>
                        <a14:foregroundMark x1="41556" y1="82885" x2="42889" y2="82885"/>
                        <a14:foregroundMark x1="42889" y1="86154" x2="42889" y2="86154"/>
                        <a14:foregroundMark x1="43111" y1="90192" x2="43111" y2="90192"/>
                        <a14:foregroundMark x1="48444" y1="84808" x2="48444" y2="84808"/>
                        <a14:foregroundMark x1="57111" y1="85192" x2="57111" y2="85192"/>
                        <a14:foregroundMark x1="67333" y1="83077" x2="67333" y2="83077"/>
                        <a14:foregroundMark x1="68444" y1="86538" x2="68444" y2="8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325" y="2736812"/>
            <a:ext cx="3807301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CFBF517-DEBC-42FD-AD7F-436DBC56BBB6}"/>
              </a:ext>
            </a:extLst>
          </p:cNvPr>
          <p:cNvSpPr/>
          <p:nvPr/>
        </p:nvSpPr>
        <p:spPr>
          <a:xfrm>
            <a:off x="6005358" y="1135290"/>
            <a:ext cx="5872899" cy="47445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3DDF2FED-4C2E-4AE6-9A64-C3BE9B48BCB7}"/>
              </a:ext>
            </a:extLst>
          </p:cNvPr>
          <p:cNvSpPr txBox="1">
            <a:spLocks/>
          </p:cNvSpPr>
          <p:nvPr/>
        </p:nvSpPr>
        <p:spPr>
          <a:xfrm>
            <a:off x="1063590" y="348621"/>
            <a:ext cx="10845800" cy="12993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pc="300" dirty="0">
                <a:solidFill>
                  <a:schemeClr val="accent2"/>
                </a:solidFill>
              </a:rPr>
              <a:t>YOUR NEXT INVESTMENT</a:t>
            </a:r>
            <a:br>
              <a:rPr lang="en-US" altLang="zh-CN" sz="4800" u="sng" dirty="0">
                <a:solidFill>
                  <a:srgbClr val="48B8A3"/>
                </a:solidFill>
              </a:rPr>
            </a:br>
            <a:r>
              <a:rPr lang="en-CA" altLang="zh-CN" sz="3200" dirty="0">
                <a:solidFill>
                  <a:srgbClr val="E61134"/>
                </a:solidFill>
              </a:rPr>
              <a:t>Why Not Tesla</a:t>
            </a:r>
            <a:r>
              <a:rPr lang="zh-TW" altLang="en-US" sz="3200" dirty="0">
                <a:solidFill>
                  <a:srgbClr val="E61134"/>
                </a:solidFill>
              </a:rPr>
              <a:t> </a:t>
            </a:r>
            <a:r>
              <a:rPr lang="en-CA" altLang="zh-CN" sz="3200" dirty="0">
                <a:solidFill>
                  <a:srgbClr val="E61134"/>
                </a:solidFill>
              </a:rPr>
              <a:t>?</a:t>
            </a:r>
            <a:endParaRPr lang="zh-CN" altLang="en-US" sz="3200" dirty="0">
              <a:solidFill>
                <a:srgbClr val="E61134"/>
              </a:solidFill>
            </a:endParaRP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1B4DDD-3D93-4713-970F-C8D1F51E69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43" t="11090" r="7361" b="11264"/>
          <a:stretch/>
        </p:blipFill>
        <p:spPr>
          <a:xfrm>
            <a:off x="2706575" y="1686279"/>
            <a:ext cx="9429986" cy="4300839"/>
          </a:xfrm>
          <a:prstGeom prst="rect">
            <a:avLst/>
          </a:prstGeom>
          <a:solidFill>
            <a:schemeClr val="bg1">
              <a:alpha val="1000"/>
            </a:schemeClr>
          </a:solidFill>
        </p:spPr>
      </p:pic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225" y="5955209"/>
            <a:ext cx="2351630" cy="558799"/>
          </a:xfrm>
        </p:spPr>
        <p:txBody>
          <a:bodyPr>
            <a:normAutofit/>
          </a:bodyPr>
          <a:lstStyle/>
          <a:p>
            <a:pPr algn="ctr"/>
            <a:r>
              <a:rPr lang="en-CA" altLang="zh-CN" sz="1600" b="1" dirty="0">
                <a:latin typeface="+mj-lt"/>
              </a:rPr>
              <a:t>2020.11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79405" y="6172455"/>
            <a:ext cx="9429985" cy="62426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i="1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 err="1">
                <a:solidFill>
                  <a:schemeClr val="tx1"/>
                </a:solidFill>
              </a:rPr>
              <a:t>Hsuan</a:t>
            </a:r>
            <a:r>
              <a:rPr lang="en-CA" sz="1800" b="0" i="1" dirty="0">
                <a:solidFill>
                  <a:schemeClr val="tx1"/>
                </a:solidFill>
              </a:rPr>
              <a:t> Liu,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Short-term Liquidity Analysis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CapitalIQ,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Long-term Solvency</a:t>
            </a:r>
            <a:endParaRPr lang="zh-TW" altLang="en-US" dirty="0"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4739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Current and quick ratio trend up, indicating TSLA’s ability to meet short-term liabilities with short-term assets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 Leverage of TLSA has a down trend and the likelihood of default has been decreasing</a:t>
            </a:r>
          </a:p>
        </p:txBody>
      </p:sp>
    </p:spTree>
    <p:extLst>
      <p:ext uri="{BB962C8B-B14F-4D97-AF65-F5344CB8AC3E}">
        <p14:creationId xmlns:p14="http://schemas.microsoft.com/office/powerpoint/2010/main" val="270809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First Tier Company - TSLA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Toyota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BMW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Volkswagen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BYD Company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SAIC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Renault 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Hyundai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Geely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Tesla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TSLA has EBITDA margin around 14% and revenue YoY of 15%, serving as an industry leader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Compared to industry median of 9% EBITDA Margin and -4% 1-year Revenues Growth, TSLA becomes competitive - first tier candidate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CA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94DA0C9-C4C2-4736-81DB-285EA340A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9"/>
          <a:stretch/>
        </p:blipFill>
        <p:spPr>
          <a:xfrm>
            <a:off x="628376" y="1373226"/>
            <a:ext cx="8474984" cy="516569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CE64B412-84CF-4AED-928C-E427DA3F998A}"/>
              </a:ext>
            </a:extLst>
          </p:cNvPr>
          <p:cNvSpPr txBox="1">
            <a:spLocks/>
          </p:cNvSpPr>
          <p:nvPr/>
        </p:nvSpPr>
        <p:spPr>
          <a:xfrm>
            <a:off x="1186726" y="5816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CA" sz="2200" dirty="0">
              <a:latin typeface="+mj-lt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8F576C1-1154-498F-B8B6-F622B4C0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TSLA-Competitive Landscape</a:t>
            </a:r>
            <a:endParaRPr lang="en-CA" sz="2200" dirty="0">
              <a:latin typeface="+mj-lt"/>
            </a:endParaRPr>
          </a:p>
        </p:txBody>
      </p:sp>
      <p:sp>
        <p:nvSpPr>
          <p:cNvPr id="4" name="文本框 90">
            <a:extLst>
              <a:ext uri="{FF2B5EF4-FFF2-40B4-BE49-F238E27FC236}">
                <a16:creationId xmlns:a16="http://schemas.microsoft.com/office/drawing/2014/main" id="{0A01AB03-9BE2-41EC-BF03-6E3045744EC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CapitalIQ,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A7CA9A-473D-41DE-93A3-E070A33C3DBC}"/>
              </a:ext>
            </a:extLst>
          </p:cNvPr>
          <p:cNvSpPr/>
          <p:nvPr/>
        </p:nvSpPr>
        <p:spPr>
          <a:xfrm>
            <a:off x="7000240" y="1666240"/>
            <a:ext cx="1767840" cy="8636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 descr="Tesla | Forza Wiki | Fandom">
            <a:extLst>
              <a:ext uri="{FF2B5EF4-FFF2-40B4-BE49-F238E27FC236}">
                <a16:creationId xmlns:a16="http://schemas.microsoft.com/office/drawing/2014/main" id="{B7844344-C84C-4FDB-8A2E-81B12A168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7"/>
          <a:stretch/>
        </p:blipFill>
        <p:spPr bwMode="auto">
          <a:xfrm>
            <a:off x="7632313" y="1801393"/>
            <a:ext cx="1020799" cy="4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DBBF1C-BFA5-4E78-9F4D-735D89E63888}"/>
              </a:ext>
            </a:extLst>
          </p:cNvPr>
          <p:cNvSpPr txBox="1"/>
          <p:nvPr/>
        </p:nvSpPr>
        <p:spPr>
          <a:xfrm>
            <a:off x="5153025" y="402559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068C83-8B0E-4C2F-BDA8-F97839995843}"/>
              </a:ext>
            </a:extLst>
          </p:cNvPr>
          <p:cNvSpPr txBox="1"/>
          <p:nvPr/>
        </p:nvSpPr>
        <p:spPr>
          <a:xfrm>
            <a:off x="5307331" y="4005361"/>
            <a:ext cx="243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</a:rPr>
              <a:t>Industry Median</a:t>
            </a:r>
          </a:p>
        </p:txBody>
      </p:sp>
    </p:spTree>
    <p:extLst>
      <p:ext uri="{BB962C8B-B14F-4D97-AF65-F5344CB8AC3E}">
        <p14:creationId xmlns:p14="http://schemas.microsoft.com/office/powerpoint/2010/main" val="203264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EV/Revenues LTM is 14.3x 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CapitalIQ,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EV/EBITDA LTM is 90.8x </a:t>
            </a:r>
            <a:endParaRPr lang="zh-TW" altLang="en-US" dirty="0">
              <a:sym typeface="Arial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10E9FA2-D190-41DF-AB99-DC610969FC5C}"/>
              </a:ext>
            </a:extLst>
          </p:cNvPr>
          <p:cNvGrpSpPr/>
          <p:nvPr/>
        </p:nvGrpSpPr>
        <p:grpSpPr>
          <a:xfrm>
            <a:off x="6527836" y="1296578"/>
            <a:ext cx="4954508" cy="5275672"/>
            <a:chOff x="6621972" y="1426056"/>
            <a:chExt cx="4783665" cy="51128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4C9AA4D-6394-475E-B200-E8FD068B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972" y="1426056"/>
              <a:ext cx="4783665" cy="5112863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B3A7BA2-064B-45A1-A41C-C19F6800DF24}"/>
                </a:ext>
              </a:extLst>
            </p:cNvPr>
            <p:cNvSpPr txBox="1"/>
            <p:nvPr/>
          </p:nvSpPr>
          <p:spPr>
            <a:xfrm>
              <a:off x="7271774" y="1893420"/>
              <a:ext cx="28788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Median:14.70x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F5E75B-19EA-48C6-B892-02D5B5F5C14B}"/>
              </a:ext>
            </a:extLst>
          </p:cNvPr>
          <p:cNvGrpSpPr/>
          <p:nvPr/>
        </p:nvGrpSpPr>
        <p:grpSpPr>
          <a:xfrm>
            <a:off x="628354" y="1326775"/>
            <a:ext cx="4957497" cy="5155382"/>
            <a:chOff x="628354" y="1326775"/>
            <a:chExt cx="4957497" cy="515538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616E736-E51B-44E5-B76D-44034A6E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4" y="1326775"/>
              <a:ext cx="4957497" cy="515538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7CCF70C-B104-4106-B588-1B122D9C6CB1}"/>
                </a:ext>
              </a:extLst>
            </p:cNvPr>
            <p:cNvSpPr txBox="1"/>
            <p:nvPr/>
          </p:nvSpPr>
          <p:spPr>
            <a:xfrm>
              <a:off x="1312090" y="1778824"/>
              <a:ext cx="29713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Median:1.24x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909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0FCC13-2D49-423B-ADE4-DB4B3200D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4" r="7608" b="8696"/>
          <a:stretch/>
        </p:blipFill>
        <p:spPr>
          <a:xfrm>
            <a:off x="334156" y="1276350"/>
            <a:ext cx="6724410" cy="3799944"/>
          </a:xfrm>
          <a:prstGeom prst="rect">
            <a:avLst/>
          </a:prstGeom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4D258213-A221-45D1-A564-EF8428C7C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351" y="1780403"/>
            <a:ext cx="4860000" cy="23234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61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Automaker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18" name="文本框 90">
            <a:extLst>
              <a:ext uri="{FF2B5EF4-FFF2-40B4-BE49-F238E27FC236}">
                <a16:creationId xmlns:a16="http://schemas.microsoft.com/office/drawing/2014/main" id="{86BF8288-C6F7-48AE-AC7B-F6F44959385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7594A2-8A38-48AE-BBB9-75F01F851266}"/>
              </a:ext>
            </a:extLst>
          </p:cNvPr>
          <p:cNvSpPr txBox="1"/>
          <p:nvPr/>
        </p:nvSpPr>
        <p:spPr>
          <a:xfrm>
            <a:off x="7237352" y="1024493"/>
            <a:ext cx="486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Stock Price of </a:t>
            </a: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&amp; Automaker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842D56-19F8-4C23-95B2-63AD651D9FBF}"/>
              </a:ext>
            </a:extLst>
          </p:cNvPr>
          <p:cNvSpPr/>
          <p:nvPr/>
        </p:nvSpPr>
        <p:spPr>
          <a:xfrm>
            <a:off x="709656" y="5284320"/>
            <a:ext cx="6120000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If you had invested $10,000 in TESLA stock 5 years ago your current balance would be $94,100</a:t>
            </a:r>
          </a:p>
        </p:txBody>
      </p:sp>
    </p:spTree>
    <p:extLst>
      <p:ext uri="{BB962C8B-B14F-4D97-AF65-F5344CB8AC3E}">
        <p14:creationId xmlns:p14="http://schemas.microsoft.com/office/powerpoint/2010/main" val="368745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</a:t>
            </a:r>
            <a:r>
              <a:rPr lang="en-US" altLang="zh-TW" sz="2200" dirty="0">
                <a:latin typeface="+mj-lt"/>
              </a:rPr>
              <a:t>F</a:t>
            </a:r>
            <a:r>
              <a:rPr lang="en-CA" altLang="zh-TW" sz="2200" dirty="0">
                <a:latin typeface="+mj-lt"/>
              </a:rPr>
              <a:t>or The Next 20 </a:t>
            </a:r>
            <a:r>
              <a:rPr lang="en-US" altLang="zh-TW" sz="2200" dirty="0">
                <a:latin typeface="+mj-lt"/>
              </a:rPr>
              <a:t>Y</a:t>
            </a:r>
            <a:r>
              <a:rPr lang="en-CA" altLang="zh-TW" sz="2200" dirty="0">
                <a:latin typeface="+mj-lt"/>
              </a:rPr>
              <a:t>ears </a:t>
            </a:r>
            <a:endParaRPr lang="en-CA" sz="2200" dirty="0">
              <a:latin typeface="+mj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4E848FF-51BB-40BF-A49F-4EEF01C47965}"/>
              </a:ext>
            </a:extLst>
          </p:cNvPr>
          <p:cNvSpPr txBox="1"/>
          <p:nvPr/>
        </p:nvSpPr>
        <p:spPr>
          <a:xfrm>
            <a:off x="709656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Without Tesla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701DE2A-C57A-4D38-98B0-0D38F887E14A}"/>
              </a:ext>
            </a:extLst>
          </p:cNvPr>
          <p:cNvSpPr txBox="1"/>
          <p:nvPr/>
        </p:nvSpPr>
        <p:spPr>
          <a:xfrm>
            <a:off x="6319230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 Tesla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24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9FB41B9-4E4F-40E3-9749-20C67C15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1" y="1522696"/>
            <a:ext cx="5588738" cy="3725825"/>
          </a:xfrm>
          <a:prstGeom prst="rect">
            <a:avLst/>
          </a:prstGeom>
        </p:spPr>
      </p:pic>
      <p:pic>
        <p:nvPicPr>
          <p:cNvPr id="30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774113C-5D34-470E-8E1E-D7207B450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46" y="1527188"/>
            <a:ext cx="5553075" cy="378032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EAF2BFA-E8F9-4748-B42E-1FB0F231704F}"/>
              </a:ext>
            </a:extLst>
          </p:cNvPr>
          <p:cNvSpPr/>
          <p:nvPr/>
        </p:nvSpPr>
        <p:spPr>
          <a:xfrm>
            <a:off x="709656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the range of $82,972.21 and $683,666.61 over the next 20 years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01A31B-64F1-4784-80A5-B5EFD1675A9D}"/>
              </a:ext>
            </a:extLst>
          </p:cNvPr>
          <p:cNvSpPr/>
          <p:nvPr/>
        </p:nvSpPr>
        <p:spPr>
          <a:xfrm>
            <a:off x="6096000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in the range of $226,781.95 and $2,835,449.51 over the next 20 years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1FB431-4693-4B03-ADAB-1986D62982CE}"/>
              </a:ext>
            </a:extLst>
          </p:cNvPr>
          <p:cNvSpPr/>
          <p:nvPr/>
        </p:nvSpPr>
        <p:spPr>
          <a:xfrm>
            <a:off x="917947" y="6088890"/>
            <a:ext cx="6849538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Portfolio = </a:t>
            </a:r>
            <a:r>
              <a:rPr lang="en-CA" sz="1400" b="1" dirty="0">
                <a:solidFill>
                  <a:schemeClr val="tx1"/>
                </a:solidFill>
              </a:rPr>
              <a:t>Apple, Alphabet, Johnson &amp; Johnson, Berkshire Hathaway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5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15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C4C5632-BFDC-47D6-BA6A-F4D18DB99453}"/>
              </a:ext>
            </a:extLst>
          </p:cNvPr>
          <p:cNvGrpSpPr/>
          <p:nvPr/>
        </p:nvGrpSpPr>
        <p:grpSpPr>
          <a:xfrm>
            <a:off x="-1313507" y="1718560"/>
            <a:ext cx="14099487" cy="5039341"/>
            <a:chOff x="-324679" y="1215543"/>
            <a:chExt cx="14099487" cy="5039341"/>
          </a:xfrm>
        </p:grpSpPr>
        <p:sp>
          <p:nvSpPr>
            <p:cNvPr id="5" name="ïṧliḍe"/>
            <p:cNvSpPr/>
            <p:nvPr/>
          </p:nvSpPr>
          <p:spPr>
            <a:xfrm>
              <a:off x="-324679" y="1215543"/>
              <a:ext cx="4948848" cy="4948846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39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" name="îşļíḋê"/>
            <p:cNvSpPr/>
            <p:nvPr/>
          </p:nvSpPr>
          <p:spPr>
            <a:xfrm>
              <a:off x="4822570" y="3844118"/>
              <a:ext cx="8358258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27120"/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Financial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Quality growth led to 64% EBITDA CAGR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CA" altLang="zh-TW" dirty="0">
                  <a:latin typeface="+mj-lt"/>
                  <a:ea typeface="+mj-ea"/>
                  <a:cs typeface="+mn-ea"/>
                  <a:sym typeface="+mn-lt"/>
                </a:rPr>
                <a:t>Strong </a:t>
              </a: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performance with </a:t>
              </a:r>
              <a:r>
                <a:rPr lang="en-CA" altLang="zh-TW" dirty="0">
                  <a:sym typeface="Arial"/>
                </a:rPr>
                <a:t>LTM  EV/EBITDA 90.8x as opposed to industry median of </a:t>
              </a: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 14.7x</a:t>
              </a:r>
            </a:p>
          </p:txBody>
        </p:sp>
        <p:sp>
          <p:nvSpPr>
            <p:cNvPr id="8" name="ïṩliḑe"/>
            <p:cNvSpPr/>
            <p:nvPr/>
          </p:nvSpPr>
          <p:spPr>
            <a:xfrm>
              <a:off x="4624169" y="2484583"/>
              <a:ext cx="9150639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CA" altLang="zh-CN" sz="2000" b="1" dirty="0">
                  <a:solidFill>
                    <a:srgbClr val="F27120"/>
                  </a:solidFill>
                  <a:latin typeface="+mj-lt"/>
                  <a:ea typeface="+mj-ea"/>
                  <a:cs typeface="+mn-ea"/>
                  <a:sym typeface="+mn-lt"/>
                </a:rPr>
                <a:t>Diversification Effect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latin typeface="+mj-lt"/>
                  <a:ea typeface="+mj-ea"/>
                  <a:cs typeface="+mn-ea"/>
                  <a:sym typeface="+mn-lt"/>
                </a:rPr>
                <a:t>Operation in diversified segments and regions with potential technology edges</a:t>
              </a:r>
            </a:p>
          </p:txBody>
        </p:sp>
        <p:sp>
          <p:nvSpPr>
            <p:cNvPr id="9" name="iṩľïḑé"/>
            <p:cNvSpPr/>
            <p:nvPr/>
          </p:nvSpPr>
          <p:spPr>
            <a:xfrm>
              <a:off x="3995479" y="5174884"/>
              <a:ext cx="8277082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27120"/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Stock Price Performance and Simulation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cs typeface="+mn-ea"/>
                  <a:sym typeface="+mn-lt"/>
                </a:rPr>
                <a:t>95% possibility to earn over $200K with $10K current investment</a:t>
              </a:r>
              <a:endParaRPr lang="zh-CN" altLang="en-US" dirty="0">
                <a:latin typeface="+mj-lt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8" name="ïṣ1ïde"/>
            <p:cNvSpPr/>
            <p:nvPr/>
          </p:nvSpPr>
          <p:spPr>
            <a:xfrm>
              <a:off x="3221316" y="1356948"/>
              <a:ext cx="399214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9" name="îŝlíďê"/>
            <p:cNvSpPr/>
            <p:nvPr/>
          </p:nvSpPr>
          <p:spPr>
            <a:xfrm>
              <a:off x="4206804" y="2717770"/>
              <a:ext cx="399214" cy="39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0" name="íšḻîḑe"/>
            <p:cNvSpPr/>
            <p:nvPr/>
          </p:nvSpPr>
          <p:spPr>
            <a:xfrm>
              <a:off x="4343177" y="3689966"/>
              <a:ext cx="399600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3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1" name="ïSḷidé"/>
            <p:cNvSpPr/>
            <p:nvPr/>
          </p:nvSpPr>
          <p:spPr>
            <a:xfrm>
              <a:off x="3509250" y="5315670"/>
              <a:ext cx="399600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4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pic>
          <p:nvPicPr>
            <p:cNvPr id="1028" name="Picture 4" descr="Tesla | Forza Wiki | Fandom">
              <a:extLst>
                <a:ext uri="{FF2B5EF4-FFF2-40B4-BE49-F238E27FC236}">
                  <a16:creationId xmlns:a16="http://schemas.microsoft.com/office/drawing/2014/main" id="{54881F18-58A0-4F68-95B8-5B09E8FCF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0" y="2695995"/>
              <a:ext cx="4205121" cy="2365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ïṩliḑe">
              <a:extLst>
                <a:ext uri="{FF2B5EF4-FFF2-40B4-BE49-F238E27FC236}">
                  <a16:creationId xmlns:a16="http://schemas.microsoft.com/office/drawing/2014/main" id="{3DCACEFD-A214-4AE7-B34D-68712FBB459A}"/>
                </a:ext>
              </a:extLst>
            </p:cNvPr>
            <p:cNvSpPr/>
            <p:nvPr/>
          </p:nvSpPr>
          <p:spPr>
            <a:xfrm>
              <a:off x="3941498" y="1507114"/>
              <a:ext cx="7200000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CA" altLang="zh-CN" sz="2000" b="1" dirty="0">
                  <a:solidFill>
                    <a:srgbClr val="F27120"/>
                  </a:solidFill>
                  <a:latin typeface="+mj-lt"/>
                  <a:ea typeface="+mj-ea"/>
                  <a:cs typeface="+mn-ea"/>
                  <a:sym typeface="+mn-lt"/>
                </a:rPr>
                <a:t>Growing Industry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latin typeface="+mj-lt"/>
                  <a:ea typeface="+mj-ea"/>
                  <a:cs typeface="+mn-ea"/>
                  <a:sym typeface="+mn-lt"/>
                </a:rPr>
                <a:t>Leader in US (25%) and China of all-electric car market, pioneer in EU market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endParaRPr lang="en-CA" altLang="zh-CN" sz="2000" dirty="0">
                <a:latin typeface="+mj-lt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28" name="標題 1">
            <a:extLst>
              <a:ext uri="{FF2B5EF4-FFF2-40B4-BE49-F238E27FC236}">
                <a16:creationId xmlns:a16="http://schemas.microsoft.com/office/drawing/2014/main" id="{B0F91F7D-85AA-4118-A24A-4162C22C5667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TW" sz="2200" dirty="0">
                <a:latin typeface="+mj-lt"/>
              </a:rPr>
              <a:t>Conclusion – Investment Thesis Recap</a:t>
            </a:r>
            <a:endParaRPr lang="en-CA" sz="2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860DFEA-A36A-4FE3-A6B7-88B4BA994FED}"/>
              </a:ext>
            </a:extLst>
          </p:cNvPr>
          <p:cNvSpPr txBox="1"/>
          <p:nvPr/>
        </p:nvSpPr>
        <p:spPr>
          <a:xfrm>
            <a:off x="709656" y="956154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Give TSLA a BUY rating with a 5-year target price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19353F-AC13-4656-B5B8-33BFEE5E6669}"/>
              </a:ext>
            </a:extLst>
          </p:cNvPr>
          <p:cNvSpPr txBox="1"/>
          <p:nvPr/>
        </p:nvSpPr>
        <p:spPr>
          <a:xfrm>
            <a:off x="6319230" y="956154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CA" altLang="zh-TW" sz="1600" dirty="0">
                <a:sym typeface="Arial"/>
              </a:rPr>
              <a:t>Essential </a:t>
            </a: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to re-evaluate financial health evert 5 years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B80C4137-F7CC-4BA5-95D1-ABC9658CDBAD}"/>
              </a:ext>
            </a:extLst>
          </p:cNvPr>
          <p:cNvSpPr/>
          <p:nvPr/>
        </p:nvSpPr>
        <p:spPr>
          <a:xfrm rot="10800000" flipH="1">
            <a:off x="4902456" y="1419302"/>
            <a:ext cx="2583218" cy="249637"/>
          </a:xfrm>
          <a:prstGeom prst="triangle">
            <a:avLst/>
          </a:prstGeom>
          <a:gradFill flip="none" rotWithShape="1">
            <a:gsLst>
              <a:gs pos="10000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240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2231A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7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DCF732B-E19A-4FB0-8AA5-CAA229649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858"/>
          <a:stretch/>
        </p:blipFill>
        <p:spPr>
          <a:xfrm>
            <a:off x="0" y="-10"/>
            <a:ext cx="12191980" cy="6857990"/>
          </a:xfrm>
          <a:prstGeom prst="rect">
            <a:avLst/>
          </a:prstGeom>
          <a:solidFill>
            <a:srgbClr val="FFEBEB">
              <a:alpha val="0"/>
            </a:srgbClr>
          </a:solidFill>
        </p:spPr>
      </p:pic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6E204A1-B961-4500-87CC-D66E8F0817B5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>
                <a:solidFill>
                  <a:schemeClr val="bg1"/>
                </a:solidFill>
              </a:rPr>
              <a:pPr/>
              <a:t>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EECE10-625B-4571-9A02-5790699C83F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TW" sz="2200" b="1" dirty="0">
                <a:solidFill>
                  <a:schemeClr val="bg1"/>
                </a:solidFill>
                <a:latin typeface="+mj-lt"/>
              </a:rPr>
              <a:t>Q&amp;A Session</a:t>
            </a:r>
            <a:endParaRPr lang="en-CA" sz="2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4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" name="ïṧliḍe"/>
          <p:cNvSpPr/>
          <p:nvPr/>
        </p:nvSpPr>
        <p:spPr>
          <a:xfrm>
            <a:off x="-1239079" y="862414"/>
            <a:ext cx="4948848" cy="4948846"/>
          </a:xfrm>
          <a:prstGeom prst="ellipse">
            <a:avLst/>
          </a:prstGeom>
          <a:noFill/>
          <a:ln w="38100">
            <a:gradFill flip="none" rotWithShape="1">
              <a:gsLst>
                <a:gs pos="39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íŝļiḋé"/>
          <p:cNvSpPr/>
          <p:nvPr/>
        </p:nvSpPr>
        <p:spPr>
          <a:xfrm>
            <a:off x="3471723" y="796579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</a:p>
          <a:p>
            <a:pPr marR="0" lvl="0" indent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Market size, CAGR of EV market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Yearly sales of EV</a:t>
            </a:r>
          </a:p>
        </p:txBody>
      </p:sp>
      <p:sp>
        <p:nvSpPr>
          <p:cNvPr id="7" name="îşļíḋê"/>
          <p:cNvSpPr/>
          <p:nvPr/>
        </p:nvSpPr>
        <p:spPr>
          <a:xfrm>
            <a:off x="4327502" y="3215594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Financial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TSLA Net Income, EBITDA, Profitability, Capex</a:t>
            </a:r>
          </a:p>
          <a:p>
            <a:pPr lvl="0">
              <a:lnSpc>
                <a:spcPct val="140000"/>
              </a:lnSpc>
              <a:defRPr/>
            </a:pPr>
            <a:r>
              <a:rPr lang="en-US" altLang="zh-CN" sz="2000" dirty="0">
                <a:latin typeface="+mj-lt"/>
                <a:ea typeface="+mj-ea"/>
                <a:cs typeface="+mn-ea"/>
                <a:sym typeface="+mn-lt"/>
              </a:rPr>
              <a:t>Valuation</a:t>
            </a: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 comparable model</a:t>
            </a:r>
          </a:p>
        </p:txBody>
      </p:sp>
      <p:sp>
        <p:nvSpPr>
          <p:cNvPr id="8" name="ïṩliḑe"/>
          <p:cNvSpPr/>
          <p:nvPr/>
        </p:nvSpPr>
        <p:spPr>
          <a:xfrm>
            <a:off x="3996198" y="1879088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Diversification Effect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TSLA revenue breakdown by segment and region</a:t>
            </a:r>
          </a:p>
        </p:txBody>
      </p:sp>
      <p:sp>
        <p:nvSpPr>
          <p:cNvPr id="9" name="iṩľïḑé"/>
          <p:cNvSpPr/>
          <p:nvPr/>
        </p:nvSpPr>
        <p:spPr>
          <a:xfrm>
            <a:off x="3996198" y="4560062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Stock Price Performance and Simulation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cs typeface="+mn-ea"/>
                <a:sym typeface="+mn-lt"/>
              </a:rPr>
              <a:t>2015-2020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stock price of TSLA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S&amp;P500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main competitor Monte Carlo simulation for the next 20 years </a:t>
            </a:r>
            <a:endParaRPr lang="zh-CN" altLang="en-US" sz="2000" dirty="0">
              <a:latin typeface="+mj-lt"/>
              <a:ea typeface="+mj-ea"/>
              <a:cs typeface="+mn-ea"/>
              <a:sym typeface="+mn-lt"/>
            </a:endParaRPr>
          </a:p>
        </p:txBody>
      </p:sp>
      <p:sp>
        <p:nvSpPr>
          <p:cNvPr id="18" name="ïṣ1ïde"/>
          <p:cNvSpPr/>
          <p:nvPr/>
        </p:nvSpPr>
        <p:spPr>
          <a:xfrm>
            <a:off x="2506523" y="1062021"/>
            <a:ext cx="399214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9" name="îŝlíďê"/>
          <p:cNvSpPr/>
          <p:nvPr/>
        </p:nvSpPr>
        <p:spPr>
          <a:xfrm>
            <a:off x="3333914" y="2147834"/>
            <a:ext cx="399214" cy="39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0" name="íšḻîḑe"/>
          <p:cNvSpPr/>
          <p:nvPr/>
        </p:nvSpPr>
        <p:spPr>
          <a:xfrm>
            <a:off x="3533328" y="3243365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3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1" name="ïSḷidé"/>
          <p:cNvSpPr/>
          <p:nvPr/>
        </p:nvSpPr>
        <p:spPr>
          <a:xfrm>
            <a:off x="3072123" y="4503639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4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028" name="Picture 4" descr="Tesla | Forza Wiki | Fandom">
            <a:extLst>
              <a:ext uri="{FF2B5EF4-FFF2-40B4-BE49-F238E27FC236}">
                <a16:creationId xmlns:a16="http://schemas.microsoft.com/office/drawing/2014/main" id="{54881F18-58A0-4F68-95B8-5B09E8FC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320" y="2342866"/>
            <a:ext cx="4205121" cy="236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標題 1">
            <a:extLst>
              <a:ext uri="{FF2B5EF4-FFF2-40B4-BE49-F238E27FC236}">
                <a16:creationId xmlns:a16="http://schemas.microsoft.com/office/drawing/2014/main" id="{3BA9AA67-BBCF-4169-961C-C0F33CF96071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Sources</a:t>
            </a:r>
            <a:endParaRPr lang="en-CA" sz="2200" dirty="0"/>
          </a:p>
        </p:txBody>
      </p:sp>
      <p:sp>
        <p:nvSpPr>
          <p:cNvPr id="15" name="íŝļiḋé">
            <a:extLst>
              <a:ext uri="{FF2B5EF4-FFF2-40B4-BE49-F238E27FC236}">
                <a16:creationId xmlns:a16="http://schemas.microsoft.com/office/drawing/2014/main" id="{A06ADFAB-71C8-264A-8ED6-26181724E494}"/>
              </a:ext>
            </a:extLst>
          </p:cNvPr>
          <p:cNvSpPr/>
          <p:nvPr/>
        </p:nvSpPr>
        <p:spPr>
          <a:xfrm>
            <a:off x="3388801" y="5480191"/>
            <a:ext cx="8646997" cy="1522356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Sources</a:t>
            </a: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TW" sz="2000" dirty="0"/>
              <a:t>Capital</a:t>
            </a:r>
            <a:r>
              <a:rPr lang="zh-TW" altLang="en-US" sz="2000" dirty="0"/>
              <a:t> </a:t>
            </a:r>
            <a:r>
              <a:rPr lang="en-US" altLang="zh-TW" sz="2000" dirty="0"/>
              <a:t>IQ,</a:t>
            </a:r>
            <a:r>
              <a:rPr lang="zh-TW" altLang="en-US" sz="2000" dirty="0"/>
              <a:t> </a:t>
            </a:r>
            <a:r>
              <a:rPr lang="en-US" altLang="zh-TW" sz="2000" dirty="0" err="1"/>
              <a:t>Factset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TSLA</a:t>
            </a:r>
            <a:r>
              <a:rPr lang="zh-TW" altLang="en-US" sz="2000" dirty="0"/>
              <a:t> </a:t>
            </a:r>
            <a:r>
              <a:rPr lang="en-US" altLang="zh-TW" sz="2000" dirty="0"/>
              <a:t>Investor</a:t>
            </a:r>
            <a:r>
              <a:rPr lang="zh-TW" altLang="en-US" sz="2000" dirty="0"/>
              <a:t> </a:t>
            </a:r>
            <a:r>
              <a:rPr lang="en-US" altLang="zh-TW" sz="2000" dirty="0"/>
              <a:t>Relation,</a:t>
            </a:r>
            <a:r>
              <a:rPr lang="zh-TW" altLang="en-US" sz="2000" dirty="0"/>
              <a:t> </a:t>
            </a:r>
            <a:r>
              <a:rPr lang="en-CA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NREL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/>
              <a:t>Yahoo</a:t>
            </a:r>
            <a:r>
              <a:rPr lang="zh-TW" altLang="en-US" sz="2000" dirty="0"/>
              <a:t> </a:t>
            </a:r>
            <a:r>
              <a:rPr lang="en-US" altLang="zh-TW" sz="2000" dirty="0"/>
              <a:t>Finance,</a:t>
            </a:r>
            <a:r>
              <a:rPr lang="zh-TW" altLang="en-US" sz="2000" dirty="0"/>
              <a:t> </a:t>
            </a:r>
            <a:r>
              <a:rPr lang="en-CA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ïSḷidé">
            <a:extLst>
              <a:ext uri="{FF2B5EF4-FFF2-40B4-BE49-F238E27FC236}">
                <a16:creationId xmlns:a16="http://schemas.microsoft.com/office/drawing/2014/main" id="{93FD72F0-1C4A-F14B-AA28-5D54915CA186}"/>
              </a:ext>
            </a:extLst>
          </p:cNvPr>
          <p:cNvSpPr/>
          <p:nvPr/>
        </p:nvSpPr>
        <p:spPr>
          <a:xfrm>
            <a:off x="1850468" y="5506630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5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think-cell 幻灯片" r:id="rId6" imgW="5715" imgH="5715" progId="TCLayout.ActiveDocument.1">
                  <p:embed/>
                </p:oleObj>
              </mc:Choice>
              <mc:Fallback>
                <p:oleObj name="think-cell 幻灯片" r:id="rId6" imgW="5715" imgH="5715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標題 1">
            <a:extLst>
              <a:ext uri="{FF2B5EF4-FFF2-40B4-BE49-F238E27FC236}">
                <a16:creationId xmlns:a16="http://schemas.microsoft.com/office/drawing/2014/main" id="{E9E448CA-4394-4AD7-B2BB-344BBD70E36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Exploration and Cleanup Process</a:t>
            </a:r>
            <a:endParaRPr lang="en-CA" sz="2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30769B0-86E6-4ED1-9180-DE2BD32687D1}"/>
              </a:ext>
            </a:extLst>
          </p:cNvPr>
          <p:cNvGrpSpPr/>
          <p:nvPr/>
        </p:nvGrpSpPr>
        <p:grpSpPr>
          <a:xfrm>
            <a:off x="308648" y="1076893"/>
            <a:ext cx="11632939" cy="5666174"/>
            <a:chOff x="308648" y="1474222"/>
            <a:chExt cx="11632939" cy="5666174"/>
          </a:xfrm>
        </p:grpSpPr>
        <p:pic>
          <p:nvPicPr>
            <p:cNvPr id="60" name="圖形 59" descr="研究">
              <a:extLst>
                <a:ext uri="{FF2B5EF4-FFF2-40B4-BE49-F238E27FC236}">
                  <a16:creationId xmlns:a16="http://schemas.microsoft.com/office/drawing/2014/main" id="{FF4CB7FD-92EB-44A5-B093-E4E43CE9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72193" y="5460452"/>
              <a:ext cx="720000" cy="720000"/>
            </a:xfrm>
            <a:prstGeom prst="rect">
              <a:avLst/>
            </a:prstGeom>
          </p:spPr>
        </p:pic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A232BD5A-CADF-46FF-85CC-70BEE557CAAE}"/>
                </a:ext>
              </a:extLst>
            </p:cNvPr>
            <p:cNvGrpSpPr/>
            <p:nvPr/>
          </p:nvGrpSpPr>
          <p:grpSpPr>
            <a:xfrm>
              <a:off x="308648" y="1474222"/>
              <a:ext cx="11632939" cy="3045104"/>
              <a:chOff x="516909" y="1474222"/>
              <a:chExt cx="11632939" cy="3045104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2869487" y="3187254"/>
                <a:ext cx="7272188" cy="1283947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 err="1"/>
              </a:p>
            </p:txBody>
          </p: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CFF23AA1-F746-47A8-94F3-059A7AD4FDB8}"/>
                  </a:ext>
                </a:extLst>
              </p:cNvPr>
              <p:cNvGrpSpPr/>
              <p:nvPr/>
            </p:nvGrpSpPr>
            <p:grpSpPr>
              <a:xfrm>
                <a:off x="516909" y="2605460"/>
                <a:ext cx="970132" cy="1052257"/>
                <a:chOff x="965121" y="2605460"/>
                <a:chExt cx="970132" cy="1052257"/>
              </a:xfrm>
            </p:grpSpPr>
            <p:sp>
              <p:nvSpPr>
                <p:cNvPr id="91" name="Shape 300"/>
                <p:cNvSpPr/>
                <p:nvPr/>
              </p:nvSpPr>
              <p:spPr>
                <a:xfrm>
                  <a:off x="1145519" y="2605460"/>
                  <a:ext cx="612000" cy="612000"/>
                </a:xfrm>
                <a:prstGeom prst="ellipse">
                  <a:avLst/>
                </a:prstGeom>
                <a:solidFill>
                  <a:schemeClr val="accent1"/>
                </a:solidFill>
                <a:ln w="63500">
                  <a:solidFill>
                    <a:srgbClr val="FFFFFF"/>
                  </a:solidFill>
                </a:ln>
                <a:effectLst>
                  <a:outerShdw blurRad="127000" dist="38100" dir="81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lIns="45718" tIns="45718" rIns="45718" bIns="45718" anchor="ctr"/>
                <a:lstStyle/>
                <a:p>
                  <a:pPr algn="ctr" defTabSz="685800">
                    <a:defRPr sz="1300">
                      <a:solidFill>
                        <a:srgbClr val="FFFFFF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defRPr>
                  </a:pPr>
                  <a:endParaRPr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965121" y="3377769"/>
                  <a:ext cx="970132" cy="279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891540"/>
                  <a:r>
                    <a:rPr lang="en-US" altLang="zh-TW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Raw Data</a:t>
                  </a:r>
                  <a:endParaRPr lang="en-US" altLang="zh-CN" sz="122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</p:txBody>
            </p:sp>
            <p:pic>
              <p:nvPicPr>
                <p:cNvPr id="8" name="圖形 7" descr="桌子">
                  <a:extLst>
                    <a:ext uri="{FF2B5EF4-FFF2-40B4-BE49-F238E27FC236}">
                      <a16:creationId xmlns:a16="http://schemas.microsoft.com/office/drawing/2014/main" id="{B544B0E6-9D84-4435-9016-B46341DEA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6402" y="2686146"/>
                  <a:ext cx="467426" cy="467426"/>
                </a:xfrm>
                <a:prstGeom prst="rect">
                  <a:avLst/>
                </a:prstGeom>
              </p:spPr>
            </p:pic>
          </p:grpSp>
          <p:sp>
            <p:nvSpPr>
              <p:cNvPr id="95" name="箭头: 右 94"/>
              <p:cNvSpPr/>
              <p:nvPr/>
            </p:nvSpPr>
            <p:spPr>
              <a:xfrm>
                <a:off x="1558396" y="2801682"/>
                <a:ext cx="9792000" cy="271741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69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2A7B5024-DFC5-4CF0-ADA1-7F1273409442}"/>
                  </a:ext>
                </a:extLst>
              </p:cNvPr>
              <p:cNvGrpSpPr/>
              <p:nvPr/>
            </p:nvGrpSpPr>
            <p:grpSpPr>
              <a:xfrm>
                <a:off x="1582009" y="1950102"/>
                <a:ext cx="1127862" cy="1897055"/>
                <a:chOff x="1910385" y="1950102"/>
                <a:chExt cx="1127862" cy="1897055"/>
              </a:xfrm>
            </p:grpSpPr>
            <p:sp>
              <p:nvSpPr>
                <p:cNvPr id="155" name="object 61"/>
                <p:cNvSpPr/>
                <p:nvPr/>
              </p:nvSpPr>
              <p:spPr>
                <a:xfrm>
                  <a:off x="1922247" y="1950102"/>
                  <a:ext cx="1116000" cy="35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1760" h="375285">
                      <a:moveTo>
                        <a:pt x="2464308" y="0"/>
                      </a:moveTo>
                      <a:lnTo>
                        <a:pt x="0" y="0"/>
                      </a:lnTo>
                      <a:lnTo>
                        <a:pt x="0" y="374903"/>
                      </a:lnTo>
                      <a:lnTo>
                        <a:pt x="2464308" y="374903"/>
                      </a:lnTo>
                      <a:lnTo>
                        <a:pt x="2651760" y="187451"/>
                      </a:lnTo>
                      <a:lnTo>
                        <a:pt x="24643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dk1">
                      <a:alpha val="40000"/>
                    </a:schemeClr>
                  </a:outerShdw>
                </a:effectLst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CA" sz="1400" b="1" dirty="0">
                      <a:solidFill>
                        <a:schemeClr val="lt1"/>
                      </a:solidFill>
                      <a:ea typeface="微软雅黑" panose="020B0503020204020204" pitchFamily="34" charset="-122"/>
                      <a:cs typeface="Arial" panose="020B0604020202020204" pitchFamily="34" charset="0"/>
                      <a:sym typeface="+mn-lt"/>
                    </a:rPr>
                    <a:t>With CSV</a:t>
                  </a:r>
                  <a:endParaRPr sz="1400" b="1" dirty="0">
                    <a:solidFill>
                      <a:schemeClr val="lt1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endParaRPr>
                </a:p>
              </p:txBody>
            </p:sp>
            <p:sp>
              <p:nvSpPr>
                <p:cNvPr id="157" name="object 61"/>
                <p:cNvSpPr/>
                <p:nvPr/>
              </p:nvSpPr>
              <p:spPr>
                <a:xfrm>
                  <a:off x="1910385" y="3496685"/>
                  <a:ext cx="1116000" cy="35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1760" h="375285">
                      <a:moveTo>
                        <a:pt x="2464308" y="0"/>
                      </a:moveTo>
                      <a:lnTo>
                        <a:pt x="0" y="0"/>
                      </a:lnTo>
                      <a:lnTo>
                        <a:pt x="0" y="374903"/>
                      </a:lnTo>
                      <a:lnTo>
                        <a:pt x="2464308" y="374903"/>
                      </a:lnTo>
                      <a:lnTo>
                        <a:pt x="2651760" y="187451"/>
                      </a:lnTo>
                      <a:lnTo>
                        <a:pt x="24643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dk1">
                      <a:alpha val="40000"/>
                    </a:schemeClr>
                  </a:outerShdw>
                </a:effectLst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CA" altLang="zh-CN" sz="1400" b="1" dirty="0">
                      <a:solidFill>
                        <a:schemeClr val="lt1"/>
                      </a:solidFill>
                      <a:ea typeface="微软雅黑" panose="020B0503020204020204" pitchFamily="34" charset="-122"/>
                      <a:cs typeface="Arial" panose="020B0604020202020204" pitchFamily="34" charset="0"/>
                      <a:sym typeface="+mn-lt"/>
                    </a:rPr>
                    <a:t>Without CSV</a:t>
                  </a:r>
                  <a:endParaRPr lang="zh-CN" altLang="en-US" sz="1400" b="1" dirty="0">
                    <a:solidFill>
                      <a:schemeClr val="lt1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endParaRPr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ECC4F13B-B4A0-4429-9BD7-B855B5EFD7D6}"/>
                  </a:ext>
                </a:extLst>
              </p:cNvPr>
              <p:cNvGrpSpPr/>
              <p:nvPr/>
            </p:nvGrpSpPr>
            <p:grpSpPr>
              <a:xfrm>
                <a:off x="2865747" y="1474222"/>
                <a:ext cx="7268448" cy="1352316"/>
                <a:chOff x="3194123" y="1474222"/>
                <a:chExt cx="7268448" cy="1352316"/>
              </a:xfrm>
            </p:grpSpPr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483B62FA-D71A-4F9F-BD7F-F4DEE6D6E6C9}"/>
                    </a:ext>
                  </a:extLst>
                </p:cNvPr>
                <p:cNvGrpSpPr/>
                <p:nvPr/>
              </p:nvGrpSpPr>
              <p:grpSpPr>
                <a:xfrm>
                  <a:off x="3445594" y="1556719"/>
                  <a:ext cx="6818887" cy="1269819"/>
                  <a:chOff x="3445594" y="1556719"/>
                  <a:chExt cx="6818887" cy="1269819"/>
                </a:xfrm>
              </p:grpSpPr>
              <p:grpSp>
                <p:nvGrpSpPr>
                  <p:cNvPr id="25" name="群組 24">
                    <a:extLst>
                      <a:ext uri="{FF2B5EF4-FFF2-40B4-BE49-F238E27FC236}">
                        <a16:creationId xmlns:a16="http://schemas.microsoft.com/office/drawing/2014/main" id="{DA28AC00-FF53-4302-939B-0A176A3A2442}"/>
                      </a:ext>
                    </a:extLst>
                  </p:cNvPr>
                  <p:cNvGrpSpPr/>
                  <p:nvPr/>
                </p:nvGrpSpPr>
                <p:grpSpPr>
                  <a:xfrm>
                    <a:off x="3445594" y="1556719"/>
                    <a:ext cx="2121131" cy="516295"/>
                    <a:chOff x="3445594" y="1556719"/>
                    <a:chExt cx="2121131" cy="516295"/>
                  </a:xfrm>
                </p:grpSpPr>
                <p:sp>
                  <p:nvSpPr>
                    <p:cNvPr id="98" name="Shape 300"/>
                    <p:cNvSpPr/>
                    <p:nvPr/>
                  </p:nvSpPr>
                  <p:spPr>
                    <a:xfrm>
                      <a:off x="3445594" y="1556719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3985742" y="1605194"/>
                      <a:ext cx="970132" cy="467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CA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Import Library</a:t>
                      </a:r>
                      <a:endParaRPr lang="en-US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5173624" y="1674753"/>
                      <a:ext cx="393101" cy="258630"/>
                      <a:chOff x="3246537" y="3429000"/>
                      <a:chExt cx="563650" cy="297957"/>
                    </a:xfrm>
                  </p:grpSpPr>
                  <p:sp>
                    <p:nvSpPr>
                      <p:cNvPr id="19" name="箭头: V 形 18"/>
                      <p:cNvSpPr/>
                      <p:nvPr/>
                    </p:nvSpPr>
                    <p:spPr>
                      <a:xfrm>
                        <a:off x="3246537" y="3429000"/>
                        <a:ext cx="304842" cy="297957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4" name="箭头: V 形 133"/>
                      <p:cNvSpPr/>
                      <p:nvPr/>
                    </p:nvSpPr>
                    <p:spPr>
                      <a:xfrm>
                        <a:off x="3505345" y="3434200"/>
                        <a:ext cx="304842" cy="292756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8574C394-B849-4EAA-BE52-41D231FB37A6}"/>
                      </a:ext>
                    </a:extLst>
                  </p:cNvPr>
                  <p:cNvGrpSpPr/>
                  <p:nvPr/>
                </p:nvGrpSpPr>
                <p:grpSpPr>
                  <a:xfrm>
                    <a:off x="8122880" y="1560326"/>
                    <a:ext cx="2141601" cy="512688"/>
                    <a:chOff x="3441055" y="2178122"/>
                    <a:chExt cx="2141601" cy="512688"/>
                  </a:xfrm>
                </p:grpSpPr>
                <p:sp>
                  <p:nvSpPr>
                    <p:cNvPr id="101" name="文本框 100"/>
                    <p:cNvSpPr txBox="1"/>
                    <p:nvPr/>
                  </p:nvSpPr>
                  <p:spPr>
                    <a:xfrm>
                      <a:off x="3956242" y="2222990"/>
                      <a:ext cx="1161879" cy="467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CA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Drop Nulls, Comma</a:t>
                      </a:r>
                      <a:endParaRPr lang="en-US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29" name="Shape 300"/>
                    <p:cNvSpPr/>
                    <p:nvPr/>
                  </p:nvSpPr>
                  <p:spPr>
                    <a:xfrm>
                      <a:off x="3441055" y="2178122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grpSp>
                  <p:nvGrpSpPr>
                    <p:cNvPr id="135" name="组合 134"/>
                    <p:cNvGrpSpPr/>
                    <p:nvPr/>
                  </p:nvGrpSpPr>
                  <p:grpSpPr>
                    <a:xfrm>
                      <a:off x="5189555" y="2337734"/>
                      <a:ext cx="393101" cy="258630"/>
                      <a:chOff x="3246537" y="3429000"/>
                      <a:chExt cx="563650" cy="297957"/>
                    </a:xfrm>
                  </p:grpSpPr>
                  <p:sp>
                    <p:nvSpPr>
                      <p:cNvPr id="137" name="箭头: V 形 136"/>
                      <p:cNvSpPr/>
                      <p:nvPr/>
                    </p:nvSpPr>
                    <p:spPr>
                      <a:xfrm>
                        <a:off x="3246537" y="3429000"/>
                        <a:ext cx="304842" cy="297957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8" name="箭头: V 形 137"/>
                      <p:cNvSpPr/>
                      <p:nvPr/>
                    </p:nvSpPr>
                    <p:spPr>
                      <a:xfrm>
                        <a:off x="3505345" y="3434200"/>
                        <a:ext cx="304842" cy="292756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0" name="群組 19">
                    <a:extLst>
                      <a:ext uri="{FF2B5EF4-FFF2-40B4-BE49-F238E27FC236}">
                        <a16:creationId xmlns:a16="http://schemas.microsoft.com/office/drawing/2014/main" id="{DBFF0233-31C9-4A5E-803F-3172A6DF0724}"/>
                      </a:ext>
                    </a:extLst>
                  </p:cNvPr>
                  <p:cNvGrpSpPr/>
                  <p:nvPr/>
                </p:nvGrpSpPr>
                <p:grpSpPr>
                  <a:xfrm>
                    <a:off x="5784237" y="1573329"/>
                    <a:ext cx="2121131" cy="499685"/>
                    <a:chOff x="3597994" y="1709119"/>
                    <a:chExt cx="2121131" cy="499685"/>
                  </a:xfrm>
                </p:grpSpPr>
                <p:sp>
                  <p:nvSpPr>
                    <p:cNvPr id="15" name="Shape 300">
                      <a:extLst>
                        <a:ext uri="{FF2B5EF4-FFF2-40B4-BE49-F238E27FC236}">
                          <a16:creationId xmlns:a16="http://schemas.microsoft.com/office/drawing/2014/main" id="{561E9096-7DCC-481D-9B1E-4FD4EF6DD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7994" y="1709119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sp>
                  <p:nvSpPr>
                    <p:cNvPr id="16" name="文本框 99">
                      <a:extLst>
                        <a:ext uri="{FF2B5EF4-FFF2-40B4-BE49-F238E27FC236}">
                          <a16:creationId xmlns:a16="http://schemas.microsoft.com/office/drawing/2014/main" id="{69695211-CE2A-4AC8-9158-FA05C9088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27233" y="1740984"/>
                      <a:ext cx="970132" cy="467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CA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Import Data</a:t>
                      </a:r>
                      <a:endParaRPr lang="en-US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7" name="箭头: V 形 18">
                      <a:extLst>
                        <a:ext uri="{FF2B5EF4-FFF2-40B4-BE49-F238E27FC236}">
                          <a16:creationId xmlns:a16="http://schemas.microsoft.com/office/drawing/2014/main" id="{23EA8ECB-57AA-4CCB-8872-E09B773C1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024" y="1827153"/>
                      <a:ext cx="212603" cy="258630"/>
                    </a:xfrm>
                    <a:prstGeom prst="chevron">
                      <a:avLst/>
                    </a:prstGeom>
                    <a:solidFill>
                      <a:srgbClr val="FDE0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" name="箭头: V 形 133">
                      <a:extLst>
                        <a:ext uri="{FF2B5EF4-FFF2-40B4-BE49-F238E27FC236}">
                          <a16:creationId xmlns:a16="http://schemas.microsoft.com/office/drawing/2014/main" id="{8882243F-7AF7-445C-9348-A044963F1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6522" y="1831667"/>
                      <a:ext cx="212603" cy="254115"/>
                    </a:xfrm>
                    <a:prstGeom prst="chevron">
                      <a:avLst/>
                    </a:prstGeom>
                    <a:solidFill>
                      <a:srgbClr val="F893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1" name="群組 120">
                    <a:extLst>
                      <a:ext uri="{FF2B5EF4-FFF2-40B4-BE49-F238E27FC236}">
                        <a16:creationId xmlns:a16="http://schemas.microsoft.com/office/drawing/2014/main" id="{298DFAD6-4E2A-432D-9089-AD59206D5ABD}"/>
                      </a:ext>
                    </a:extLst>
                  </p:cNvPr>
                  <p:cNvGrpSpPr/>
                  <p:nvPr/>
                </p:nvGrpSpPr>
                <p:grpSpPr>
                  <a:xfrm>
                    <a:off x="3445594" y="2207116"/>
                    <a:ext cx="2121131" cy="474837"/>
                    <a:chOff x="3597994" y="1709119"/>
                    <a:chExt cx="2121131" cy="474837"/>
                  </a:xfrm>
                </p:grpSpPr>
                <p:sp>
                  <p:nvSpPr>
                    <p:cNvPr id="123" name="Shape 300">
                      <a:extLst>
                        <a:ext uri="{FF2B5EF4-FFF2-40B4-BE49-F238E27FC236}">
                          <a16:creationId xmlns:a16="http://schemas.microsoft.com/office/drawing/2014/main" id="{3603E8E5-0F97-49D7-93B8-4EE801F89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7994" y="1709119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sp>
                  <p:nvSpPr>
                    <p:cNvPr id="127" name="文本框 99">
                      <a:extLst>
                        <a:ext uri="{FF2B5EF4-FFF2-40B4-BE49-F238E27FC236}">
                          <a16:creationId xmlns:a16="http://schemas.microsoft.com/office/drawing/2014/main" id="{1C09F295-9F19-4921-9B11-D84EDB2BA7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8142" y="1815742"/>
                      <a:ext cx="970132" cy="2800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Slice Data</a:t>
                      </a:r>
                    </a:p>
                  </p:txBody>
                </p:sp>
                <p:sp>
                  <p:nvSpPr>
                    <p:cNvPr id="130" name="箭头: V 形 18">
                      <a:extLst>
                        <a:ext uri="{FF2B5EF4-FFF2-40B4-BE49-F238E27FC236}">
                          <a16:creationId xmlns:a16="http://schemas.microsoft.com/office/drawing/2014/main" id="{5CDE0A48-DA31-4793-8F9E-6506CD58B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024" y="1827153"/>
                      <a:ext cx="212603" cy="258630"/>
                    </a:xfrm>
                    <a:prstGeom prst="chevron">
                      <a:avLst/>
                    </a:prstGeom>
                    <a:solidFill>
                      <a:srgbClr val="FDE0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箭头: V 形 133">
                      <a:extLst>
                        <a:ext uri="{FF2B5EF4-FFF2-40B4-BE49-F238E27FC236}">
                          <a16:creationId xmlns:a16="http://schemas.microsoft.com/office/drawing/2014/main" id="{7001D5D1-A059-4F9B-913F-8E63AA58F4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6522" y="1831667"/>
                      <a:ext cx="212603" cy="254115"/>
                    </a:xfrm>
                    <a:prstGeom prst="chevron">
                      <a:avLst/>
                    </a:prstGeom>
                    <a:solidFill>
                      <a:srgbClr val="F893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2" name="群組 131">
                    <a:extLst>
                      <a:ext uri="{FF2B5EF4-FFF2-40B4-BE49-F238E27FC236}">
                        <a16:creationId xmlns:a16="http://schemas.microsoft.com/office/drawing/2014/main" id="{19475940-D3C6-4653-A065-1CDB73160D07}"/>
                      </a:ext>
                    </a:extLst>
                  </p:cNvPr>
                  <p:cNvGrpSpPr/>
                  <p:nvPr/>
                </p:nvGrpSpPr>
                <p:grpSpPr>
                  <a:xfrm>
                    <a:off x="5784237" y="2170974"/>
                    <a:ext cx="2146876" cy="655564"/>
                    <a:chOff x="3572249" y="1668559"/>
                    <a:chExt cx="2146876" cy="655564"/>
                  </a:xfrm>
                </p:grpSpPr>
                <p:sp>
                  <p:nvSpPr>
                    <p:cNvPr id="133" name="Shape 300">
                      <a:extLst>
                        <a:ext uri="{FF2B5EF4-FFF2-40B4-BE49-F238E27FC236}">
                          <a16:creationId xmlns:a16="http://schemas.microsoft.com/office/drawing/2014/main" id="{D4CF4B6A-5EC2-4BE4-9941-6BAD2ED75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2249" y="1709119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sp>
                  <p:nvSpPr>
                    <p:cNvPr id="136" name="文本框 99">
                      <a:extLst>
                        <a:ext uri="{FF2B5EF4-FFF2-40B4-BE49-F238E27FC236}">
                          <a16:creationId xmlns:a16="http://schemas.microsoft.com/office/drawing/2014/main" id="{A7EE773C-FEA9-4B0F-BDDC-ACBC4ED596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269" y="1668559"/>
                      <a:ext cx="1122571" cy="6555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CA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Rename Columns/ Index</a:t>
                      </a:r>
                      <a:endParaRPr lang="en-US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0" name="箭头: V 形 18">
                      <a:extLst>
                        <a:ext uri="{FF2B5EF4-FFF2-40B4-BE49-F238E27FC236}">
                          <a16:creationId xmlns:a16="http://schemas.microsoft.com/office/drawing/2014/main" id="{6FF076B6-A4AD-4F1E-8C4D-23672CAB1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024" y="1827153"/>
                      <a:ext cx="212603" cy="258630"/>
                    </a:xfrm>
                    <a:prstGeom prst="chevron">
                      <a:avLst/>
                    </a:prstGeom>
                    <a:solidFill>
                      <a:srgbClr val="FDE0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3" name="箭头: V 形 133">
                      <a:extLst>
                        <a:ext uri="{FF2B5EF4-FFF2-40B4-BE49-F238E27FC236}">
                          <a16:creationId xmlns:a16="http://schemas.microsoft.com/office/drawing/2014/main" id="{2F9D7C2D-3B5A-4EBD-B32D-B30DDA492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6522" y="1831667"/>
                      <a:ext cx="212603" cy="254115"/>
                    </a:xfrm>
                    <a:prstGeom prst="chevron">
                      <a:avLst/>
                    </a:prstGeom>
                    <a:solidFill>
                      <a:srgbClr val="F893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44" name="群組 143">
                    <a:extLst>
                      <a:ext uri="{FF2B5EF4-FFF2-40B4-BE49-F238E27FC236}">
                        <a16:creationId xmlns:a16="http://schemas.microsoft.com/office/drawing/2014/main" id="{CE907F3F-8394-415F-8256-2EE5F8337A5E}"/>
                      </a:ext>
                    </a:extLst>
                  </p:cNvPr>
                  <p:cNvGrpSpPr/>
                  <p:nvPr/>
                </p:nvGrpSpPr>
                <p:grpSpPr>
                  <a:xfrm>
                    <a:off x="8122880" y="2222573"/>
                    <a:ext cx="2141601" cy="481259"/>
                    <a:chOff x="3577524" y="1709119"/>
                    <a:chExt cx="2141601" cy="481259"/>
                  </a:xfrm>
                </p:grpSpPr>
                <p:sp>
                  <p:nvSpPr>
                    <p:cNvPr id="145" name="Shape 300">
                      <a:extLst>
                        <a:ext uri="{FF2B5EF4-FFF2-40B4-BE49-F238E27FC236}">
                          <a16:creationId xmlns:a16="http://schemas.microsoft.com/office/drawing/2014/main" id="{549196D6-43BB-4B3F-BD9E-83942BFCB0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7524" y="1709119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sp>
                  <p:nvSpPr>
                    <p:cNvPr id="146" name="文本框 99">
                      <a:extLst>
                        <a:ext uri="{FF2B5EF4-FFF2-40B4-BE49-F238E27FC236}">
                          <a16:creationId xmlns:a16="http://schemas.microsoft.com/office/drawing/2014/main" id="{AB590472-90B5-49CE-B789-B4A6AE3D2D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8584" y="1722558"/>
                      <a:ext cx="970132" cy="467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CA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Covert to Float </a:t>
                      </a:r>
                      <a:endParaRPr lang="en-US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7" name="箭头: V 形 18">
                      <a:extLst>
                        <a:ext uri="{FF2B5EF4-FFF2-40B4-BE49-F238E27FC236}">
                          <a16:creationId xmlns:a16="http://schemas.microsoft.com/office/drawing/2014/main" id="{6CDDA9FA-43BC-4C91-A51F-1AC4C7D28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024" y="1827153"/>
                      <a:ext cx="212603" cy="258630"/>
                    </a:xfrm>
                    <a:prstGeom prst="chevron">
                      <a:avLst/>
                    </a:prstGeom>
                    <a:solidFill>
                      <a:srgbClr val="FDE0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8" name="箭头: V 形 133">
                      <a:extLst>
                        <a:ext uri="{FF2B5EF4-FFF2-40B4-BE49-F238E27FC236}">
                          <a16:creationId xmlns:a16="http://schemas.microsoft.com/office/drawing/2014/main" id="{FA02E007-0BE3-41C3-98B2-A103DB5FB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6522" y="1831667"/>
                      <a:ext cx="212603" cy="254115"/>
                    </a:xfrm>
                    <a:prstGeom prst="chevron">
                      <a:avLst/>
                    </a:prstGeom>
                    <a:solidFill>
                      <a:srgbClr val="F893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" name="矩形 5"/>
                <p:cNvSpPr/>
                <p:nvPr/>
              </p:nvSpPr>
              <p:spPr>
                <a:xfrm>
                  <a:off x="3194123" y="1474222"/>
                  <a:ext cx="7268448" cy="1332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 err="1"/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3BC99B73-C799-49CB-89C5-502AC23A3CB9}"/>
                  </a:ext>
                </a:extLst>
              </p:cNvPr>
              <p:cNvGrpSpPr/>
              <p:nvPr/>
            </p:nvGrpSpPr>
            <p:grpSpPr>
              <a:xfrm>
                <a:off x="6397206" y="3406422"/>
                <a:ext cx="1209581" cy="865317"/>
                <a:chOff x="6746252" y="3406422"/>
                <a:chExt cx="1209581" cy="865317"/>
              </a:xfrm>
            </p:grpSpPr>
            <p:sp>
              <p:nvSpPr>
                <p:cNvPr id="165" name="矩形 164"/>
                <p:cNvSpPr/>
                <p:nvPr/>
              </p:nvSpPr>
              <p:spPr>
                <a:xfrm>
                  <a:off x="6746252" y="3406422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Setup </a:t>
                  </a:r>
                  <a:r>
                    <a:rPr lang="en-US" altLang="zh-TW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&amp;</a:t>
                  </a:r>
                  <a:r>
                    <a:rPr lang="zh-TW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Verify ENV</a:t>
                  </a: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6746252" y="3875739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Read Data</a:t>
                  </a:r>
                  <a:endParaRPr lang="zh-CN" altLang="en-US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80DE74D8-67F0-4148-ACA6-2A8095989A06}"/>
                  </a:ext>
                </a:extLst>
              </p:cNvPr>
              <p:cNvGrpSpPr/>
              <p:nvPr/>
            </p:nvGrpSpPr>
            <p:grpSpPr>
              <a:xfrm>
                <a:off x="4252630" y="3679160"/>
                <a:ext cx="288000" cy="295557"/>
                <a:chOff x="4523490" y="3610817"/>
                <a:chExt cx="288000" cy="295557"/>
              </a:xfrm>
            </p:grpSpPr>
            <p:cxnSp>
              <p:nvCxnSpPr>
                <p:cNvPr id="235" name="直接箭头连接符 234"/>
                <p:cNvCxnSpPr/>
                <p:nvPr/>
              </p:nvCxnSpPr>
              <p:spPr>
                <a:xfrm flipV="1">
                  <a:off x="4533676" y="3610817"/>
                  <a:ext cx="277814" cy="1415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箭头连接符 236"/>
                <p:cNvCxnSpPr>
                  <a:cxnSpLocks/>
                </p:cNvCxnSpPr>
                <p:nvPr/>
              </p:nvCxnSpPr>
              <p:spPr>
                <a:xfrm>
                  <a:off x="4523490" y="3822071"/>
                  <a:ext cx="278687" cy="8430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C1491534-9647-4374-9720-F1B3B89283CA}"/>
                  </a:ext>
                </a:extLst>
              </p:cNvPr>
              <p:cNvGrpSpPr/>
              <p:nvPr/>
            </p:nvGrpSpPr>
            <p:grpSpPr>
              <a:xfrm>
                <a:off x="4686511" y="3406422"/>
                <a:ext cx="1209581" cy="836735"/>
                <a:chOff x="4639127" y="3406422"/>
                <a:chExt cx="1209581" cy="836735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5E1D551E-3716-4D5F-95B9-110B558C8FBE}"/>
                    </a:ext>
                  </a:extLst>
                </p:cNvPr>
                <p:cNvSpPr/>
                <p:nvPr/>
              </p:nvSpPr>
              <p:spPr>
                <a:xfrm>
                  <a:off x="4639127" y="3406422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API</a:t>
                  </a:r>
                  <a:endParaRPr lang="zh-CN" altLang="en-US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5E159B2-6D7E-4597-820A-C930AA35578C}"/>
                    </a:ext>
                  </a:extLst>
                </p:cNvPr>
                <p:cNvSpPr/>
                <p:nvPr/>
              </p:nvSpPr>
              <p:spPr>
                <a:xfrm>
                  <a:off x="4639127" y="3847157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Manually Input Data</a:t>
                  </a:r>
                  <a:endParaRPr lang="zh-CN" altLang="en-US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874628A-18EF-4351-BBD9-016096486191}"/>
                  </a:ext>
                </a:extLst>
              </p:cNvPr>
              <p:cNvGrpSpPr/>
              <p:nvPr/>
            </p:nvGrpSpPr>
            <p:grpSpPr>
              <a:xfrm>
                <a:off x="6010994" y="3601535"/>
                <a:ext cx="288000" cy="488043"/>
                <a:chOff x="6353710" y="3601535"/>
                <a:chExt cx="282460" cy="488043"/>
              </a:xfrm>
            </p:grpSpPr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6353710" y="3601535"/>
                  <a:ext cx="28246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47">
                  <a:extLst>
                    <a:ext uri="{FF2B5EF4-FFF2-40B4-BE49-F238E27FC236}">
                      <a16:creationId xmlns:a16="http://schemas.microsoft.com/office/drawing/2014/main" id="{61B4D3A4-4243-42CE-B07F-5EFC3758909F}"/>
                    </a:ext>
                  </a:extLst>
                </p:cNvPr>
                <p:cNvCxnSpPr/>
                <p:nvPr/>
              </p:nvCxnSpPr>
              <p:spPr>
                <a:xfrm>
                  <a:off x="6353710" y="4089578"/>
                  <a:ext cx="28246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792F1BF-FE39-4997-9186-50FA21F99CD7}"/>
                  </a:ext>
                </a:extLst>
              </p:cNvPr>
              <p:cNvSpPr/>
              <p:nvPr/>
            </p:nvSpPr>
            <p:spPr>
              <a:xfrm>
                <a:off x="2975816" y="3633604"/>
                <a:ext cx="1209581" cy="396000"/>
              </a:xfrm>
              <a:prstGeom prst="rect">
                <a:avLst/>
              </a:prstGeom>
              <a:solidFill>
                <a:srgbClr val="F8931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1540"/>
                <a:r>
                  <a:rPr lang="en-CA" altLang="zh-CN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Import Library</a:t>
                </a:r>
              </a:p>
            </p:txBody>
          </p: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A6EC4E10-9FF5-4446-BB95-5D1C6D74922A}"/>
                  </a:ext>
                </a:extLst>
              </p:cNvPr>
              <p:cNvGrpSpPr/>
              <p:nvPr/>
            </p:nvGrpSpPr>
            <p:grpSpPr>
              <a:xfrm>
                <a:off x="7693238" y="3601535"/>
                <a:ext cx="288000" cy="488043"/>
                <a:chOff x="6506110" y="3753935"/>
                <a:chExt cx="282460" cy="488043"/>
              </a:xfrm>
            </p:grpSpPr>
            <p:cxnSp>
              <p:nvCxnSpPr>
                <p:cNvPr id="159" name="直接箭头连接符 47">
                  <a:extLst>
                    <a:ext uri="{FF2B5EF4-FFF2-40B4-BE49-F238E27FC236}">
                      <a16:creationId xmlns:a16="http://schemas.microsoft.com/office/drawing/2014/main" id="{F3BE5FF5-04EB-4E92-BF44-8A7067C47ABA}"/>
                    </a:ext>
                  </a:extLst>
                </p:cNvPr>
                <p:cNvCxnSpPr/>
                <p:nvPr/>
              </p:nvCxnSpPr>
              <p:spPr>
                <a:xfrm>
                  <a:off x="6506110" y="3753935"/>
                  <a:ext cx="28246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箭头连接符 47">
                  <a:extLst>
                    <a:ext uri="{FF2B5EF4-FFF2-40B4-BE49-F238E27FC236}">
                      <a16:creationId xmlns:a16="http://schemas.microsoft.com/office/drawing/2014/main" id="{E0E113C5-ADAF-41AE-BF47-9BFE14FBAD52}"/>
                    </a:ext>
                  </a:extLst>
                </p:cNvPr>
                <p:cNvCxnSpPr/>
                <p:nvPr/>
              </p:nvCxnSpPr>
              <p:spPr>
                <a:xfrm>
                  <a:off x="6506110" y="4241978"/>
                  <a:ext cx="28246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B6B96B22-4C4F-4CF6-8537-75D2D94A67BD}"/>
                  </a:ext>
                </a:extLst>
              </p:cNvPr>
              <p:cNvGrpSpPr/>
              <p:nvPr/>
            </p:nvGrpSpPr>
            <p:grpSpPr>
              <a:xfrm>
                <a:off x="8107901" y="3406422"/>
                <a:ext cx="1416823" cy="865317"/>
                <a:chOff x="8615631" y="3406422"/>
                <a:chExt cx="1416823" cy="865317"/>
              </a:xfrm>
            </p:grpSpPr>
            <p:sp>
              <p:nvSpPr>
                <p:cNvPr id="172" name="矩形 171"/>
                <p:cNvSpPr/>
                <p:nvPr/>
              </p:nvSpPr>
              <p:spPr>
                <a:xfrm>
                  <a:off x="8615631" y="3406422"/>
                  <a:ext cx="1404000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Define &amp; Select Variables</a:t>
                  </a: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D1F9558-4F8D-46BD-B297-23FE041D248E}"/>
                    </a:ext>
                  </a:extLst>
                </p:cNvPr>
                <p:cNvSpPr/>
                <p:nvPr/>
              </p:nvSpPr>
              <p:spPr>
                <a:xfrm>
                  <a:off x="8628454" y="3875739"/>
                  <a:ext cx="1404000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Verify </a:t>
                  </a:r>
                  <a:r>
                    <a:rPr lang="en-US" altLang="zh-TW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Datatype &amp; Info</a:t>
                  </a:r>
                  <a:endParaRPr lang="en-CA" altLang="zh-CN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D59F9C29-0175-47B6-8A08-80D66FEC8ADB}"/>
                  </a:ext>
                </a:extLst>
              </p:cNvPr>
              <p:cNvGrpSpPr/>
              <p:nvPr/>
            </p:nvGrpSpPr>
            <p:grpSpPr>
              <a:xfrm>
                <a:off x="9579502" y="3639217"/>
                <a:ext cx="288000" cy="375444"/>
                <a:chOff x="8125669" y="3601535"/>
                <a:chExt cx="706753" cy="375444"/>
              </a:xfrm>
            </p:grpSpPr>
            <p:cxnSp>
              <p:nvCxnSpPr>
                <p:cNvPr id="163" name="直接箭头连接符 234">
                  <a:extLst>
                    <a:ext uri="{FF2B5EF4-FFF2-40B4-BE49-F238E27FC236}">
                      <a16:creationId xmlns:a16="http://schemas.microsoft.com/office/drawing/2014/main" id="{6234B22D-1D09-4816-8BFB-503AF43C6F7A}"/>
                    </a:ext>
                  </a:extLst>
                </p:cNvPr>
                <p:cNvCxnSpPr/>
                <p:nvPr/>
              </p:nvCxnSpPr>
              <p:spPr>
                <a:xfrm flipV="1">
                  <a:off x="8150666" y="3835397"/>
                  <a:ext cx="681756" cy="1415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箭头连接符 236">
                  <a:extLst>
                    <a:ext uri="{FF2B5EF4-FFF2-40B4-BE49-F238E27FC236}">
                      <a16:creationId xmlns:a16="http://schemas.microsoft.com/office/drawing/2014/main" id="{4838B5AE-D7E8-428F-B07B-9BBAFA469E49}"/>
                    </a:ext>
                  </a:extLst>
                </p:cNvPr>
                <p:cNvCxnSpPr/>
                <p:nvPr/>
              </p:nvCxnSpPr>
              <p:spPr>
                <a:xfrm>
                  <a:off x="8125669" y="3601535"/>
                  <a:ext cx="683899" cy="8430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70E10F83-F0F5-4C8E-9AAA-35495BA8A7ED}"/>
                  </a:ext>
                </a:extLst>
              </p:cNvPr>
              <p:cNvGrpSpPr/>
              <p:nvPr/>
            </p:nvGrpSpPr>
            <p:grpSpPr>
              <a:xfrm>
                <a:off x="10025838" y="1977558"/>
                <a:ext cx="1209581" cy="2090363"/>
                <a:chOff x="9850877" y="1977558"/>
                <a:chExt cx="1209581" cy="2090363"/>
              </a:xfrm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9850877" y="3671921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US" altLang="zh-TW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Complete </a:t>
                  </a:r>
                  <a:r>
                    <a:rPr lang="en-US" altLang="zh-TW" sz="1220" b="1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Dataframe</a:t>
                  </a:r>
                  <a:endParaRPr lang="en-CA" altLang="zh-CN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87EB70D-A543-4FF4-8D02-C36EA9E02095}"/>
                    </a:ext>
                  </a:extLst>
                </p:cNvPr>
                <p:cNvSpPr/>
                <p:nvPr/>
              </p:nvSpPr>
              <p:spPr>
                <a:xfrm>
                  <a:off x="9850877" y="1977558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US" altLang="zh-TW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Complete </a:t>
                  </a:r>
                  <a:r>
                    <a:rPr lang="en-US" altLang="zh-TW" sz="1220" b="1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Dataframe</a:t>
                  </a:r>
                  <a:endParaRPr lang="en-CA" altLang="zh-CN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4" name="圖形 13" descr="網頁設計">
                <a:extLst>
                  <a:ext uri="{FF2B5EF4-FFF2-40B4-BE49-F238E27FC236}">
                    <a16:creationId xmlns:a16="http://schemas.microsoft.com/office/drawing/2014/main" id="{E9D4D349-6776-4AA7-AE37-581A5933A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81611" y="1624094"/>
                <a:ext cx="346998" cy="346998"/>
              </a:xfrm>
              <a:prstGeom prst="rect">
                <a:avLst/>
              </a:prstGeom>
            </p:spPr>
          </p:pic>
          <p:pic>
            <p:nvPicPr>
              <p:cNvPr id="71" name="圖形 70" descr="文件">
                <a:extLst>
                  <a:ext uri="{FF2B5EF4-FFF2-40B4-BE49-F238E27FC236}">
                    <a16:creationId xmlns:a16="http://schemas.microsoft.com/office/drawing/2014/main" id="{3CDF69D0-6371-44F6-A56A-83E1A6937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542664" y="1615713"/>
                <a:ext cx="345600" cy="345600"/>
              </a:xfrm>
              <a:prstGeom prst="rect">
                <a:avLst/>
              </a:prstGeom>
            </p:spPr>
          </p:pic>
          <p:pic>
            <p:nvPicPr>
              <p:cNvPr id="73" name="圖形 72" descr="伺服器">
                <a:extLst>
                  <a:ext uri="{FF2B5EF4-FFF2-40B4-BE49-F238E27FC236}">
                    <a16:creationId xmlns:a16="http://schemas.microsoft.com/office/drawing/2014/main" id="{EB0B9820-C832-4715-A72C-A8701C515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522107" y="2283793"/>
                <a:ext cx="345600" cy="345600"/>
              </a:xfrm>
              <a:prstGeom prst="rect">
                <a:avLst/>
              </a:prstGeom>
            </p:spPr>
          </p:pic>
          <p:pic>
            <p:nvPicPr>
              <p:cNvPr id="75" name="圖形 74" descr="橡皮擦">
                <a:extLst>
                  <a:ext uri="{FF2B5EF4-FFF2-40B4-BE49-F238E27FC236}">
                    <a16:creationId xmlns:a16="http://schemas.microsoft.com/office/drawing/2014/main" id="{B1976784-376B-47F6-8B1E-563C3F764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859122" y="1615623"/>
                <a:ext cx="345600" cy="345600"/>
              </a:xfrm>
              <a:prstGeom prst="rect">
                <a:avLst/>
              </a:prstGeom>
            </p:spPr>
          </p:pic>
          <p:pic>
            <p:nvPicPr>
              <p:cNvPr id="77" name="圖形 76" descr="剪刀">
                <a:extLst>
                  <a:ext uri="{FF2B5EF4-FFF2-40B4-BE49-F238E27FC236}">
                    <a16:creationId xmlns:a16="http://schemas.microsoft.com/office/drawing/2014/main" id="{9B499FB9-9624-4873-AB49-79A0D8CE3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183009" y="2259860"/>
                <a:ext cx="345600" cy="345600"/>
              </a:xfrm>
              <a:prstGeom prst="rect">
                <a:avLst/>
              </a:prstGeom>
            </p:spPr>
          </p:pic>
          <p:pic>
            <p:nvPicPr>
              <p:cNvPr id="79" name="圖形 78" descr="數學">
                <a:extLst>
                  <a:ext uri="{FF2B5EF4-FFF2-40B4-BE49-F238E27FC236}">
                    <a16:creationId xmlns:a16="http://schemas.microsoft.com/office/drawing/2014/main" id="{086BFB80-93D1-4402-98DF-2F0CBD054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872698" y="2278741"/>
                <a:ext cx="345600" cy="345600"/>
              </a:xfrm>
              <a:prstGeom prst="rect">
                <a:avLst/>
              </a:prstGeom>
            </p:spPr>
          </p:pic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050BEFDA-B758-47A4-85D7-0EB974595572}"/>
                  </a:ext>
                </a:extLst>
              </p:cNvPr>
              <p:cNvGrpSpPr/>
              <p:nvPr/>
            </p:nvGrpSpPr>
            <p:grpSpPr>
              <a:xfrm>
                <a:off x="11284718" y="1726673"/>
                <a:ext cx="865130" cy="987268"/>
                <a:chOff x="9112104" y="2605460"/>
                <a:chExt cx="865130" cy="987268"/>
              </a:xfrm>
            </p:grpSpPr>
            <p:sp>
              <p:nvSpPr>
                <p:cNvPr id="223" name="文本框 222"/>
                <p:cNvSpPr txBox="1"/>
                <p:nvPr/>
              </p:nvSpPr>
              <p:spPr>
                <a:xfrm>
                  <a:off x="9112104" y="3312651"/>
                  <a:ext cx="865130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Graphs</a:t>
                  </a:r>
                  <a:endParaRPr lang="en-US" altLang="zh-CN" sz="122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4" name="Shape 300"/>
                <p:cNvSpPr/>
                <p:nvPr/>
              </p:nvSpPr>
              <p:spPr>
                <a:xfrm>
                  <a:off x="9243984" y="2605460"/>
                  <a:ext cx="612000" cy="612000"/>
                </a:xfrm>
                <a:prstGeom prst="ellipse">
                  <a:avLst/>
                </a:prstGeom>
                <a:solidFill>
                  <a:schemeClr val="accent1"/>
                </a:solidFill>
                <a:ln w="63500">
                  <a:solidFill>
                    <a:srgbClr val="FFFFFF"/>
                  </a:solidFill>
                </a:ln>
                <a:effectLst>
                  <a:outerShdw blurRad="127000" dist="38100" dir="81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lIns="45718" tIns="45718" rIns="45718" bIns="45718" anchor="ctr"/>
                <a:lstStyle/>
                <a:p>
                  <a:pPr algn="ctr" defTabSz="685800">
                    <a:defRPr sz="1300">
                      <a:solidFill>
                        <a:srgbClr val="FFFFFF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defRPr>
                  </a:pPr>
                  <a:endParaRPr/>
                </a:p>
              </p:txBody>
            </p:sp>
            <p:pic>
              <p:nvPicPr>
                <p:cNvPr id="10" name="圖形 9" descr="橫條圖">
                  <a:extLst>
                    <a:ext uri="{FF2B5EF4-FFF2-40B4-BE49-F238E27FC236}">
                      <a16:creationId xmlns:a16="http://schemas.microsoft.com/office/drawing/2014/main" id="{43BD03A0-2342-431D-92A2-FC6FFE6924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708" y="2710327"/>
                  <a:ext cx="402265" cy="402265"/>
                </a:xfrm>
                <a:prstGeom prst="rect">
                  <a:avLst/>
                </a:prstGeom>
              </p:spPr>
            </p:pic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CC6F6696-08B3-4304-96D7-08C78838D80F}"/>
                  </a:ext>
                </a:extLst>
              </p:cNvPr>
              <p:cNvGrpSpPr/>
              <p:nvPr/>
            </p:nvGrpSpPr>
            <p:grpSpPr>
              <a:xfrm>
                <a:off x="11284718" y="3532058"/>
                <a:ext cx="865130" cy="987268"/>
                <a:chOff x="9112104" y="2605460"/>
                <a:chExt cx="865130" cy="987268"/>
              </a:xfrm>
            </p:grpSpPr>
            <p:sp>
              <p:nvSpPr>
                <p:cNvPr id="193" name="文本框 222">
                  <a:extLst>
                    <a:ext uri="{FF2B5EF4-FFF2-40B4-BE49-F238E27FC236}">
                      <a16:creationId xmlns:a16="http://schemas.microsoft.com/office/drawing/2014/main" id="{22E0F2FA-0576-4385-9BFA-60C07DF7571F}"/>
                    </a:ext>
                  </a:extLst>
                </p:cNvPr>
                <p:cNvSpPr txBox="1"/>
                <p:nvPr/>
              </p:nvSpPr>
              <p:spPr>
                <a:xfrm>
                  <a:off x="9112104" y="3312651"/>
                  <a:ext cx="865130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Graphs</a:t>
                  </a:r>
                  <a:endParaRPr lang="en-US" altLang="zh-CN" sz="122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94" name="Shape 300">
                  <a:extLst>
                    <a:ext uri="{FF2B5EF4-FFF2-40B4-BE49-F238E27FC236}">
                      <a16:creationId xmlns:a16="http://schemas.microsoft.com/office/drawing/2014/main" id="{A3F3373F-27B5-4B66-866E-03D19FCE3127}"/>
                    </a:ext>
                  </a:extLst>
                </p:cNvPr>
                <p:cNvSpPr/>
                <p:nvPr/>
              </p:nvSpPr>
              <p:spPr>
                <a:xfrm>
                  <a:off x="9243984" y="2605460"/>
                  <a:ext cx="612000" cy="612000"/>
                </a:xfrm>
                <a:prstGeom prst="ellipse">
                  <a:avLst/>
                </a:prstGeom>
                <a:solidFill>
                  <a:schemeClr val="accent1"/>
                </a:solidFill>
                <a:ln w="63500">
                  <a:solidFill>
                    <a:srgbClr val="FFFFFF"/>
                  </a:solidFill>
                </a:ln>
                <a:effectLst>
                  <a:outerShdw blurRad="127000" dist="38100" dir="81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lIns="45718" tIns="45718" rIns="45718" bIns="45718" anchor="ctr"/>
                <a:lstStyle/>
                <a:p>
                  <a:pPr algn="ctr" defTabSz="685800">
                    <a:defRPr sz="1300">
                      <a:solidFill>
                        <a:srgbClr val="FFFFFF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defRPr>
                  </a:pPr>
                  <a:endParaRPr/>
                </a:p>
              </p:txBody>
            </p:sp>
            <p:pic>
              <p:nvPicPr>
                <p:cNvPr id="195" name="圖形 194" descr="橫條圖">
                  <a:extLst>
                    <a:ext uri="{FF2B5EF4-FFF2-40B4-BE49-F238E27FC236}">
                      <a16:creationId xmlns:a16="http://schemas.microsoft.com/office/drawing/2014/main" id="{B4FADC06-7CAE-4247-8448-EAA633E115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708" y="2710327"/>
                  <a:ext cx="402265" cy="4022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89756E12-FD94-4075-8D20-03E992CCF3D7}"/>
                </a:ext>
              </a:extLst>
            </p:cNvPr>
            <p:cNvGrpSpPr/>
            <p:nvPr/>
          </p:nvGrpSpPr>
          <p:grpSpPr>
            <a:xfrm>
              <a:off x="2685803" y="4897838"/>
              <a:ext cx="3537026" cy="2242558"/>
              <a:chOff x="555473" y="4897838"/>
              <a:chExt cx="3537026" cy="2242558"/>
            </a:xfrm>
          </p:grpSpPr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1875AC86-B9A3-4387-B6AD-6E64B2A758B6}"/>
                  </a:ext>
                </a:extLst>
              </p:cNvPr>
              <p:cNvGrpSpPr/>
              <p:nvPr/>
            </p:nvGrpSpPr>
            <p:grpSpPr>
              <a:xfrm>
                <a:off x="560842" y="4897838"/>
                <a:ext cx="3531657" cy="1850375"/>
                <a:chOff x="528670" y="4470576"/>
                <a:chExt cx="3531657" cy="1850375"/>
              </a:xfrm>
            </p:grpSpPr>
            <p:sp>
              <p:nvSpPr>
                <p:cNvPr id="82" name="文本框 70">
                  <a:extLst>
                    <a:ext uri="{FF2B5EF4-FFF2-40B4-BE49-F238E27FC236}">
                      <a16:creationId xmlns:a16="http://schemas.microsoft.com/office/drawing/2014/main" id="{19341094-6170-43EE-88ED-25C61AF2D6DB}"/>
                    </a:ext>
                  </a:extLst>
                </p:cNvPr>
                <p:cNvSpPr txBox="1"/>
                <p:nvPr/>
              </p:nvSpPr>
              <p:spPr>
                <a:xfrm>
                  <a:off x="947794" y="4470576"/>
                  <a:ext cx="3112533" cy="1845229"/>
                </a:xfrm>
                <a:prstGeom prst="rect">
                  <a:avLst/>
                </a:prstGeom>
                <a:noFill/>
                <a:ln>
                  <a:solidFill>
                    <a:srgbClr val="FD8D02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Capital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IQ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Factset</a:t>
                  </a:r>
                  <a:endParaRPr lang="en-US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TSLA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Investor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Relation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endParaRPr lang="en-CA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Yahoo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Finance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Alpaca API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Bloomberg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Wood Mackenzie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NREL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kumimoji="1" lang="en-CA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+mj-ea"/>
                      <a:cs typeface="华文楷体" panose="02010600040101010101" pitchFamily="2" charset="-122"/>
                    </a:rPr>
                    <a:t>IBIS World</a:t>
                  </a:r>
                  <a:endParaRPr kumimoji="1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ea"/>
                    <a:ea typeface="+mj-ea"/>
                    <a:cs typeface="华文楷体" panose="02010600040101010101" pitchFamily="2" charset="-122"/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6CFE955-D426-4BC7-85B8-277EB7FDF7DF}"/>
                    </a:ext>
                  </a:extLst>
                </p:cNvPr>
                <p:cNvSpPr/>
                <p:nvPr/>
              </p:nvSpPr>
              <p:spPr>
                <a:xfrm>
                  <a:off x="528670" y="4470576"/>
                  <a:ext cx="459861" cy="1850375"/>
                </a:xfrm>
                <a:prstGeom prst="rect">
                  <a:avLst/>
                </a:prstGeom>
                <a:solidFill>
                  <a:srgbClr val="FD8D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65ABD227-9844-4B16-8C64-49B5C60FFADD}"/>
                  </a:ext>
                </a:extLst>
              </p:cNvPr>
              <p:cNvSpPr txBox="1"/>
              <p:nvPr/>
            </p:nvSpPr>
            <p:spPr>
              <a:xfrm>
                <a:off x="555473" y="5052472"/>
                <a:ext cx="461665" cy="20879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Data Sources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167" name="群組 166">
              <a:extLst>
                <a:ext uri="{FF2B5EF4-FFF2-40B4-BE49-F238E27FC236}">
                  <a16:creationId xmlns:a16="http://schemas.microsoft.com/office/drawing/2014/main" id="{D3FFB761-37E9-4BF5-9940-852227058F87}"/>
                </a:ext>
              </a:extLst>
            </p:cNvPr>
            <p:cNvGrpSpPr/>
            <p:nvPr/>
          </p:nvGrpSpPr>
          <p:grpSpPr>
            <a:xfrm>
              <a:off x="6335601" y="4897838"/>
              <a:ext cx="3531657" cy="2242558"/>
              <a:chOff x="6391139" y="4897838"/>
              <a:chExt cx="3531657" cy="2242558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23E5CD9B-FD77-4D14-9E0B-CC1F9A10E04B}"/>
                  </a:ext>
                </a:extLst>
              </p:cNvPr>
              <p:cNvGrpSpPr/>
              <p:nvPr/>
            </p:nvGrpSpPr>
            <p:grpSpPr>
              <a:xfrm>
                <a:off x="6391139" y="4897838"/>
                <a:ext cx="3531657" cy="1850375"/>
                <a:chOff x="6391139" y="4622976"/>
                <a:chExt cx="3531657" cy="1850375"/>
              </a:xfrm>
            </p:grpSpPr>
            <p:sp>
              <p:nvSpPr>
                <p:cNvPr id="84" name="文本框 70">
                  <a:extLst>
                    <a:ext uri="{FF2B5EF4-FFF2-40B4-BE49-F238E27FC236}">
                      <a16:creationId xmlns:a16="http://schemas.microsoft.com/office/drawing/2014/main" id="{FD784FF2-33F3-483D-9675-3E97E4F9A40B}"/>
                    </a:ext>
                  </a:extLst>
                </p:cNvPr>
                <p:cNvSpPr txBox="1"/>
                <p:nvPr/>
              </p:nvSpPr>
              <p:spPr>
                <a:xfrm>
                  <a:off x="6810263" y="4622976"/>
                  <a:ext cx="3112533" cy="1845229"/>
                </a:xfrm>
                <a:prstGeom prst="rect">
                  <a:avLst/>
                </a:prstGeom>
                <a:noFill/>
                <a:ln>
                  <a:solidFill>
                    <a:srgbClr val="FD8D02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defTabSz="891540">
                    <a:defRPr/>
                  </a:pPr>
                  <a:r>
                    <a:rPr lang="en-US" altLang="zh-TW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Existing Library</a:t>
                  </a:r>
                  <a:endParaRPr lang="en-C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Path,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Os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requests</a:t>
                  </a: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alpaca_trade_api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load_dotenv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Panel,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hvplot.pandas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plotly.express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 </a:t>
                  </a: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Pandas,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Numpy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MCSimulation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defTabSz="891540">
                    <a:defRPr/>
                  </a:pP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defTabSz="891540">
                    <a:defRPr/>
                  </a:pPr>
                  <a:r>
                    <a:rPr lang="en-US" altLang="zh-TW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New Library</a:t>
                  </a:r>
                  <a:endParaRPr lang="en-C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Holoviews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yfinance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A7919768-92BD-47E6-9A00-944D0FFD2CDA}"/>
                    </a:ext>
                  </a:extLst>
                </p:cNvPr>
                <p:cNvSpPr/>
                <p:nvPr/>
              </p:nvSpPr>
              <p:spPr>
                <a:xfrm>
                  <a:off x="6391139" y="4622976"/>
                  <a:ext cx="459861" cy="1850375"/>
                </a:xfrm>
                <a:prstGeom prst="rect">
                  <a:avLst/>
                </a:prstGeom>
                <a:solidFill>
                  <a:srgbClr val="FD8D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C1713446-7031-4D05-A23D-868B0AE05FAE}"/>
                  </a:ext>
                </a:extLst>
              </p:cNvPr>
              <p:cNvSpPr txBox="1"/>
              <p:nvPr/>
            </p:nvSpPr>
            <p:spPr>
              <a:xfrm>
                <a:off x="6391139" y="5052472"/>
                <a:ext cx="461665" cy="20879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Library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169" name="等腰三角形 168">
              <a:extLst>
                <a:ext uri="{FF2B5EF4-FFF2-40B4-BE49-F238E27FC236}">
                  <a16:creationId xmlns:a16="http://schemas.microsoft.com/office/drawing/2014/main" id="{2BE4EE36-2142-4117-B7A8-69BFE02E9A10}"/>
                </a:ext>
              </a:extLst>
            </p:cNvPr>
            <p:cNvSpPr/>
            <p:nvPr/>
          </p:nvSpPr>
          <p:spPr>
            <a:xfrm rot="10800000" flipH="1" flipV="1">
              <a:off x="4760446" y="4640016"/>
              <a:ext cx="2583218" cy="2160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4800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20000"/>
                    <a:lumOff val="80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2231A"/>
                </a:buClr>
                <a:buSzPct val="90000"/>
                <a:buFont typeface="Wingdings" panose="05000000000000000000" pitchFamily="2" charset="2"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300">
            <a:extLst>
              <a:ext uri="{FF2B5EF4-FFF2-40B4-BE49-F238E27FC236}">
                <a16:creationId xmlns:a16="http://schemas.microsoft.com/office/drawing/2014/main" id="{F9B3F0EE-358E-4719-B3EC-8F54C86D3323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2020</a:t>
            </a:r>
            <a:endParaRPr sz="1600" b="1" dirty="0">
              <a:latin typeface="+mj-lt"/>
            </a:endParaRPr>
          </a:p>
        </p:txBody>
      </p:sp>
      <p:sp>
        <p:nvSpPr>
          <p:cNvPr id="20" name="Shape 300">
            <a:extLst>
              <a:ext uri="{FF2B5EF4-FFF2-40B4-BE49-F238E27FC236}">
                <a16:creationId xmlns:a16="http://schemas.microsoft.com/office/drawing/2014/main" id="{019FE207-62A0-4538-A8F2-9F4C72A89A5E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2025</a:t>
            </a:r>
            <a:endParaRPr sz="1600" b="1" dirty="0">
              <a:latin typeface="+mj-lt"/>
            </a:endParaRPr>
          </a:p>
        </p:txBody>
      </p:sp>
      <p:grpSp>
        <p:nvGrpSpPr>
          <p:cNvPr id="81" name="组合 20">
            <a:extLst>
              <a:ext uri="{FF2B5EF4-FFF2-40B4-BE49-F238E27FC236}">
                <a16:creationId xmlns:a16="http://schemas.microsoft.com/office/drawing/2014/main" id="{A7707743-17C8-4DC5-91CE-44EC37CE117A}"/>
              </a:ext>
            </a:extLst>
          </p:cNvPr>
          <p:cNvGrpSpPr/>
          <p:nvPr/>
        </p:nvGrpSpPr>
        <p:grpSpPr>
          <a:xfrm>
            <a:off x="6314944" y="2862481"/>
            <a:ext cx="5007128" cy="664688"/>
            <a:chOff x="1490103" y="3110398"/>
            <a:chExt cx="9339807" cy="1239843"/>
          </a:xfrm>
        </p:grpSpPr>
        <p:sp>
          <p:nvSpPr>
            <p:cNvPr id="82" name="Arrow: Pentagon 113">
              <a:extLst>
                <a:ext uri="{FF2B5EF4-FFF2-40B4-BE49-F238E27FC236}">
                  <a16:creationId xmlns:a16="http://schemas.microsoft.com/office/drawing/2014/main" id="{594757C9-F863-4F8C-8E40-24A1D056D976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3D6C242-E9A9-42CE-B8F0-953ACE1437C9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84" name="组合 24">
              <a:extLst>
                <a:ext uri="{FF2B5EF4-FFF2-40B4-BE49-F238E27FC236}">
                  <a16:creationId xmlns:a16="http://schemas.microsoft.com/office/drawing/2014/main" id="{C1DF1A29-7CB0-4A5C-BB22-65B8B1589B38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87" name="直接连接符 27">
                <a:extLst>
                  <a:ext uri="{FF2B5EF4-FFF2-40B4-BE49-F238E27FC236}">
                    <a16:creationId xmlns:a16="http://schemas.microsoft.com/office/drawing/2014/main" id="{C588A0EE-25C0-4BEF-90B0-717AFED3D435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28">
                <a:extLst>
                  <a:ext uri="{FF2B5EF4-FFF2-40B4-BE49-F238E27FC236}">
                    <a16:creationId xmlns:a16="http://schemas.microsoft.com/office/drawing/2014/main" id="{047CECC2-304D-41A6-BEEE-9436A892FE45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9A91B1F-688A-46EB-AB1B-810FC775A852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Charging Units – </a:t>
              </a:r>
            </a:p>
            <a:p>
              <a:pPr lvl="0">
                <a:defRPr/>
              </a:pPr>
              <a:r>
                <a: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North America and Europe 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charger units in 2022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each over 1.25 million by 2025</a:t>
              </a:r>
            </a:p>
          </p:txBody>
        </p:sp>
      </p:grpSp>
      <p:grpSp>
        <p:nvGrpSpPr>
          <p:cNvPr id="97" name="组合 20">
            <a:extLst>
              <a:ext uri="{FF2B5EF4-FFF2-40B4-BE49-F238E27FC236}">
                <a16:creationId xmlns:a16="http://schemas.microsoft.com/office/drawing/2014/main" id="{F6696A8F-A21D-4DD0-AC8E-1945CE9C1214}"/>
              </a:ext>
            </a:extLst>
          </p:cNvPr>
          <p:cNvGrpSpPr/>
          <p:nvPr/>
        </p:nvGrpSpPr>
        <p:grpSpPr>
          <a:xfrm>
            <a:off x="6314944" y="4741395"/>
            <a:ext cx="6373812" cy="838016"/>
            <a:chOff x="1490103" y="3110398"/>
            <a:chExt cx="11889086" cy="1563152"/>
          </a:xfrm>
        </p:grpSpPr>
        <p:sp>
          <p:nvSpPr>
            <p:cNvPr id="98" name="Arrow: Pentagon 113">
              <a:extLst>
                <a:ext uri="{FF2B5EF4-FFF2-40B4-BE49-F238E27FC236}">
                  <a16:creationId xmlns:a16="http://schemas.microsoft.com/office/drawing/2014/main" id="{5DD25BFC-3C2E-4766-BE6A-575EF18EF082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FCC449C0-47B1-4F3F-A329-B05D5A8DE4F1}"/>
                </a:ext>
              </a:extLst>
            </p:cNvPr>
            <p:cNvSpPr/>
            <p:nvPr/>
          </p:nvSpPr>
          <p:spPr>
            <a:xfrm>
              <a:off x="3586044" y="3231230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0" name="组合 24">
              <a:extLst>
                <a:ext uri="{FF2B5EF4-FFF2-40B4-BE49-F238E27FC236}">
                  <a16:creationId xmlns:a16="http://schemas.microsoft.com/office/drawing/2014/main" id="{CFC08CC5-F1CE-4498-9465-6E7BEEA4C88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03" name="直接连接符 27">
                <a:extLst>
                  <a:ext uri="{FF2B5EF4-FFF2-40B4-BE49-F238E27FC236}">
                    <a16:creationId xmlns:a16="http://schemas.microsoft.com/office/drawing/2014/main" id="{44915FEA-65F9-475B-B7F0-F5E66AC02141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28">
                <a:extLst>
                  <a:ext uri="{FF2B5EF4-FFF2-40B4-BE49-F238E27FC236}">
                    <a16:creationId xmlns:a16="http://schemas.microsoft.com/office/drawing/2014/main" id="{DEF384E0-BD54-424C-B173-2D5813C312CD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7426178-6597-446D-8218-4CBA7D2CA91B}"/>
                </a:ext>
              </a:extLst>
            </p:cNvPr>
            <p:cNvSpPr/>
            <p:nvPr/>
          </p:nvSpPr>
          <p:spPr>
            <a:xfrm>
              <a:off x="3587520" y="3110398"/>
              <a:ext cx="9791669" cy="1563152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Reach 10% EV sales </a:t>
              </a:r>
            </a:p>
            <a:p>
              <a:pPr lvl="0"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for lobal passenger in 2025 </a:t>
              </a:r>
            </a:p>
          </p:txBody>
        </p:sp>
      </p:grpSp>
      <p:grpSp>
        <p:nvGrpSpPr>
          <p:cNvPr id="105" name="组合 20">
            <a:extLst>
              <a:ext uri="{FF2B5EF4-FFF2-40B4-BE49-F238E27FC236}">
                <a16:creationId xmlns:a16="http://schemas.microsoft.com/office/drawing/2014/main" id="{0028570B-E2F1-4D77-8FCE-D6322CA52648}"/>
              </a:ext>
            </a:extLst>
          </p:cNvPr>
          <p:cNvGrpSpPr/>
          <p:nvPr/>
        </p:nvGrpSpPr>
        <p:grpSpPr>
          <a:xfrm>
            <a:off x="711826" y="2862481"/>
            <a:ext cx="5007128" cy="1526639"/>
            <a:chOff x="1490103" y="3110401"/>
            <a:chExt cx="9339807" cy="2847645"/>
          </a:xfrm>
        </p:grpSpPr>
        <p:sp>
          <p:nvSpPr>
            <p:cNvPr id="106" name="Arrow: Pentagon 113">
              <a:extLst>
                <a:ext uri="{FF2B5EF4-FFF2-40B4-BE49-F238E27FC236}">
                  <a16:creationId xmlns:a16="http://schemas.microsoft.com/office/drawing/2014/main" id="{0FF598EF-694E-4C8F-BEAA-8B9C5036A308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0326-ECAA-4F10-A5FE-ECA16507D24F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8" name="组合 24">
              <a:extLst>
                <a:ext uri="{FF2B5EF4-FFF2-40B4-BE49-F238E27FC236}">
                  <a16:creationId xmlns:a16="http://schemas.microsoft.com/office/drawing/2014/main" id="{CFDB0379-A4CD-4A86-962E-FEBEB4FD02F9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11" name="直接连接符 27">
                <a:extLst>
                  <a:ext uri="{FF2B5EF4-FFF2-40B4-BE49-F238E27FC236}">
                    <a16:creationId xmlns:a16="http://schemas.microsoft.com/office/drawing/2014/main" id="{21D31C6B-237D-4E25-A271-AE0B8F6882A0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28">
                <a:extLst>
                  <a:ext uri="{FF2B5EF4-FFF2-40B4-BE49-F238E27FC236}">
                    <a16:creationId xmlns:a16="http://schemas.microsoft.com/office/drawing/2014/main" id="{36CE14B2-7690-4BD4-AA02-1C29FFB3CBB1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535AE25-8E89-4939-AFDD-C9AE3F580EF4}"/>
                </a:ext>
              </a:extLst>
            </p:cNvPr>
            <p:cNvSpPr/>
            <p:nvPr/>
          </p:nvSpPr>
          <p:spPr>
            <a:xfrm>
              <a:off x="3587520" y="3110401"/>
              <a:ext cx="5841354" cy="284764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Current Status – On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Road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e-buses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400,000 electric delivery vans</a:t>
              </a:r>
            </a:p>
            <a:p>
              <a:pPr lvl="0"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</a:t>
              </a: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trucks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184M electric mopeds, scooters </a:t>
              </a:r>
            </a:p>
            <a:p>
              <a:pPr lvl="0"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 motorcycles</a:t>
              </a:r>
            </a:p>
          </p:txBody>
        </p:sp>
      </p:grpSp>
      <p:sp>
        <p:nvSpPr>
          <p:cNvPr id="2" name="teamwork_292324">
            <a:extLst>
              <a:ext uri="{FF2B5EF4-FFF2-40B4-BE49-F238E27FC236}">
                <a16:creationId xmlns:a16="http://schemas.microsoft.com/office/drawing/2014/main" id="{243F409D-BFE8-4D70-A8CC-DD2ED4220ABC}"/>
              </a:ext>
            </a:extLst>
          </p:cNvPr>
          <p:cNvSpPr>
            <a:spLocks noChangeAspect="1"/>
          </p:cNvSpPr>
          <p:nvPr/>
        </p:nvSpPr>
        <p:spPr bwMode="auto">
          <a:xfrm>
            <a:off x="6525928" y="4880577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圖形 5" descr="電動車">
            <a:extLst>
              <a:ext uri="{FF2B5EF4-FFF2-40B4-BE49-F238E27FC236}">
                <a16:creationId xmlns:a16="http://schemas.microsoft.com/office/drawing/2014/main" id="{C4EFDC1A-A477-49F7-B41E-DF0F0C25A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465" y="2876044"/>
            <a:ext cx="580948" cy="580948"/>
          </a:xfrm>
          <a:prstGeom prst="rect">
            <a:avLst/>
          </a:prstGeom>
        </p:spPr>
      </p:pic>
      <p:pic>
        <p:nvPicPr>
          <p:cNvPr id="10" name="圖形 9" descr="電池充電">
            <a:extLst>
              <a:ext uri="{FF2B5EF4-FFF2-40B4-BE49-F238E27FC236}">
                <a16:creationId xmlns:a16="http://schemas.microsoft.com/office/drawing/2014/main" id="{8F3E2CEF-20C1-465D-916E-6B9634450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5768" y="2905070"/>
            <a:ext cx="579509" cy="5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11E02900-BE76-4639-AB9B-2DA42A00B771}"/>
              </a:ext>
            </a:extLst>
          </p:cNvPr>
          <p:cNvGrpSpPr/>
          <p:nvPr/>
        </p:nvGrpSpPr>
        <p:grpSpPr>
          <a:xfrm>
            <a:off x="6529289" y="5838525"/>
            <a:ext cx="5007128" cy="591023"/>
            <a:chOff x="1490103" y="3119246"/>
            <a:chExt cx="9339807" cy="1102437"/>
          </a:xfrm>
        </p:grpSpPr>
        <p:sp>
          <p:nvSpPr>
            <p:cNvPr id="39" name="Arrow: Pentagon 113">
              <a:extLst>
                <a:ext uri="{FF2B5EF4-FFF2-40B4-BE49-F238E27FC236}">
                  <a16:creationId xmlns:a16="http://schemas.microsoft.com/office/drawing/2014/main" id="{BEE47C20-D78F-41BF-9C81-9B0FC1FD3BD7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BE04BAA-05CE-45BD-B209-3DC58BCCD9AD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022EC3C-7842-4DA8-8B73-C1DEF16B5379}"/>
                </a:ext>
              </a:extLst>
            </p:cNvPr>
            <p:cNvSpPr/>
            <p:nvPr/>
          </p:nvSpPr>
          <p:spPr>
            <a:xfrm>
              <a:off x="3587520" y="3119246"/>
              <a:ext cx="5841354" cy="1083642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Green Hydrogen Costs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Fall by up to 64%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2" name="组合 6">
              <a:extLst>
                <a:ext uri="{FF2B5EF4-FFF2-40B4-BE49-F238E27FC236}">
                  <a16:creationId xmlns:a16="http://schemas.microsoft.com/office/drawing/2014/main" id="{83D621C9-F707-4892-A098-61D64EF4D5BA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44" name="直接连接符 8">
                <a:extLst>
                  <a:ext uri="{FF2B5EF4-FFF2-40B4-BE49-F238E27FC236}">
                    <a16:creationId xmlns:a16="http://schemas.microsoft.com/office/drawing/2014/main" id="{0A84FD81-8D4F-4492-AE94-37B76589066C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9">
                <a:extLst>
                  <a:ext uri="{FF2B5EF4-FFF2-40B4-BE49-F238E27FC236}">
                    <a16:creationId xmlns:a16="http://schemas.microsoft.com/office/drawing/2014/main" id="{6BE6EE86-18EF-4F30-9381-CFC1339C78D3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20">
            <a:extLst>
              <a:ext uri="{FF2B5EF4-FFF2-40B4-BE49-F238E27FC236}">
                <a16:creationId xmlns:a16="http://schemas.microsoft.com/office/drawing/2014/main" id="{49C33235-29F9-482C-ACB2-AB071DD2331B}"/>
              </a:ext>
            </a:extLst>
          </p:cNvPr>
          <p:cNvGrpSpPr/>
          <p:nvPr/>
        </p:nvGrpSpPr>
        <p:grpSpPr>
          <a:xfrm>
            <a:off x="6529289" y="2937035"/>
            <a:ext cx="5007128" cy="664688"/>
            <a:chOff x="1490103" y="3110398"/>
            <a:chExt cx="9339807" cy="1239843"/>
          </a:xfrm>
        </p:grpSpPr>
        <p:sp>
          <p:nvSpPr>
            <p:cNvPr id="54" name="Arrow: Pentagon 113">
              <a:extLst>
                <a:ext uri="{FF2B5EF4-FFF2-40B4-BE49-F238E27FC236}">
                  <a16:creationId xmlns:a16="http://schemas.microsoft.com/office/drawing/2014/main" id="{42B57EB6-ECEB-480E-9DD9-8C57E202E753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0E7B944-4C35-421F-A069-2DDAEC1FB18E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56" name="组合 24">
              <a:extLst>
                <a:ext uri="{FF2B5EF4-FFF2-40B4-BE49-F238E27FC236}">
                  <a16:creationId xmlns:a16="http://schemas.microsoft.com/office/drawing/2014/main" id="{91B575C9-11F2-4862-B51D-C73F2AC6D62E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59" name="直接连接符 27">
                <a:extLst>
                  <a:ext uri="{FF2B5EF4-FFF2-40B4-BE49-F238E27FC236}">
                    <a16:creationId xmlns:a16="http://schemas.microsoft.com/office/drawing/2014/main" id="{3F00EAB9-AF34-4B37-B4A7-EE24501DBE3C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28">
                <a:extLst>
                  <a:ext uri="{FF2B5EF4-FFF2-40B4-BE49-F238E27FC236}">
                    <a16:creationId xmlns:a16="http://schemas.microsoft.com/office/drawing/2014/main" id="{D4EED048-73ED-40C3-BCC6-2A1F2025BD93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F5AB74-24F6-43CD-966F-12157D38DE83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Expected EV Status</a:t>
              </a: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 million EV passenger on the road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31% world's passenger cars are electric </a:t>
              </a:r>
            </a:p>
          </p:txBody>
        </p:sp>
      </p:grpSp>
      <p:grpSp>
        <p:nvGrpSpPr>
          <p:cNvPr id="63" name="组合 20">
            <a:extLst>
              <a:ext uri="{FF2B5EF4-FFF2-40B4-BE49-F238E27FC236}">
                <a16:creationId xmlns:a16="http://schemas.microsoft.com/office/drawing/2014/main" id="{B618BFF6-23A0-48BC-9813-33E7FC7E84B2}"/>
              </a:ext>
            </a:extLst>
          </p:cNvPr>
          <p:cNvGrpSpPr/>
          <p:nvPr/>
        </p:nvGrpSpPr>
        <p:grpSpPr>
          <a:xfrm>
            <a:off x="6529289" y="4453755"/>
            <a:ext cx="5007128" cy="664688"/>
            <a:chOff x="1490103" y="3110398"/>
            <a:chExt cx="9339807" cy="1239843"/>
          </a:xfrm>
        </p:grpSpPr>
        <p:sp>
          <p:nvSpPr>
            <p:cNvPr id="64" name="Arrow: Pentagon 113">
              <a:extLst>
                <a:ext uri="{FF2B5EF4-FFF2-40B4-BE49-F238E27FC236}">
                  <a16:creationId xmlns:a16="http://schemas.microsoft.com/office/drawing/2014/main" id="{EA9A6249-FD93-4AB5-84F6-91C3A9AF3437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A741D01-8BAC-438F-9ACD-C6A1649B0596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66" name="组合 24">
              <a:extLst>
                <a:ext uri="{FF2B5EF4-FFF2-40B4-BE49-F238E27FC236}">
                  <a16:creationId xmlns:a16="http://schemas.microsoft.com/office/drawing/2014/main" id="{54082F01-FFA8-45A8-9EC2-88F5302C40FA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69" name="直接连接符 27">
                <a:extLst>
                  <a:ext uri="{FF2B5EF4-FFF2-40B4-BE49-F238E27FC236}">
                    <a16:creationId xmlns:a16="http://schemas.microsoft.com/office/drawing/2014/main" id="{75D00936-9181-44B0-ACA5-B4861EEDD6FD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28">
                <a:extLst>
                  <a:ext uri="{FF2B5EF4-FFF2-40B4-BE49-F238E27FC236}">
                    <a16:creationId xmlns:a16="http://schemas.microsoft.com/office/drawing/2014/main" id="{3AB91880-17A1-41BE-9319-A5D38B8A814F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8AFDF8B-20E3-4CCE-A158-8CB0076151CE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  <a:r>
                <a: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.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Increase 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by 58 globally</a:t>
              </a:r>
            </a:p>
          </p:txBody>
        </p:sp>
      </p:grpSp>
      <p:grpSp>
        <p:nvGrpSpPr>
          <p:cNvPr id="71" name="组合 20">
            <a:extLst>
              <a:ext uri="{FF2B5EF4-FFF2-40B4-BE49-F238E27FC236}">
                <a16:creationId xmlns:a16="http://schemas.microsoft.com/office/drawing/2014/main" id="{F37A426D-5C68-4FB0-820A-6CA2B4852704}"/>
              </a:ext>
            </a:extLst>
          </p:cNvPr>
          <p:cNvGrpSpPr/>
          <p:nvPr/>
        </p:nvGrpSpPr>
        <p:grpSpPr>
          <a:xfrm>
            <a:off x="711826" y="5204629"/>
            <a:ext cx="5007128" cy="664688"/>
            <a:chOff x="1490103" y="3110399"/>
            <a:chExt cx="9339807" cy="1239843"/>
          </a:xfrm>
        </p:grpSpPr>
        <p:sp>
          <p:nvSpPr>
            <p:cNvPr id="72" name="Arrow: Pentagon 113">
              <a:extLst>
                <a:ext uri="{FF2B5EF4-FFF2-40B4-BE49-F238E27FC236}">
                  <a16:creationId xmlns:a16="http://schemas.microsoft.com/office/drawing/2014/main" id="{084D3369-C240-4B55-8115-A1EDA1383EFD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EF69502-91AD-4DB2-ACDE-F8E1E9AFCF86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74" name="组合 24">
              <a:extLst>
                <a:ext uri="{FF2B5EF4-FFF2-40B4-BE49-F238E27FC236}">
                  <a16:creationId xmlns:a16="http://schemas.microsoft.com/office/drawing/2014/main" id="{39A317E0-41DC-48E5-8E0D-6956A7BFCF2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77" name="直接连接符 27">
                <a:extLst>
                  <a:ext uri="{FF2B5EF4-FFF2-40B4-BE49-F238E27FC236}">
                    <a16:creationId xmlns:a16="http://schemas.microsoft.com/office/drawing/2014/main" id="{FD925393-249C-4A65-B475-24BEED97C1BE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28">
                <a:extLst>
                  <a:ext uri="{FF2B5EF4-FFF2-40B4-BE49-F238E27FC236}">
                    <a16:creationId xmlns:a16="http://schemas.microsoft.com/office/drawing/2014/main" id="{68415631-B728-4231-99AB-778492A13AFB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0F11610-49CE-45BD-AAA4-A5BB472B2F4F}"/>
                </a:ext>
              </a:extLst>
            </p:cNvPr>
            <p:cNvSpPr/>
            <p:nvPr/>
          </p:nvSpPr>
          <p:spPr>
            <a:xfrm>
              <a:off x="3587520" y="3110399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Increase 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by 28% in 2030 globally</a:t>
              </a: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FE4F2922-DF12-48BF-8B60-9FBF66E8E473}"/>
              </a:ext>
            </a:extLst>
          </p:cNvPr>
          <p:cNvGrpSpPr/>
          <p:nvPr/>
        </p:nvGrpSpPr>
        <p:grpSpPr>
          <a:xfrm>
            <a:off x="711826" y="2937035"/>
            <a:ext cx="7113314" cy="664688"/>
            <a:chOff x="1490103" y="3110401"/>
            <a:chExt cx="13268482" cy="1239844"/>
          </a:xfrm>
        </p:grpSpPr>
        <p:sp>
          <p:nvSpPr>
            <p:cNvPr id="80" name="Arrow: Pentagon 113">
              <a:extLst>
                <a:ext uri="{FF2B5EF4-FFF2-40B4-BE49-F238E27FC236}">
                  <a16:creationId xmlns:a16="http://schemas.microsoft.com/office/drawing/2014/main" id="{A81FA859-046E-408F-8E4D-DDBC8840E4A0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726F7C7-14C2-4E1F-8D71-808642D9401A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90" name="组合 24">
              <a:extLst>
                <a:ext uri="{FF2B5EF4-FFF2-40B4-BE49-F238E27FC236}">
                  <a16:creationId xmlns:a16="http://schemas.microsoft.com/office/drawing/2014/main" id="{BF9309C0-0C9B-4C15-A6A9-B134FCC7EAAB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93" name="直接连接符 27">
                <a:extLst>
                  <a:ext uri="{FF2B5EF4-FFF2-40B4-BE49-F238E27FC236}">
                    <a16:creationId xmlns:a16="http://schemas.microsoft.com/office/drawing/2014/main" id="{DF6CC0C6-6C86-4B59-9B1C-C71F5C00DA9F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28">
                <a:extLst>
                  <a:ext uri="{FF2B5EF4-FFF2-40B4-BE49-F238E27FC236}">
                    <a16:creationId xmlns:a16="http://schemas.microsoft.com/office/drawing/2014/main" id="{4D3274F0-32E3-4BE6-82E4-7A5891DE328A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networking_342545">
              <a:extLst>
                <a:ext uri="{FF2B5EF4-FFF2-40B4-BE49-F238E27FC236}">
                  <a16:creationId xmlns:a16="http://schemas.microsoft.com/office/drawing/2014/main" id="{FD5419B0-E84E-48FC-ABB1-0DD98191DF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3652" y="3331915"/>
              <a:ext cx="713820" cy="712743"/>
            </a:xfrm>
            <a:custGeom>
              <a:avLst/>
              <a:gdLst>
                <a:gd name="connsiteX0" fmla="*/ 501482 w 609614"/>
                <a:gd name="connsiteY0" fmla="*/ 569486 h 608697"/>
                <a:gd name="connsiteX1" fmla="*/ 501482 w 609614"/>
                <a:gd name="connsiteY1" fmla="*/ 589091 h 608697"/>
                <a:gd name="connsiteX2" fmla="*/ 540845 w 609614"/>
                <a:gd name="connsiteY2" fmla="*/ 589091 h 608697"/>
                <a:gd name="connsiteX3" fmla="*/ 540845 w 609614"/>
                <a:gd name="connsiteY3" fmla="*/ 569486 h 608697"/>
                <a:gd name="connsiteX4" fmla="*/ 285126 w 609614"/>
                <a:gd name="connsiteY4" fmla="*/ 569486 h 608697"/>
                <a:gd name="connsiteX5" fmla="*/ 285126 w 609614"/>
                <a:gd name="connsiteY5" fmla="*/ 589091 h 608697"/>
                <a:gd name="connsiteX6" fmla="*/ 324489 w 609614"/>
                <a:gd name="connsiteY6" fmla="*/ 589091 h 608697"/>
                <a:gd name="connsiteX7" fmla="*/ 324489 w 609614"/>
                <a:gd name="connsiteY7" fmla="*/ 569486 h 608697"/>
                <a:gd name="connsiteX8" fmla="*/ 68861 w 609614"/>
                <a:gd name="connsiteY8" fmla="*/ 569486 h 608697"/>
                <a:gd name="connsiteX9" fmla="*/ 68861 w 609614"/>
                <a:gd name="connsiteY9" fmla="*/ 589091 h 608697"/>
                <a:gd name="connsiteX10" fmla="*/ 108132 w 609614"/>
                <a:gd name="connsiteY10" fmla="*/ 589091 h 608697"/>
                <a:gd name="connsiteX11" fmla="*/ 108132 w 609614"/>
                <a:gd name="connsiteY11" fmla="*/ 569486 h 608697"/>
                <a:gd name="connsiteX12" fmla="*/ 452348 w 609614"/>
                <a:gd name="connsiteY12" fmla="*/ 530182 h 608697"/>
                <a:gd name="connsiteX13" fmla="*/ 452348 w 609614"/>
                <a:gd name="connsiteY13" fmla="*/ 549788 h 608697"/>
                <a:gd name="connsiteX14" fmla="*/ 589979 w 609614"/>
                <a:gd name="connsiteY14" fmla="*/ 549788 h 608697"/>
                <a:gd name="connsiteX15" fmla="*/ 589979 w 609614"/>
                <a:gd name="connsiteY15" fmla="*/ 530182 h 608697"/>
                <a:gd name="connsiteX16" fmla="*/ 235992 w 609614"/>
                <a:gd name="connsiteY16" fmla="*/ 530182 h 608697"/>
                <a:gd name="connsiteX17" fmla="*/ 235992 w 609614"/>
                <a:gd name="connsiteY17" fmla="*/ 549788 h 608697"/>
                <a:gd name="connsiteX18" fmla="*/ 373623 w 609614"/>
                <a:gd name="connsiteY18" fmla="*/ 549788 h 608697"/>
                <a:gd name="connsiteX19" fmla="*/ 373623 w 609614"/>
                <a:gd name="connsiteY19" fmla="*/ 530182 h 608697"/>
                <a:gd name="connsiteX20" fmla="*/ 19635 w 609614"/>
                <a:gd name="connsiteY20" fmla="*/ 530182 h 608697"/>
                <a:gd name="connsiteX21" fmla="*/ 19635 w 609614"/>
                <a:gd name="connsiteY21" fmla="*/ 549788 h 608697"/>
                <a:gd name="connsiteX22" fmla="*/ 157358 w 609614"/>
                <a:gd name="connsiteY22" fmla="*/ 549788 h 608697"/>
                <a:gd name="connsiteX23" fmla="*/ 157358 w 609614"/>
                <a:gd name="connsiteY23" fmla="*/ 530182 h 608697"/>
                <a:gd name="connsiteX24" fmla="*/ 452348 w 609614"/>
                <a:gd name="connsiteY24" fmla="*/ 451667 h 608697"/>
                <a:gd name="connsiteX25" fmla="*/ 452348 w 609614"/>
                <a:gd name="connsiteY25" fmla="*/ 510576 h 608697"/>
                <a:gd name="connsiteX26" fmla="*/ 589979 w 609614"/>
                <a:gd name="connsiteY26" fmla="*/ 510576 h 608697"/>
                <a:gd name="connsiteX27" fmla="*/ 589979 w 609614"/>
                <a:gd name="connsiteY27" fmla="*/ 451667 h 608697"/>
                <a:gd name="connsiteX28" fmla="*/ 235992 w 609614"/>
                <a:gd name="connsiteY28" fmla="*/ 451667 h 608697"/>
                <a:gd name="connsiteX29" fmla="*/ 235992 w 609614"/>
                <a:gd name="connsiteY29" fmla="*/ 510576 h 608697"/>
                <a:gd name="connsiteX30" fmla="*/ 373623 w 609614"/>
                <a:gd name="connsiteY30" fmla="*/ 510576 h 608697"/>
                <a:gd name="connsiteX31" fmla="*/ 373623 w 609614"/>
                <a:gd name="connsiteY31" fmla="*/ 451667 h 608697"/>
                <a:gd name="connsiteX32" fmla="*/ 19635 w 609614"/>
                <a:gd name="connsiteY32" fmla="*/ 451667 h 608697"/>
                <a:gd name="connsiteX33" fmla="*/ 19635 w 609614"/>
                <a:gd name="connsiteY33" fmla="*/ 510576 h 608697"/>
                <a:gd name="connsiteX34" fmla="*/ 157358 w 609614"/>
                <a:gd name="connsiteY34" fmla="*/ 510576 h 608697"/>
                <a:gd name="connsiteX35" fmla="*/ 157358 w 609614"/>
                <a:gd name="connsiteY35" fmla="*/ 451667 h 608697"/>
                <a:gd name="connsiteX36" fmla="*/ 226095 w 609614"/>
                <a:gd name="connsiteY36" fmla="*/ 294547 h 608697"/>
                <a:gd name="connsiteX37" fmla="*/ 226095 w 609614"/>
                <a:gd name="connsiteY37" fmla="*/ 314150 h 608697"/>
                <a:gd name="connsiteX38" fmla="*/ 383449 w 609614"/>
                <a:gd name="connsiteY38" fmla="*/ 314150 h 608697"/>
                <a:gd name="connsiteX39" fmla="*/ 383449 w 609614"/>
                <a:gd name="connsiteY39" fmla="*/ 294547 h 608697"/>
                <a:gd name="connsiteX40" fmla="*/ 245822 w 609614"/>
                <a:gd name="connsiteY40" fmla="*/ 255249 h 608697"/>
                <a:gd name="connsiteX41" fmla="*/ 245822 w 609614"/>
                <a:gd name="connsiteY41" fmla="*/ 274944 h 608697"/>
                <a:gd name="connsiteX42" fmla="*/ 363814 w 609614"/>
                <a:gd name="connsiteY42" fmla="*/ 274944 h 608697"/>
                <a:gd name="connsiteX43" fmla="*/ 363814 w 609614"/>
                <a:gd name="connsiteY43" fmla="*/ 255249 h 608697"/>
                <a:gd name="connsiteX44" fmla="*/ 226095 w 609614"/>
                <a:gd name="connsiteY44" fmla="*/ 216043 h 608697"/>
                <a:gd name="connsiteX45" fmla="*/ 226095 w 609614"/>
                <a:gd name="connsiteY45" fmla="*/ 235646 h 608697"/>
                <a:gd name="connsiteX46" fmla="*/ 383449 w 609614"/>
                <a:gd name="connsiteY46" fmla="*/ 235646 h 608697"/>
                <a:gd name="connsiteX47" fmla="*/ 383449 w 609614"/>
                <a:gd name="connsiteY47" fmla="*/ 216043 h 608697"/>
                <a:gd name="connsiteX48" fmla="*/ 245822 w 609614"/>
                <a:gd name="connsiteY48" fmla="*/ 176745 h 608697"/>
                <a:gd name="connsiteX49" fmla="*/ 245822 w 609614"/>
                <a:gd name="connsiteY49" fmla="*/ 196348 h 608697"/>
                <a:gd name="connsiteX50" fmla="*/ 363814 w 609614"/>
                <a:gd name="connsiteY50" fmla="*/ 196348 h 608697"/>
                <a:gd name="connsiteX51" fmla="*/ 363814 w 609614"/>
                <a:gd name="connsiteY51" fmla="*/ 176745 h 608697"/>
                <a:gd name="connsiteX52" fmla="*/ 403084 w 609614"/>
                <a:gd name="connsiteY52" fmla="*/ 160915 h 608697"/>
                <a:gd name="connsiteX53" fmla="*/ 403084 w 609614"/>
                <a:gd name="connsiteY53" fmla="*/ 176745 h 608697"/>
                <a:gd name="connsiteX54" fmla="*/ 383449 w 609614"/>
                <a:gd name="connsiteY54" fmla="*/ 176745 h 608697"/>
                <a:gd name="connsiteX55" fmla="*/ 383449 w 609614"/>
                <a:gd name="connsiteY55" fmla="*/ 196348 h 608697"/>
                <a:gd name="connsiteX56" fmla="*/ 403084 w 609614"/>
                <a:gd name="connsiteY56" fmla="*/ 196348 h 608697"/>
                <a:gd name="connsiteX57" fmla="*/ 403084 w 609614"/>
                <a:gd name="connsiteY57" fmla="*/ 255249 h 608697"/>
                <a:gd name="connsiteX58" fmla="*/ 383449 w 609614"/>
                <a:gd name="connsiteY58" fmla="*/ 255249 h 608697"/>
                <a:gd name="connsiteX59" fmla="*/ 383449 w 609614"/>
                <a:gd name="connsiteY59" fmla="*/ 274944 h 608697"/>
                <a:gd name="connsiteX60" fmla="*/ 403084 w 609614"/>
                <a:gd name="connsiteY60" fmla="*/ 274944 h 608697"/>
                <a:gd name="connsiteX61" fmla="*/ 403084 w 609614"/>
                <a:gd name="connsiteY61" fmla="*/ 290774 h 608697"/>
                <a:gd name="connsiteX62" fmla="*/ 422811 w 609614"/>
                <a:gd name="connsiteY62" fmla="*/ 225798 h 608697"/>
                <a:gd name="connsiteX63" fmla="*/ 403084 w 609614"/>
                <a:gd name="connsiteY63" fmla="*/ 160915 h 608697"/>
                <a:gd name="connsiteX64" fmla="*/ 206461 w 609614"/>
                <a:gd name="connsiteY64" fmla="*/ 160915 h 608697"/>
                <a:gd name="connsiteX65" fmla="*/ 186826 w 609614"/>
                <a:gd name="connsiteY65" fmla="*/ 225798 h 608697"/>
                <a:gd name="connsiteX66" fmla="*/ 206461 w 609614"/>
                <a:gd name="connsiteY66" fmla="*/ 290774 h 608697"/>
                <a:gd name="connsiteX67" fmla="*/ 206461 w 609614"/>
                <a:gd name="connsiteY67" fmla="*/ 274944 h 608697"/>
                <a:gd name="connsiteX68" fmla="*/ 226095 w 609614"/>
                <a:gd name="connsiteY68" fmla="*/ 274944 h 608697"/>
                <a:gd name="connsiteX69" fmla="*/ 226095 w 609614"/>
                <a:gd name="connsiteY69" fmla="*/ 255249 h 608697"/>
                <a:gd name="connsiteX70" fmla="*/ 206461 w 609614"/>
                <a:gd name="connsiteY70" fmla="*/ 255249 h 608697"/>
                <a:gd name="connsiteX71" fmla="*/ 206461 w 609614"/>
                <a:gd name="connsiteY71" fmla="*/ 196348 h 608697"/>
                <a:gd name="connsiteX72" fmla="*/ 226095 w 609614"/>
                <a:gd name="connsiteY72" fmla="*/ 196348 h 608697"/>
                <a:gd name="connsiteX73" fmla="*/ 226095 w 609614"/>
                <a:gd name="connsiteY73" fmla="*/ 176745 h 608697"/>
                <a:gd name="connsiteX74" fmla="*/ 206461 w 609614"/>
                <a:gd name="connsiteY74" fmla="*/ 176745 h 608697"/>
                <a:gd name="connsiteX75" fmla="*/ 226095 w 609614"/>
                <a:gd name="connsiteY75" fmla="*/ 137447 h 608697"/>
                <a:gd name="connsiteX76" fmla="*/ 226095 w 609614"/>
                <a:gd name="connsiteY76" fmla="*/ 157142 h 608697"/>
                <a:gd name="connsiteX77" fmla="*/ 383449 w 609614"/>
                <a:gd name="connsiteY77" fmla="*/ 157142 h 608697"/>
                <a:gd name="connsiteX78" fmla="*/ 383449 w 609614"/>
                <a:gd name="connsiteY78" fmla="*/ 137447 h 608697"/>
                <a:gd name="connsiteX79" fmla="*/ 206461 w 609614"/>
                <a:gd name="connsiteY79" fmla="*/ 117844 h 608697"/>
                <a:gd name="connsiteX80" fmla="*/ 403084 w 609614"/>
                <a:gd name="connsiteY80" fmla="*/ 117844 h 608697"/>
                <a:gd name="connsiteX81" fmla="*/ 403084 w 609614"/>
                <a:gd name="connsiteY81" fmla="*/ 129992 h 608697"/>
                <a:gd name="connsiteX82" fmla="*/ 442445 w 609614"/>
                <a:gd name="connsiteY82" fmla="*/ 225798 h 608697"/>
                <a:gd name="connsiteX83" fmla="*/ 403084 w 609614"/>
                <a:gd name="connsiteY83" fmla="*/ 321697 h 608697"/>
                <a:gd name="connsiteX84" fmla="*/ 403084 w 609614"/>
                <a:gd name="connsiteY84" fmla="*/ 333845 h 608697"/>
                <a:gd name="connsiteX85" fmla="*/ 206461 w 609614"/>
                <a:gd name="connsiteY85" fmla="*/ 333845 h 608697"/>
                <a:gd name="connsiteX86" fmla="*/ 206461 w 609614"/>
                <a:gd name="connsiteY86" fmla="*/ 321697 h 608697"/>
                <a:gd name="connsiteX87" fmla="*/ 167099 w 609614"/>
                <a:gd name="connsiteY87" fmla="*/ 225798 h 608697"/>
                <a:gd name="connsiteX88" fmla="*/ 206461 w 609614"/>
                <a:gd name="connsiteY88" fmla="*/ 129992 h 608697"/>
                <a:gd name="connsiteX89" fmla="*/ 98360 w 609614"/>
                <a:gd name="connsiteY89" fmla="*/ 98213 h 608697"/>
                <a:gd name="connsiteX90" fmla="*/ 98360 w 609614"/>
                <a:gd name="connsiteY90" fmla="*/ 353455 h 608697"/>
                <a:gd name="connsiteX91" fmla="*/ 511346 w 609614"/>
                <a:gd name="connsiteY91" fmla="*/ 353455 h 608697"/>
                <a:gd name="connsiteX92" fmla="*/ 511346 w 609614"/>
                <a:gd name="connsiteY92" fmla="*/ 98213 h 608697"/>
                <a:gd name="connsiteX93" fmla="*/ 196595 w 609614"/>
                <a:gd name="connsiteY93" fmla="*/ 39305 h 608697"/>
                <a:gd name="connsiteX94" fmla="*/ 216353 w 609614"/>
                <a:gd name="connsiteY94" fmla="*/ 39305 h 608697"/>
                <a:gd name="connsiteX95" fmla="*/ 216353 w 609614"/>
                <a:gd name="connsiteY95" fmla="*/ 58922 h 608697"/>
                <a:gd name="connsiteX96" fmla="*/ 196595 w 609614"/>
                <a:gd name="connsiteY96" fmla="*/ 58922 h 608697"/>
                <a:gd name="connsiteX97" fmla="*/ 157361 w 609614"/>
                <a:gd name="connsiteY97" fmla="*/ 39305 h 608697"/>
                <a:gd name="connsiteX98" fmla="*/ 176978 w 609614"/>
                <a:gd name="connsiteY98" fmla="*/ 39305 h 608697"/>
                <a:gd name="connsiteX99" fmla="*/ 176978 w 609614"/>
                <a:gd name="connsiteY99" fmla="*/ 58922 h 608697"/>
                <a:gd name="connsiteX100" fmla="*/ 157361 w 609614"/>
                <a:gd name="connsiteY100" fmla="*/ 58922 h 608697"/>
                <a:gd name="connsiteX101" fmla="*/ 117985 w 609614"/>
                <a:gd name="connsiteY101" fmla="*/ 39305 h 608697"/>
                <a:gd name="connsiteX102" fmla="*/ 137602 w 609614"/>
                <a:gd name="connsiteY102" fmla="*/ 39305 h 608697"/>
                <a:gd name="connsiteX103" fmla="*/ 137602 w 609614"/>
                <a:gd name="connsiteY103" fmla="*/ 58922 h 608697"/>
                <a:gd name="connsiteX104" fmla="*/ 117985 w 609614"/>
                <a:gd name="connsiteY104" fmla="*/ 58922 h 608697"/>
                <a:gd name="connsiteX105" fmla="*/ 98360 w 609614"/>
                <a:gd name="connsiteY105" fmla="*/ 19606 h 608697"/>
                <a:gd name="connsiteX106" fmla="*/ 98360 w 609614"/>
                <a:gd name="connsiteY106" fmla="*/ 78515 h 608697"/>
                <a:gd name="connsiteX107" fmla="*/ 511346 w 609614"/>
                <a:gd name="connsiteY107" fmla="*/ 78515 h 608697"/>
                <a:gd name="connsiteX108" fmla="*/ 511346 w 609614"/>
                <a:gd name="connsiteY108" fmla="*/ 19606 h 608697"/>
                <a:gd name="connsiteX109" fmla="*/ 78633 w 609614"/>
                <a:gd name="connsiteY109" fmla="*/ 0 h 608697"/>
                <a:gd name="connsiteX110" fmla="*/ 530981 w 609614"/>
                <a:gd name="connsiteY110" fmla="*/ 0 h 608697"/>
                <a:gd name="connsiteX111" fmla="*/ 530981 w 609614"/>
                <a:gd name="connsiteY111" fmla="*/ 373060 h 608697"/>
                <a:gd name="connsiteX112" fmla="*/ 314625 w 609614"/>
                <a:gd name="connsiteY112" fmla="*/ 373060 h 608697"/>
                <a:gd name="connsiteX113" fmla="*/ 314625 w 609614"/>
                <a:gd name="connsiteY113" fmla="*/ 392758 h 608697"/>
                <a:gd name="connsiteX114" fmla="*/ 511346 w 609614"/>
                <a:gd name="connsiteY114" fmla="*/ 392758 h 608697"/>
                <a:gd name="connsiteX115" fmla="*/ 530981 w 609614"/>
                <a:gd name="connsiteY115" fmla="*/ 412364 h 608697"/>
                <a:gd name="connsiteX116" fmla="*/ 530981 w 609614"/>
                <a:gd name="connsiteY116" fmla="*/ 431970 h 608697"/>
                <a:gd name="connsiteX117" fmla="*/ 589979 w 609614"/>
                <a:gd name="connsiteY117" fmla="*/ 431970 h 608697"/>
                <a:gd name="connsiteX118" fmla="*/ 609614 w 609614"/>
                <a:gd name="connsiteY118" fmla="*/ 451667 h 608697"/>
                <a:gd name="connsiteX119" fmla="*/ 609614 w 609614"/>
                <a:gd name="connsiteY119" fmla="*/ 549788 h 608697"/>
                <a:gd name="connsiteX120" fmla="*/ 589979 w 609614"/>
                <a:gd name="connsiteY120" fmla="*/ 569486 h 608697"/>
                <a:gd name="connsiteX121" fmla="*/ 560480 w 609614"/>
                <a:gd name="connsiteY121" fmla="*/ 569486 h 608697"/>
                <a:gd name="connsiteX122" fmla="*/ 560480 w 609614"/>
                <a:gd name="connsiteY122" fmla="*/ 589091 h 608697"/>
                <a:gd name="connsiteX123" fmla="*/ 580115 w 609614"/>
                <a:gd name="connsiteY123" fmla="*/ 589091 h 608697"/>
                <a:gd name="connsiteX124" fmla="*/ 580115 w 609614"/>
                <a:gd name="connsiteY124" fmla="*/ 608697 h 608697"/>
                <a:gd name="connsiteX125" fmla="*/ 462120 w 609614"/>
                <a:gd name="connsiteY125" fmla="*/ 608697 h 608697"/>
                <a:gd name="connsiteX126" fmla="*/ 462120 w 609614"/>
                <a:gd name="connsiteY126" fmla="*/ 589091 h 608697"/>
                <a:gd name="connsiteX127" fmla="*/ 481847 w 609614"/>
                <a:gd name="connsiteY127" fmla="*/ 589091 h 608697"/>
                <a:gd name="connsiteX128" fmla="*/ 481847 w 609614"/>
                <a:gd name="connsiteY128" fmla="*/ 569486 h 608697"/>
                <a:gd name="connsiteX129" fmla="*/ 452348 w 609614"/>
                <a:gd name="connsiteY129" fmla="*/ 569486 h 608697"/>
                <a:gd name="connsiteX130" fmla="*/ 432621 w 609614"/>
                <a:gd name="connsiteY130" fmla="*/ 549788 h 608697"/>
                <a:gd name="connsiteX131" fmla="*/ 432621 w 609614"/>
                <a:gd name="connsiteY131" fmla="*/ 451667 h 608697"/>
                <a:gd name="connsiteX132" fmla="*/ 452348 w 609614"/>
                <a:gd name="connsiteY132" fmla="*/ 431970 h 608697"/>
                <a:gd name="connsiteX133" fmla="*/ 511346 w 609614"/>
                <a:gd name="connsiteY133" fmla="*/ 431970 h 608697"/>
                <a:gd name="connsiteX134" fmla="*/ 511346 w 609614"/>
                <a:gd name="connsiteY134" fmla="*/ 412364 h 608697"/>
                <a:gd name="connsiteX135" fmla="*/ 314625 w 609614"/>
                <a:gd name="connsiteY135" fmla="*/ 412364 h 608697"/>
                <a:gd name="connsiteX136" fmla="*/ 314625 w 609614"/>
                <a:gd name="connsiteY136" fmla="*/ 431970 h 608697"/>
                <a:gd name="connsiteX137" fmla="*/ 373623 w 609614"/>
                <a:gd name="connsiteY137" fmla="*/ 431970 h 608697"/>
                <a:gd name="connsiteX138" fmla="*/ 393350 w 609614"/>
                <a:gd name="connsiteY138" fmla="*/ 451667 h 608697"/>
                <a:gd name="connsiteX139" fmla="*/ 393350 w 609614"/>
                <a:gd name="connsiteY139" fmla="*/ 549788 h 608697"/>
                <a:gd name="connsiteX140" fmla="*/ 373623 w 609614"/>
                <a:gd name="connsiteY140" fmla="*/ 569486 h 608697"/>
                <a:gd name="connsiteX141" fmla="*/ 344124 w 609614"/>
                <a:gd name="connsiteY141" fmla="*/ 569486 h 608697"/>
                <a:gd name="connsiteX142" fmla="*/ 344124 w 609614"/>
                <a:gd name="connsiteY142" fmla="*/ 589091 h 608697"/>
                <a:gd name="connsiteX143" fmla="*/ 363851 w 609614"/>
                <a:gd name="connsiteY143" fmla="*/ 589091 h 608697"/>
                <a:gd name="connsiteX144" fmla="*/ 363851 w 609614"/>
                <a:gd name="connsiteY144" fmla="*/ 608697 h 608697"/>
                <a:gd name="connsiteX145" fmla="*/ 245855 w 609614"/>
                <a:gd name="connsiteY145" fmla="*/ 608697 h 608697"/>
                <a:gd name="connsiteX146" fmla="*/ 245855 w 609614"/>
                <a:gd name="connsiteY146" fmla="*/ 589091 h 608697"/>
                <a:gd name="connsiteX147" fmla="*/ 265491 w 609614"/>
                <a:gd name="connsiteY147" fmla="*/ 589091 h 608697"/>
                <a:gd name="connsiteX148" fmla="*/ 265491 w 609614"/>
                <a:gd name="connsiteY148" fmla="*/ 569486 h 608697"/>
                <a:gd name="connsiteX149" fmla="*/ 235992 w 609614"/>
                <a:gd name="connsiteY149" fmla="*/ 569486 h 608697"/>
                <a:gd name="connsiteX150" fmla="*/ 216357 w 609614"/>
                <a:gd name="connsiteY150" fmla="*/ 549788 h 608697"/>
                <a:gd name="connsiteX151" fmla="*/ 216357 w 609614"/>
                <a:gd name="connsiteY151" fmla="*/ 451667 h 608697"/>
                <a:gd name="connsiteX152" fmla="*/ 235992 w 609614"/>
                <a:gd name="connsiteY152" fmla="*/ 431970 h 608697"/>
                <a:gd name="connsiteX153" fmla="*/ 294990 w 609614"/>
                <a:gd name="connsiteY153" fmla="*/ 431970 h 608697"/>
                <a:gd name="connsiteX154" fmla="*/ 294990 w 609614"/>
                <a:gd name="connsiteY154" fmla="*/ 412364 h 608697"/>
                <a:gd name="connsiteX155" fmla="*/ 98360 w 609614"/>
                <a:gd name="connsiteY155" fmla="*/ 412364 h 608697"/>
                <a:gd name="connsiteX156" fmla="*/ 98360 w 609614"/>
                <a:gd name="connsiteY156" fmla="*/ 431970 h 608697"/>
                <a:gd name="connsiteX157" fmla="*/ 157358 w 609614"/>
                <a:gd name="connsiteY157" fmla="*/ 431970 h 608697"/>
                <a:gd name="connsiteX158" fmla="*/ 176994 w 609614"/>
                <a:gd name="connsiteY158" fmla="*/ 451667 h 608697"/>
                <a:gd name="connsiteX159" fmla="*/ 176994 w 609614"/>
                <a:gd name="connsiteY159" fmla="*/ 549788 h 608697"/>
                <a:gd name="connsiteX160" fmla="*/ 157358 w 609614"/>
                <a:gd name="connsiteY160" fmla="*/ 569486 h 608697"/>
                <a:gd name="connsiteX161" fmla="*/ 127859 w 609614"/>
                <a:gd name="connsiteY161" fmla="*/ 569486 h 608697"/>
                <a:gd name="connsiteX162" fmla="*/ 127859 w 609614"/>
                <a:gd name="connsiteY162" fmla="*/ 589091 h 608697"/>
                <a:gd name="connsiteX163" fmla="*/ 147494 w 609614"/>
                <a:gd name="connsiteY163" fmla="*/ 589091 h 608697"/>
                <a:gd name="connsiteX164" fmla="*/ 147494 w 609614"/>
                <a:gd name="connsiteY164" fmla="*/ 608697 h 608697"/>
                <a:gd name="connsiteX165" fmla="*/ 29499 w 609614"/>
                <a:gd name="connsiteY165" fmla="*/ 608697 h 608697"/>
                <a:gd name="connsiteX166" fmla="*/ 29499 w 609614"/>
                <a:gd name="connsiteY166" fmla="*/ 589091 h 608697"/>
                <a:gd name="connsiteX167" fmla="*/ 49134 w 609614"/>
                <a:gd name="connsiteY167" fmla="*/ 589091 h 608697"/>
                <a:gd name="connsiteX168" fmla="*/ 49134 w 609614"/>
                <a:gd name="connsiteY168" fmla="*/ 569486 h 608697"/>
                <a:gd name="connsiteX169" fmla="*/ 19635 w 609614"/>
                <a:gd name="connsiteY169" fmla="*/ 569486 h 608697"/>
                <a:gd name="connsiteX170" fmla="*/ 0 w 609614"/>
                <a:gd name="connsiteY170" fmla="*/ 549788 h 608697"/>
                <a:gd name="connsiteX171" fmla="*/ 0 w 609614"/>
                <a:gd name="connsiteY171" fmla="*/ 451667 h 608697"/>
                <a:gd name="connsiteX172" fmla="*/ 19635 w 609614"/>
                <a:gd name="connsiteY172" fmla="*/ 431970 h 608697"/>
                <a:gd name="connsiteX173" fmla="*/ 78633 w 609614"/>
                <a:gd name="connsiteY173" fmla="*/ 431970 h 608697"/>
                <a:gd name="connsiteX174" fmla="*/ 78633 w 609614"/>
                <a:gd name="connsiteY174" fmla="*/ 412364 h 608697"/>
                <a:gd name="connsiteX175" fmla="*/ 98360 w 609614"/>
                <a:gd name="connsiteY175" fmla="*/ 392758 h 608697"/>
                <a:gd name="connsiteX176" fmla="*/ 294990 w 609614"/>
                <a:gd name="connsiteY176" fmla="*/ 392758 h 608697"/>
                <a:gd name="connsiteX177" fmla="*/ 294990 w 609614"/>
                <a:gd name="connsiteY177" fmla="*/ 373060 h 608697"/>
                <a:gd name="connsiteX178" fmla="*/ 78633 w 609614"/>
                <a:gd name="connsiteY178" fmla="*/ 37306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609614" h="608697">
                  <a:moveTo>
                    <a:pt x="501482" y="569486"/>
                  </a:moveTo>
                  <a:lnTo>
                    <a:pt x="501482" y="589091"/>
                  </a:lnTo>
                  <a:lnTo>
                    <a:pt x="540845" y="589091"/>
                  </a:lnTo>
                  <a:lnTo>
                    <a:pt x="540845" y="569486"/>
                  </a:lnTo>
                  <a:close/>
                  <a:moveTo>
                    <a:pt x="285126" y="569486"/>
                  </a:moveTo>
                  <a:lnTo>
                    <a:pt x="285126" y="589091"/>
                  </a:lnTo>
                  <a:lnTo>
                    <a:pt x="324489" y="589091"/>
                  </a:lnTo>
                  <a:lnTo>
                    <a:pt x="324489" y="569486"/>
                  </a:lnTo>
                  <a:close/>
                  <a:moveTo>
                    <a:pt x="68861" y="569486"/>
                  </a:moveTo>
                  <a:lnTo>
                    <a:pt x="68861" y="589091"/>
                  </a:lnTo>
                  <a:lnTo>
                    <a:pt x="108132" y="589091"/>
                  </a:lnTo>
                  <a:lnTo>
                    <a:pt x="108132" y="569486"/>
                  </a:lnTo>
                  <a:close/>
                  <a:moveTo>
                    <a:pt x="452348" y="530182"/>
                  </a:moveTo>
                  <a:lnTo>
                    <a:pt x="452348" y="549788"/>
                  </a:lnTo>
                  <a:lnTo>
                    <a:pt x="589979" y="549788"/>
                  </a:lnTo>
                  <a:lnTo>
                    <a:pt x="589979" y="530182"/>
                  </a:lnTo>
                  <a:close/>
                  <a:moveTo>
                    <a:pt x="235992" y="530182"/>
                  </a:moveTo>
                  <a:lnTo>
                    <a:pt x="235992" y="549788"/>
                  </a:lnTo>
                  <a:lnTo>
                    <a:pt x="373623" y="549788"/>
                  </a:lnTo>
                  <a:lnTo>
                    <a:pt x="373623" y="530182"/>
                  </a:lnTo>
                  <a:close/>
                  <a:moveTo>
                    <a:pt x="19635" y="530182"/>
                  </a:moveTo>
                  <a:lnTo>
                    <a:pt x="19635" y="549788"/>
                  </a:lnTo>
                  <a:lnTo>
                    <a:pt x="157358" y="549788"/>
                  </a:lnTo>
                  <a:lnTo>
                    <a:pt x="157358" y="530182"/>
                  </a:lnTo>
                  <a:close/>
                  <a:moveTo>
                    <a:pt x="452348" y="451667"/>
                  </a:moveTo>
                  <a:lnTo>
                    <a:pt x="452348" y="510576"/>
                  </a:lnTo>
                  <a:lnTo>
                    <a:pt x="589979" y="510576"/>
                  </a:lnTo>
                  <a:lnTo>
                    <a:pt x="589979" y="451667"/>
                  </a:lnTo>
                  <a:close/>
                  <a:moveTo>
                    <a:pt x="235992" y="451667"/>
                  </a:moveTo>
                  <a:lnTo>
                    <a:pt x="235992" y="510576"/>
                  </a:lnTo>
                  <a:lnTo>
                    <a:pt x="373623" y="510576"/>
                  </a:lnTo>
                  <a:lnTo>
                    <a:pt x="373623" y="451667"/>
                  </a:lnTo>
                  <a:close/>
                  <a:moveTo>
                    <a:pt x="19635" y="451667"/>
                  </a:moveTo>
                  <a:lnTo>
                    <a:pt x="19635" y="510576"/>
                  </a:lnTo>
                  <a:lnTo>
                    <a:pt x="157358" y="510576"/>
                  </a:lnTo>
                  <a:lnTo>
                    <a:pt x="157358" y="451667"/>
                  </a:lnTo>
                  <a:close/>
                  <a:moveTo>
                    <a:pt x="226095" y="294547"/>
                  </a:moveTo>
                  <a:lnTo>
                    <a:pt x="226095" y="314150"/>
                  </a:lnTo>
                  <a:lnTo>
                    <a:pt x="383449" y="314150"/>
                  </a:lnTo>
                  <a:lnTo>
                    <a:pt x="383449" y="294547"/>
                  </a:lnTo>
                  <a:close/>
                  <a:moveTo>
                    <a:pt x="245822" y="255249"/>
                  </a:moveTo>
                  <a:lnTo>
                    <a:pt x="245822" y="274944"/>
                  </a:lnTo>
                  <a:lnTo>
                    <a:pt x="363814" y="274944"/>
                  </a:lnTo>
                  <a:lnTo>
                    <a:pt x="363814" y="255249"/>
                  </a:lnTo>
                  <a:close/>
                  <a:moveTo>
                    <a:pt x="226095" y="216043"/>
                  </a:moveTo>
                  <a:lnTo>
                    <a:pt x="226095" y="235646"/>
                  </a:lnTo>
                  <a:lnTo>
                    <a:pt x="383449" y="235646"/>
                  </a:lnTo>
                  <a:lnTo>
                    <a:pt x="383449" y="216043"/>
                  </a:lnTo>
                  <a:close/>
                  <a:moveTo>
                    <a:pt x="245822" y="176745"/>
                  </a:moveTo>
                  <a:lnTo>
                    <a:pt x="245822" y="196348"/>
                  </a:lnTo>
                  <a:lnTo>
                    <a:pt x="363814" y="196348"/>
                  </a:lnTo>
                  <a:lnTo>
                    <a:pt x="363814" y="176745"/>
                  </a:lnTo>
                  <a:close/>
                  <a:moveTo>
                    <a:pt x="403084" y="160915"/>
                  </a:moveTo>
                  <a:lnTo>
                    <a:pt x="403084" y="176745"/>
                  </a:lnTo>
                  <a:lnTo>
                    <a:pt x="383449" y="176745"/>
                  </a:lnTo>
                  <a:lnTo>
                    <a:pt x="383449" y="196348"/>
                  </a:lnTo>
                  <a:lnTo>
                    <a:pt x="403084" y="196348"/>
                  </a:lnTo>
                  <a:lnTo>
                    <a:pt x="403084" y="255249"/>
                  </a:lnTo>
                  <a:lnTo>
                    <a:pt x="383449" y="255249"/>
                  </a:lnTo>
                  <a:lnTo>
                    <a:pt x="383449" y="274944"/>
                  </a:lnTo>
                  <a:lnTo>
                    <a:pt x="403084" y="274944"/>
                  </a:lnTo>
                  <a:lnTo>
                    <a:pt x="403084" y="290774"/>
                  </a:lnTo>
                  <a:cubicBezTo>
                    <a:pt x="415897" y="271631"/>
                    <a:pt x="422811" y="249359"/>
                    <a:pt x="422811" y="225798"/>
                  </a:cubicBezTo>
                  <a:cubicBezTo>
                    <a:pt x="422811" y="202330"/>
                    <a:pt x="415897" y="179966"/>
                    <a:pt x="403084" y="160915"/>
                  </a:cubicBezTo>
                  <a:close/>
                  <a:moveTo>
                    <a:pt x="206461" y="160915"/>
                  </a:moveTo>
                  <a:cubicBezTo>
                    <a:pt x="193740" y="180058"/>
                    <a:pt x="186826" y="202330"/>
                    <a:pt x="186826" y="225798"/>
                  </a:cubicBezTo>
                  <a:cubicBezTo>
                    <a:pt x="186826" y="249359"/>
                    <a:pt x="193740" y="271631"/>
                    <a:pt x="206461" y="290774"/>
                  </a:cubicBezTo>
                  <a:lnTo>
                    <a:pt x="206461" y="274944"/>
                  </a:lnTo>
                  <a:lnTo>
                    <a:pt x="226095" y="274944"/>
                  </a:lnTo>
                  <a:lnTo>
                    <a:pt x="226095" y="255249"/>
                  </a:lnTo>
                  <a:lnTo>
                    <a:pt x="206461" y="255249"/>
                  </a:lnTo>
                  <a:lnTo>
                    <a:pt x="206461" y="196348"/>
                  </a:lnTo>
                  <a:lnTo>
                    <a:pt x="226095" y="196348"/>
                  </a:lnTo>
                  <a:lnTo>
                    <a:pt x="226095" y="176745"/>
                  </a:lnTo>
                  <a:lnTo>
                    <a:pt x="206461" y="176745"/>
                  </a:lnTo>
                  <a:close/>
                  <a:moveTo>
                    <a:pt x="226095" y="137447"/>
                  </a:moveTo>
                  <a:lnTo>
                    <a:pt x="226095" y="157142"/>
                  </a:lnTo>
                  <a:lnTo>
                    <a:pt x="383449" y="157142"/>
                  </a:lnTo>
                  <a:lnTo>
                    <a:pt x="383449" y="137447"/>
                  </a:lnTo>
                  <a:close/>
                  <a:moveTo>
                    <a:pt x="206461" y="117844"/>
                  </a:moveTo>
                  <a:lnTo>
                    <a:pt x="403084" y="117844"/>
                  </a:lnTo>
                  <a:lnTo>
                    <a:pt x="403084" y="129992"/>
                  </a:lnTo>
                  <a:cubicBezTo>
                    <a:pt x="428434" y="155854"/>
                    <a:pt x="442445" y="189630"/>
                    <a:pt x="442445" y="225798"/>
                  </a:cubicBezTo>
                  <a:cubicBezTo>
                    <a:pt x="442445" y="262059"/>
                    <a:pt x="428434" y="295835"/>
                    <a:pt x="403084" y="321697"/>
                  </a:cubicBezTo>
                  <a:lnTo>
                    <a:pt x="403084" y="333845"/>
                  </a:lnTo>
                  <a:lnTo>
                    <a:pt x="206461" y="333845"/>
                  </a:lnTo>
                  <a:lnTo>
                    <a:pt x="206461" y="321697"/>
                  </a:lnTo>
                  <a:cubicBezTo>
                    <a:pt x="181111" y="295835"/>
                    <a:pt x="167099" y="262059"/>
                    <a:pt x="167099" y="225798"/>
                  </a:cubicBezTo>
                  <a:cubicBezTo>
                    <a:pt x="167099" y="189630"/>
                    <a:pt x="181111" y="155854"/>
                    <a:pt x="206461" y="129992"/>
                  </a:cubicBezTo>
                  <a:close/>
                  <a:moveTo>
                    <a:pt x="98360" y="98213"/>
                  </a:moveTo>
                  <a:lnTo>
                    <a:pt x="98360" y="353455"/>
                  </a:lnTo>
                  <a:lnTo>
                    <a:pt x="511346" y="353455"/>
                  </a:lnTo>
                  <a:lnTo>
                    <a:pt x="511346" y="98213"/>
                  </a:lnTo>
                  <a:close/>
                  <a:moveTo>
                    <a:pt x="196595" y="39305"/>
                  </a:moveTo>
                  <a:lnTo>
                    <a:pt x="216353" y="39305"/>
                  </a:lnTo>
                  <a:lnTo>
                    <a:pt x="216353" y="58922"/>
                  </a:lnTo>
                  <a:lnTo>
                    <a:pt x="196595" y="58922"/>
                  </a:lnTo>
                  <a:close/>
                  <a:moveTo>
                    <a:pt x="157361" y="39305"/>
                  </a:moveTo>
                  <a:lnTo>
                    <a:pt x="176978" y="39305"/>
                  </a:lnTo>
                  <a:lnTo>
                    <a:pt x="176978" y="58922"/>
                  </a:lnTo>
                  <a:lnTo>
                    <a:pt x="157361" y="58922"/>
                  </a:lnTo>
                  <a:close/>
                  <a:moveTo>
                    <a:pt x="117985" y="39305"/>
                  </a:moveTo>
                  <a:lnTo>
                    <a:pt x="137602" y="39305"/>
                  </a:lnTo>
                  <a:lnTo>
                    <a:pt x="137602" y="58922"/>
                  </a:lnTo>
                  <a:lnTo>
                    <a:pt x="117985" y="58922"/>
                  </a:lnTo>
                  <a:close/>
                  <a:moveTo>
                    <a:pt x="98360" y="19606"/>
                  </a:moveTo>
                  <a:lnTo>
                    <a:pt x="98360" y="78515"/>
                  </a:lnTo>
                  <a:lnTo>
                    <a:pt x="511346" y="78515"/>
                  </a:lnTo>
                  <a:lnTo>
                    <a:pt x="511346" y="19606"/>
                  </a:lnTo>
                  <a:close/>
                  <a:moveTo>
                    <a:pt x="78633" y="0"/>
                  </a:moveTo>
                  <a:lnTo>
                    <a:pt x="530981" y="0"/>
                  </a:lnTo>
                  <a:lnTo>
                    <a:pt x="530981" y="373060"/>
                  </a:lnTo>
                  <a:lnTo>
                    <a:pt x="314625" y="373060"/>
                  </a:lnTo>
                  <a:lnTo>
                    <a:pt x="314625" y="392758"/>
                  </a:lnTo>
                  <a:lnTo>
                    <a:pt x="511346" y="392758"/>
                  </a:lnTo>
                  <a:cubicBezTo>
                    <a:pt x="522131" y="392758"/>
                    <a:pt x="530981" y="401503"/>
                    <a:pt x="530981" y="412364"/>
                  </a:cubicBezTo>
                  <a:lnTo>
                    <a:pt x="530981" y="431970"/>
                  </a:lnTo>
                  <a:lnTo>
                    <a:pt x="589979" y="431970"/>
                  </a:lnTo>
                  <a:cubicBezTo>
                    <a:pt x="600857" y="431970"/>
                    <a:pt x="609614" y="440806"/>
                    <a:pt x="609614" y="451667"/>
                  </a:cubicBezTo>
                  <a:lnTo>
                    <a:pt x="609614" y="549788"/>
                  </a:lnTo>
                  <a:cubicBezTo>
                    <a:pt x="609614" y="560649"/>
                    <a:pt x="600857" y="569486"/>
                    <a:pt x="589979" y="569486"/>
                  </a:cubicBezTo>
                  <a:lnTo>
                    <a:pt x="560480" y="569486"/>
                  </a:lnTo>
                  <a:lnTo>
                    <a:pt x="560480" y="589091"/>
                  </a:lnTo>
                  <a:lnTo>
                    <a:pt x="580115" y="589091"/>
                  </a:lnTo>
                  <a:lnTo>
                    <a:pt x="580115" y="608697"/>
                  </a:lnTo>
                  <a:lnTo>
                    <a:pt x="462120" y="608697"/>
                  </a:lnTo>
                  <a:lnTo>
                    <a:pt x="462120" y="589091"/>
                  </a:lnTo>
                  <a:lnTo>
                    <a:pt x="481847" y="589091"/>
                  </a:lnTo>
                  <a:lnTo>
                    <a:pt x="481847" y="569486"/>
                  </a:lnTo>
                  <a:lnTo>
                    <a:pt x="452348" y="569486"/>
                  </a:lnTo>
                  <a:cubicBezTo>
                    <a:pt x="441470" y="569486"/>
                    <a:pt x="432621" y="560649"/>
                    <a:pt x="432621" y="549788"/>
                  </a:cubicBezTo>
                  <a:lnTo>
                    <a:pt x="432621" y="451667"/>
                  </a:lnTo>
                  <a:cubicBezTo>
                    <a:pt x="432621" y="440806"/>
                    <a:pt x="441470" y="431970"/>
                    <a:pt x="452348" y="431970"/>
                  </a:cubicBezTo>
                  <a:lnTo>
                    <a:pt x="511346" y="431970"/>
                  </a:lnTo>
                  <a:lnTo>
                    <a:pt x="511346" y="412364"/>
                  </a:lnTo>
                  <a:lnTo>
                    <a:pt x="314625" y="412364"/>
                  </a:lnTo>
                  <a:lnTo>
                    <a:pt x="314625" y="431970"/>
                  </a:lnTo>
                  <a:lnTo>
                    <a:pt x="373623" y="431970"/>
                  </a:lnTo>
                  <a:cubicBezTo>
                    <a:pt x="384500" y="431970"/>
                    <a:pt x="393350" y="440806"/>
                    <a:pt x="393350" y="451667"/>
                  </a:cubicBezTo>
                  <a:lnTo>
                    <a:pt x="393350" y="549788"/>
                  </a:lnTo>
                  <a:cubicBezTo>
                    <a:pt x="393350" y="560649"/>
                    <a:pt x="384500" y="569486"/>
                    <a:pt x="373623" y="569486"/>
                  </a:cubicBezTo>
                  <a:lnTo>
                    <a:pt x="344124" y="569486"/>
                  </a:lnTo>
                  <a:lnTo>
                    <a:pt x="344124" y="589091"/>
                  </a:lnTo>
                  <a:lnTo>
                    <a:pt x="363851" y="589091"/>
                  </a:lnTo>
                  <a:lnTo>
                    <a:pt x="363851" y="608697"/>
                  </a:lnTo>
                  <a:lnTo>
                    <a:pt x="245855" y="608697"/>
                  </a:lnTo>
                  <a:lnTo>
                    <a:pt x="245855" y="589091"/>
                  </a:lnTo>
                  <a:lnTo>
                    <a:pt x="265491" y="589091"/>
                  </a:lnTo>
                  <a:lnTo>
                    <a:pt x="265491" y="569486"/>
                  </a:lnTo>
                  <a:lnTo>
                    <a:pt x="235992" y="569486"/>
                  </a:lnTo>
                  <a:cubicBezTo>
                    <a:pt x="225114" y="569486"/>
                    <a:pt x="216357" y="560649"/>
                    <a:pt x="216357" y="549788"/>
                  </a:cubicBezTo>
                  <a:lnTo>
                    <a:pt x="216357" y="451667"/>
                  </a:lnTo>
                  <a:cubicBezTo>
                    <a:pt x="216357" y="440806"/>
                    <a:pt x="225114" y="431970"/>
                    <a:pt x="235992" y="431970"/>
                  </a:cubicBezTo>
                  <a:lnTo>
                    <a:pt x="294990" y="431970"/>
                  </a:lnTo>
                  <a:lnTo>
                    <a:pt x="294990" y="412364"/>
                  </a:lnTo>
                  <a:lnTo>
                    <a:pt x="98360" y="412364"/>
                  </a:lnTo>
                  <a:lnTo>
                    <a:pt x="98360" y="431970"/>
                  </a:lnTo>
                  <a:lnTo>
                    <a:pt x="157358" y="431970"/>
                  </a:lnTo>
                  <a:cubicBezTo>
                    <a:pt x="168144" y="431970"/>
                    <a:pt x="176994" y="440806"/>
                    <a:pt x="176994" y="451667"/>
                  </a:cubicBezTo>
                  <a:lnTo>
                    <a:pt x="176994" y="549788"/>
                  </a:lnTo>
                  <a:cubicBezTo>
                    <a:pt x="176994" y="560649"/>
                    <a:pt x="168144" y="569486"/>
                    <a:pt x="157358" y="569486"/>
                  </a:cubicBezTo>
                  <a:lnTo>
                    <a:pt x="127859" y="569486"/>
                  </a:lnTo>
                  <a:lnTo>
                    <a:pt x="127859" y="589091"/>
                  </a:lnTo>
                  <a:lnTo>
                    <a:pt x="147494" y="589091"/>
                  </a:lnTo>
                  <a:lnTo>
                    <a:pt x="147494" y="608697"/>
                  </a:lnTo>
                  <a:lnTo>
                    <a:pt x="29499" y="608697"/>
                  </a:lnTo>
                  <a:lnTo>
                    <a:pt x="29499" y="589091"/>
                  </a:lnTo>
                  <a:lnTo>
                    <a:pt x="49134" y="589091"/>
                  </a:lnTo>
                  <a:lnTo>
                    <a:pt x="49134" y="569486"/>
                  </a:lnTo>
                  <a:lnTo>
                    <a:pt x="19635" y="569486"/>
                  </a:lnTo>
                  <a:cubicBezTo>
                    <a:pt x="8849" y="569486"/>
                    <a:pt x="0" y="560649"/>
                    <a:pt x="0" y="549788"/>
                  </a:cubicBezTo>
                  <a:lnTo>
                    <a:pt x="0" y="451667"/>
                  </a:lnTo>
                  <a:cubicBezTo>
                    <a:pt x="0" y="440806"/>
                    <a:pt x="8849" y="431970"/>
                    <a:pt x="19635" y="431970"/>
                  </a:cubicBezTo>
                  <a:lnTo>
                    <a:pt x="78633" y="431970"/>
                  </a:lnTo>
                  <a:lnTo>
                    <a:pt x="78633" y="412364"/>
                  </a:lnTo>
                  <a:cubicBezTo>
                    <a:pt x="78633" y="401503"/>
                    <a:pt x="87483" y="392758"/>
                    <a:pt x="98360" y="392758"/>
                  </a:cubicBezTo>
                  <a:lnTo>
                    <a:pt x="294990" y="392758"/>
                  </a:lnTo>
                  <a:lnTo>
                    <a:pt x="294990" y="373060"/>
                  </a:lnTo>
                  <a:lnTo>
                    <a:pt x="78633" y="373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97282F2-6E03-4E15-9C17-113ACCFA5C89}"/>
                </a:ext>
              </a:extLst>
            </p:cNvPr>
            <p:cNvSpPr/>
            <p:nvPr/>
          </p:nvSpPr>
          <p:spPr>
            <a:xfrm>
              <a:off x="3587520" y="3110401"/>
              <a:ext cx="11171065" cy="123984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EV Impact – </a:t>
              </a:r>
            </a:p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Americans Private </a:t>
              </a:r>
              <a:r>
                <a:rPr lang="en-US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Households</a:t>
              </a: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Income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Each saves $ 255 to $791 per year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Total private benefits range from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$18.6 to $27.3 billion by 2035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for main aggressive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&amp;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l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ow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-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cost scenarios  </a:t>
              </a:r>
              <a:endParaRPr lang="en-CA" altLang="zh-CN" dirty="0"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teamwork_292324">
            <a:extLst>
              <a:ext uri="{FF2B5EF4-FFF2-40B4-BE49-F238E27FC236}">
                <a16:creationId xmlns:a16="http://schemas.microsoft.com/office/drawing/2014/main" id="{1B6193BF-F4F6-4AD3-8614-73336C57A8B1}"/>
              </a:ext>
            </a:extLst>
          </p:cNvPr>
          <p:cNvSpPr>
            <a:spLocks noChangeAspect="1"/>
          </p:cNvSpPr>
          <p:nvPr/>
        </p:nvSpPr>
        <p:spPr bwMode="auto">
          <a:xfrm>
            <a:off x="6740273" y="4584244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amwork_292324">
            <a:extLst>
              <a:ext uri="{FF2B5EF4-FFF2-40B4-BE49-F238E27FC236}">
                <a16:creationId xmlns:a16="http://schemas.microsoft.com/office/drawing/2014/main" id="{C4156401-08D9-4880-BCEE-CFAAECDDB22C}"/>
              </a:ext>
            </a:extLst>
          </p:cNvPr>
          <p:cNvSpPr>
            <a:spLocks noChangeAspect="1"/>
          </p:cNvSpPr>
          <p:nvPr/>
        </p:nvSpPr>
        <p:spPr bwMode="auto">
          <a:xfrm>
            <a:off x="922810" y="5354948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圖形 4" descr="電動車">
            <a:extLst>
              <a:ext uri="{FF2B5EF4-FFF2-40B4-BE49-F238E27FC236}">
                <a16:creationId xmlns:a16="http://schemas.microsoft.com/office/drawing/2014/main" id="{40FED40D-0308-462B-80A4-7EF4F71C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446" y="2986257"/>
            <a:ext cx="580948" cy="580948"/>
          </a:xfrm>
          <a:prstGeom prst="rect">
            <a:avLst/>
          </a:prstGeom>
        </p:spPr>
      </p:pic>
      <p:pic>
        <p:nvPicPr>
          <p:cNvPr id="8" name="圖形 7" descr="美元">
            <a:extLst>
              <a:ext uri="{FF2B5EF4-FFF2-40B4-BE49-F238E27FC236}">
                <a16:creationId xmlns:a16="http://schemas.microsoft.com/office/drawing/2014/main" id="{8F5DEE92-6061-4025-87FD-2350981A4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8505" y="5897217"/>
            <a:ext cx="457199" cy="457199"/>
          </a:xfrm>
          <a:prstGeom prst="rect">
            <a:avLst/>
          </a:prstGeom>
        </p:spPr>
      </p:pic>
      <p:sp>
        <p:nvSpPr>
          <p:cNvPr id="6" name="Shape 300">
            <a:extLst>
              <a:ext uri="{FF2B5EF4-FFF2-40B4-BE49-F238E27FC236}">
                <a16:creationId xmlns:a16="http://schemas.microsoft.com/office/drawing/2014/main" id="{960988AC-9B4B-4E37-A296-154227A4FEF9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2030</a:t>
            </a:r>
            <a:endParaRPr sz="1600" b="1" dirty="0">
              <a:latin typeface="+mj-lt"/>
            </a:endParaRPr>
          </a:p>
        </p:txBody>
      </p:sp>
      <p:sp>
        <p:nvSpPr>
          <p:cNvPr id="10" name="Shape 300">
            <a:extLst>
              <a:ext uri="{FF2B5EF4-FFF2-40B4-BE49-F238E27FC236}">
                <a16:creationId xmlns:a16="http://schemas.microsoft.com/office/drawing/2014/main" id="{85427A27-D71A-40BA-988E-73733F9ADCBC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2040</a:t>
            </a:r>
            <a:endParaRPr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25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Top 10 EV Automotive Makers by Sales in 2019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IBIS World, Deloitte EV Market Report, Industry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Market Share of All-electric Car in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Snapshot in 2019 – TSLA leading in both sale and market share</a:t>
            </a:r>
            <a:endParaRPr lang="en-CA" sz="2200" dirty="0">
              <a:latin typeface="+mj-lt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AD45561-25C2-4F91-842B-9085B70E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1" y="1789715"/>
            <a:ext cx="5219968" cy="450238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1742581-7D29-401E-BD0C-4BAE1AB65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91" y="1764313"/>
            <a:ext cx="5143764" cy="452778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8105775" y="283839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5409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Industry Report, Equity Research Report,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1034326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Global EV Sales from 2015 to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7915275" y="2371665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B503A0E-00FB-4812-BDBA-E214A6C33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03"/>
          <a:stretch/>
        </p:blipFill>
        <p:spPr>
          <a:xfrm>
            <a:off x="567856" y="1772159"/>
            <a:ext cx="5400000" cy="3704327"/>
          </a:xfrm>
          <a:prstGeom prst="rect">
            <a:avLst/>
          </a:prstGeom>
        </p:spPr>
      </p:pic>
      <p:pic>
        <p:nvPicPr>
          <p:cNvPr id="10" name="圖片 4">
            <a:extLst>
              <a:ext uri="{FF2B5EF4-FFF2-40B4-BE49-F238E27FC236}">
                <a16:creationId xmlns:a16="http://schemas.microsoft.com/office/drawing/2014/main" id="{5A6EE8B6-ED35-2545-8744-118F643BE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7369" b="946"/>
          <a:stretch/>
        </p:blipFill>
        <p:spPr>
          <a:xfrm>
            <a:off x="6385836" y="1564965"/>
            <a:ext cx="5165364" cy="3738251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61FBC820-42B0-BF41-BF0F-851F6021CCA7}"/>
              </a:ext>
            </a:extLst>
          </p:cNvPr>
          <p:cNvSpPr/>
          <p:nvPr/>
        </p:nvSpPr>
        <p:spPr>
          <a:xfrm rot="5400000">
            <a:off x="5950102" y="3561352"/>
            <a:ext cx="920632" cy="2544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字方塊 10">
            <a:extLst>
              <a:ext uri="{FF2B5EF4-FFF2-40B4-BE49-F238E27FC236}">
                <a16:creationId xmlns:a16="http://schemas.microsoft.com/office/drawing/2014/main" id="{6530A428-1B99-664A-9148-95210CAF6A3A}"/>
              </a:ext>
            </a:extLst>
          </p:cNvPr>
          <p:cNvSpPr txBox="1"/>
          <p:nvPr/>
        </p:nvSpPr>
        <p:spPr>
          <a:xfrm>
            <a:off x="6448518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/>
              <a:t>TSLA</a:t>
            </a:r>
            <a:r>
              <a:rPr lang="zh-TW" altLang="en-US" dirty="0"/>
              <a:t> </a:t>
            </a:r>
            <a:r>
              <a:rPr lang="en-US" altLang="zh-CN" dirty="0"/>
              <a:t>Revenue Breakdown by Region</a:t>
            </a:r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9242244B-4EF3-4D42-AA6A-84BB38EFE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71" t="49527" b="16152"/>
          <a:stretch/>
        </p:blipFill>
        <p:spPr>
          <a:xfrm>
            <a:off x="7440935" y="1794506"/>
            <a:ext cx="948680" cy="1154317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746A6523-0FD5-473F-9D89-2FE932D51160}"/>
              </a:ext>
            </a:extLst>
          </p:cNvPr>
          <p:cNvSpPr txBox="1"/>
          <p:nvPr/>
        </p:nvSpPr>
        <p:spPr>
          <a:xfrm>
            <a:off x="6448518" y="5399506"/>
            <a:ext cx="5040000" cy="132343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/>
              <a:t>TSLA has focused on global expansion in China, Netherland, and Norway market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Netherland and Norway - effective policy of </a:t>
            </a:r>
            <a:r>
              <a:rPr lang="en-CA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reducing air pollution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China - </a:t>
            </a:r>
            <a:r>
              <a:rPr lang="en-CA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world's biggest car market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96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056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Segment</a:t>
            </a: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7B5734E-43BC-4F98-9117-352934F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6" y="1383658"/>
            <a:ext cx="7043048" cy="5337825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C955C852-50FF-45ED-AC64-9C0878F9896A}"/>
              </a:ext>
            </a:extLst>
          </p:cNvPr>
          <p:cNvSpPr txBox="1"/>
          <p:nvPr/>
        </p:nvSpPr>
        <p:spPr>
          <a:xfrm>
            <a:off x="8177256" y="1446252"/>
            <a:ext cx="3600000" cy="24160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In-house car insurance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Robo-taxi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Ride-hailing Vehicles and Services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FSD &amp; Software as a service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Industry batteries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Computer chips for FSD</a:t>
            </a:r>
            <a:endParaRPr lang="en-CA" dirty="0"/>
          </a:p>
        </p:txBody>
      </p:sp>
      <p:pic>
        <p:nvPicPr>
          <p:cNvPr id="8" name="Picture 10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F8803154-DC23-4738-94B6-D77BD5944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2"/>
          <a:stretch/>
        </p:blipFill>
        <p:spPr>
          <a:xfrm>
            <a:off x="8177256" y="4011342"/>
            <a:ext cx="3600000" cy="26174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30FE58-CB21-423B-8D95-D011D8D8D23A}"/>
              </a:ext>
            </a:extLst>
          </p:cNvPr>
          <p:cNvSpPr txBox="1"/>
          <p:nvPr/>
        </p:nvSpPr>
        <p:spPr>
          <a:xfrm>
            <a:off x="8177256" y="1024493"/>
            <a:ext cx="360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Tesla Possible Future Incomes</a:t>
            </a:r>
          </a:p>
        </p:txBody>
      </p:sp>
      <p:sp>
        <p:nvSpPr>
          <p:cNvPr id="9" name="文本框 90">
            <a:extLst>
              <a:ext uri="{FF2B5EF4-FFF2-40B4-BE49-F238E27FC236}">
                <a16:creationId xmlns:a16="http://schemas.microsoft.com/office/drawing/2014/main" id="{4D1B7EE0-7F42-334D-BE7A-DD8270D06F30}"/>
              </a:ext>
            </a:extLst>
          </p:cNvPr>
          <p:cNvSpPr txBox="1"/>
          <p:nvPr/>
        </p:nvSpPr>
        <p:spPr>
          <a:xfrm>
            <a:off x="848170" y="6683383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TSLA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Investor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9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759816"/>
            <a:ext cx="3528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Revenue CAGR 36.89%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EBITDA CAGR 64.12%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Net Income has turned positive in FY2020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Capex growth trend with cumulative 12 months YoY of 94.62% to $ 2,423 M as of Sep 30 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Average Capex from FY2016 to 2020 LTM is $2,237.4 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37EBC2-61CF-4DB0-9EF4-14552C37F3EF}"/>
              </a:ext>
            </a:extLst>
          </p:cNvPr>
          <p:cNvGrpSpPr/>
          <p:nvPr/>
        </p:nvGrpSpPr>
        <p:grpSpPr>
          <a:xfrm>
            <a:off x="1456443" y="2521745"/>
            <a:ext cx="4125544" cy="1401085"/>
            <a:chOff x="1492882" y="2521745"/>
            <a:chExt cx="3859780" cy="140108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6E7E58B-2A1C-4735-BE91-8873E2551E6D}"/>
                </a:ext>
              </a:extLst>
            </p:cNvPr>
            <p:cNvSpPr>
              <a:spLocks/>
            </p:cNvSpPr>
            <p:nvPr/>
          </p:nvSpPr>
          <p:spPr bwMode="auto">
            <a:xfrm rot="705773">
              <a:off x="2108382" y="2521745"/>
              <a:ext cx="2455443" cy="1401085"/>
            </a:xfrm>
            <a:custGeom>
              <a:avLst/>
              <a:gdLst>
                <a:gd name="T0" fmla="*/ 1095 w 1095"/>
                <a:gd name="T1" fmla="*/ 0 h 852"/>
                <a:gd name="T2" fmla="*/ 1059 w 1095"/>
                <a:gd name="T3" fmla="*/ 344 h 852"/>
                <a:gd name="T4" fmla="*/ 983 w 1095"/>
                <a:gd name="T5" fmla="*/ 289 h 852"/>
                <a:gd name="T6" fmla="*/ 0 w 1095"/>
                <a:gd name="T7" fmla="*/ 852 h 852"/>
                <a:gd name="T8" fmla="*/ 863 w 1095"/>
                <a:gd name="T9" fmla="*/ 202 h 852"/>
                <a:gd name="T10" fmla="*/ 780 w 1095"/>
                <a:gd name="T11" fmla="*/ 141 h 852"/>
                <a:gd name="T12" fmla="*/ 1095 w 1095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52">
                  <a:moveTo>
                    <a:pt x="1095" y="0"/>
                  </a:moveTo>
                  <a:cubicBezTo>
                    <a:pt x="1059" y="344"/>
                    <a:pt x="1059" y="344"/>
                    <a:pt x="1059" y="344"/>
                  </a:cubicBezTo>
                  <a:cubicBezTo>
                    <a:pt x="983" y="289"/>
                    <a:pt x="983" y="289"/>
                    <a:pt x="983" y="289"/>
                  </a:cubicBezTo>
                  <a:cubicBezTo>
                    <a:pt x="873" y="383"/>
                    <a:pt x="417" y="756"/>
                    <a:pt x="0" y="852"/>
                  </a:cubicBezTo>
                  <a:cubicBezTo>
                    <a:pt x="0" y="852"/>
                    <a:pt x="598" y="547"/>
                    <a:pt x="863" y="202"/>
                  </a:cubicBezTo>
                  <a:cubicBezTo>
                    <a:pt x="780" y="141"/>
                    <a:pt x="780" y="141"/>
                    <a:pt x="780" y="141"/>
                  </a:cubicBezTo>
                  <a:lnTo>
                    <a:pt x="109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095FB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98AB"/>
                </a:solidFill>
                <a:effectLst/>
                <a:uLnTx/>
                <a:uFillTx/>
                <a:latin typeface="Arial" pitchFamily="34" charset="0"/>
                <a:ea typeface="Microsoft YaHei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1D1E6E-1477-4992-B3B9-7459D2CAC9FE}"/>
                </a:ext>
              </a:extLst>
            </p:cNvPr>
            <p:cNvSpPr txBox="1"/>
            <p:nvPr/>
          </p:nvSpPr>
          <p:spPr>
            <a:xfrm rot="20764537">
              <a:off x="1492882" y="2549293"/>
              <a:ext cx="3859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rgbClr val="FF0000"/>
                  </a:solidFill>
                </a:rPr>
                <a:t>Revenue CAGR 36.89%</a:t>
              </a:r>
            </a:p>
            <a:p>
              <a:r>
                <a:rPr lang="en-CA" sz="1600" dirty="0">
                  <a:solidFill>
                    <a:srgbClr val="FF0000"/>
                  </a:solidFill>
                </a:rPr>
                <a:t>EBITDA CAGR 64.12%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487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5543;#374851;#181403;#76978;#23222;#23222;#379613;#398639;#398639;#181104;#379613;#133217;#398639;#381619;#391945;#152795;#404690;#404688;#404705;#85466;#174513;#401695;#391920;#407018;#154819;#4470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1279</Words>
  <Application>Microsoft Office PowerPoint</Application>
  <PresentationFormat>寬螢幕</PresentationFormat>
  <Paragraphs>260</Paragraphs>
  <Slides>16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-apple-system</vt:lpstr>
      <vt:lpstr>CIDFont+F1</vt:lpstr>
      <vt:lpstr>CIDFont+F2</vt:lpstr>
      <vt:lpstr>微软雅黑</vt:lpstr>
      <vt:lpstr>微软雅黑</vt:lpstr>
      <vt:lpstr>Arial</vt:lpstr>
      <vt:lpstr>Arial</vt:lpstr>
      <vt:lpstr>Calibri</vt:lpstr>
      <vt:lpstr>Calibri Light</vt:lpstr>
      <vt:lpstr>Wingdings</vt:lpstr>
      <vt:lpstr>Office Theme</vt:lpstr>
      <vt:lpstr>think-cell 幻灯片</vt:lpstr>
      <vt:lpstr>PowerPoint 簡報</vt:lpstr>
      <vt:lpstr>PowerPoint 簡報</vt:lpstr>
      <vt:lpstr>PowerPoint 簡報</vt:lpstr>
      <vt:lpstr>EV Market Outbreaks from 2020 to 2040</vt:lpstr>
      <vt:lpstr>EV Market Outbreaks from 2020 to 2040</vt:lpstr>
      <vt:lpstr>EV Market Snapshot in 2019 – TSLA leading in both sale and market share</vt:lpstr>
      <vt:lpstr>TSLA-Business Diversification</vt:lpstr>
      <vt:lpstr>TSLA-Business Diversification</vt:lpstr>
      <vt:lpstr>TSLA-Financial Analysis </vt:lpstr>
      <vt:lpstr>TSLA-Financial Analysis</vt:lpstr>
      <vt:lpstr>TSLA-Competitive Landscape</vt:lpstr>
      <vt:lpstr>TSLA-Comparable Models</vt:lpstr>
      <vt:lpstr>TSLA-Historical Price Analysis For The Last 5 Years</vt:lpstr>
      <vt:lpstr>TSLA-Sensitivity Analysis For The Next 20 Years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NEXT INVESTMENT</dc:title>
  <dc:creator>Rodrigo Celso Guazzelli</dc:creator>
  <cp:lastModifiedBy>暄 劉</cp:lastModifiedBy>
  <cp:revision>382</cp:revision>
  <dcterms:created xsi:type="dcterms:W3CDTF">2020-11-11T01:58:41Z</dcterms:created>
  <dcterms:modified xsi:type="dcterms:W3CDTF">2020-11-12T06:12:01Z</dcterms:modified>
</cp:coreProperties>
</file>