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png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838" r:id="rId2"/>
    <p:sldId id="3854" r:id="rId3"/>
    <p:sldId id="3852" r:id="rId4"/>
    <p:sldId id="3856" r:id="rId5"/>
    <p:sldId id="3857" r:id="rId6"/>
    <p:sldId id="3858" r:id="rId7"/>
    <p:sldId id="3867" r:id="rId8"/>
    <p:sldId id="3866" r:id="rId9"/>
    <p:sldId id="3847" r:id="rId10"/>
    <p:sldId id="3863" r:id="rId11"/>
    <p:sldId id="3864" r:id="rId12"/>
    <p:sldId id="3865" r:id="rId13"/>
    <p:sldId id="3868" r:id="rId14"/>
    <p:sldId id="3859" r:id="rId15"/>
    <p:sldId id="3861" r:id="rId16"/>
    <p:sldId id="3869" r:id="rId17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E208F1-51A0-437D-A843-CE2EDAFD2C20}">
          <p14:sldIdLst>
            <p14:sldId id="3838"/>
            <p14:sldId id="3854"/>
            <p14:sldId id="3852"/>
            <p14:sldId id="3856"/>
            <p14:sldId id="3857"/>
            <p14:sldId id="3858"/>
            <p14:sldId id="3867"/>
            <p14:sldId id="3866"/>
            <p14:sldId id="3847"/>
            <p14:sldId id="3863"/>
            <p14:sldId id="3864"/>
            <p14:sldId id="3865"/>
            <p14:sldId id="3868"/>
            <p14:sldId id="3859"/>
            <p14:sldId id="3861"/>
            <p14:sldId id="3869"/>
          </p14:sldIdLst>
        </p14:section>
        <p14:section name="Untitled Section" id="{E0139872-1526-465B-85D8-50D5FA9E2A7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暄 劉" initials="暄" lastIdx="3" clrIdx="0">
    <p:extLst>
      <p:ext uri="{19B8F6BF-5375-455C-9EA6-DF929625EA0E}">
        <p15:presenceInfo xmlns:p15="http://schemas.microsoft.com/office/powerpoint/2012/main" userId="2b1cc6d0c5f02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AFA"/>
    <a:srgbClr val="BC0000"/>
    <a:srgbClr val="F6CCCC"/>
    <a:srgbClr val="A6A6A6"/>
    <a:srgbClr val="FFFFFF"/>
    <a:srgbClr val="FADEDE"/>
    <a:srgbClr val="FFEB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4" autoAdjust="0"/>
    <p:restoredTop sz="93792" autoAdjust="0"/>
  </p:normalViewPr>
  <p:slideViewPr>
    <p:cSldViewPr snapToGrid="0" snapToObjects="1">
      <p:cViewPr varScale="1">
        <p:scale>
          <a:sx n="67" d="100"/>
          <a:sy n="67" d="100"/>
        </p:scale>
        <p:origin x="5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823CB6-8862-4293-A415-29871AC1A63E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A995A4A-2FC4-4DB8-8214-814B56327DEE}">
      <dgm:prSet/>
      <dgm:spPr/>
      <dgm:t>
        <a:bodyPr/>
        <a:lstStyle/>
        <a:p>
          <a:r>
            <a:rPr lang="en-CA" b="1" dirty="0"/>
            <a:t>Team members:</a:t>
          </a:r>
          <a:endParaRPr lang="en-US" dirty="0"/>
        </a:p>
      </dgm:t>
    </dgm:pt>
    <dgm:pt modelId="{10E8A72D-0CDC-410C-AC8D-DAB224C90447}" type="parTrans" cxnId="{0113F780-A497-450F-9EA7-771C9700DF22}">
      <dgm:prSet/>
      <dgm:spPr/>
      <dgm:t>
        <a:bodyPr/>
        <a:lstStyle/>
        <a:p>
          <a:endParaRPr lang="en-US"/>
        </a:p>
      </dgm:t>
    </dgm:pt>
    <dgm:pt modelId="{72895332-2555-4E9A-BB97-A90E9E71807F}" type="sibTrans" cxnId="{0113F780-A497-450F-9EA7-771C9700DF22}">
      <dgm:prSet/>
      <dgm:spPr/>
      <dgm:t>
        <a:bodyPr/>
        <a:lstStyle/>
        <a:p>
          <a:endParaRPr lang="en-US"/>
        </a:p>
      </dgm:t>
    </dgm:pt>
    <dgm:pt modelId="{CEB71D0C-F5B6-4A29-B369-E713817F4F88}">
      <dgm:prSet/>
      <dgm:spPr/>
      <dgm:t>
        <a:bodyPr/>
        <a:lstStyle/>
        <a:p>
          <a:r>
            <a:rPr lang="en-CA" b="0"/>
            <a:t>Minh Tran</a:t>
          </a:r>
          <a:endParaRPr lang="en-US"/>
        </a:p>
      </dgm:t>
    </dgm:pt>
    <dgm:pt modelId="{2E716FFD-C9E8-49DE-AAC0-5CD737D4BA38}" type="parTrans" cxnId="{3053532C-E51A-4C12-868B-C0DA3B1B0970}">
      <dgm:prSet/>
      <dgm:spPr/>
      <dgm:t>
        <a:bodyPr/>
        <a:lstStyle/>
        <a:p>
          <a:endParaRPr lang="en-US"/>
        </a:p>
      </dgm:t>
    </dgm:pt>
    <dgm:pt modelId="{8568D898-29CE-487C-ABDC-D6169D53116E}" type="sibTrans" cxnId="{3053532C-E51A-4C12-868B-C0DA3B1B0970}">
      <dgm:prSet/>
      <dgm:spPr/>
      <dgm:t>
        <a:bodyPr/>
        <a:lstStyle/>
        <a:p>
          <a:endParaRPr lang="en-US"/>
        </a:p>
      </dgm:t>
    </dgm:pt>
    <dgm:pt modelId="{21714F6E-812E-4F2A-8206-46096CF53057}">
      <dgm:prSet/>
      <dgm:spPr/>
      <dgm:t>
        <a:bodyPr/>
        <a:lstStyle/>
        <a:p>
          <a:r>
            <a:rPr lang="en-CA" b="0"/>
            <a:t>Syed Naqvi </a:t>
          </a:r>
          <a:endParaRPr lang="en-US"/>
        </a:p>
      </dgm:t>
    </dgm:pt>
    <dgm:pt modelId="{DC1FE41D-7C3E-4114-84D9-D255DBBFFE4B}" type="parTrans" cxnId="{8D9339A7-8685-43AF-80EC-777F30048406}">
      <dgm:prSet/>
      <dgm:spPr/>
      <dgm:t>
        <a:bodyPr/>
        <a:lstStyle/>
        <a:p>
          <a:endParaRPr lang="en-US"/>
        </a:p>
      </dgm:t>
    </dgm:pt>
    <dgm:pt modelId="{99B99F67-1DED-4DF8-9FC1-470D90134CE2}" type="sibTrans" cxnId="{8D9339A7-8685-43AF-80EC-777F30048406}">
      <dgm:prSet/>
      <dgm:spPr/>
      <dgm:t>
        <a:bodyPr/>
        <a:lstStyle/>
        <a:p>
          <a:endParaRPr lang="en-US"/>
        </a:p>
      </dgm:t>
    </dgm:pt>
    <dgm:pt modelId="{396481C8-467F-4957-B93C-C8DA1E5DD84C}">
      <dgm:prSet/>
      <dgm:spPr/>
      <dgm:t>
        <a:bodyPr/>
        <a:lstStyle/>
        <a:p>
          <a:r>
            <a:rPr lang="en-CA" b="0"/>
            <a:t>Rodrigo Guazzelli </a:t>
          </a:r>
          <a:endParaRPr lang="en-US"/>
        </a:p>
      </dgm:t>
    </dgm:pt>
    <dgm:pt modelId="{45B160EB-5280-4D83-A0B4-6C786BFBD0A1}" type="parTrans" cxnId="{15D05732-E645-449A-8E73-63AB605A44DD}">
      <dgm:prSet/>
      <dgm:spPr/>
      <dgm:t>
        <a:bodyPr/>
        <a:lstStyle/>
        <a:p>
          <a:endParaRPr lang="en-US"/>
        </a:p>
      </dgm:t>
    </dgm:pt>
    <dgm:pt modelId="{D800FFE8-DF55-4469-9F8B-257C92179BEC}" type="sibTrans" cxnId="{15D05732-E645-449A-8E73-63AB605A44DD}">
      <dgm:prSet/>
      <dgm:spPr/>
      <dgm:t>
        <a:bodyPr/>
        <a:lstStyle/>
        <a:p>
          <a:endParaRPr lang="en-US"/>
        </a:p>
      </dgm:t>
    </dgm:pt>
    <dgm:pt modelId="{F18E0F25-7BE0-40D3-A159-01ECDFF6A36D}">
      <dgm:prSet/>
      <dgm:spPr/>
      <dgm:t>
        <a:bodyPr/>
        <a:lstStyle/>
        <a:p>
          <a:r>
            <a:rPr lang="en-CA" b="0"/>
            <a:t>Hsuan Liu</a:t>
          </a:r>
          <a:endParaRPr lang="en-US"/>
        </a:p>
      </dgm:t>
    </dgm:pt>
    <dgm:pt modelId="{11620D96-174C-4CFD-8C42-299A68DD8CF2}" type="parTrans" cxnId="{AC29891D-3A99-4945-BDF4-1D8AA21A8384}">
      <dgm:prSet/>
      <dgm:spPr/>
      <dgm:t>
        <a:bodyPr/>
        <a:lstStyle/>
        <a:p>
          <a:endParaRPr lang="en-US"/>
        </a:p>
      </dgm:t>
    </dgm:pt>
    <dgm:pt modelId="{3355DE74-3488-4A32-91C0-73A59EA58AF0}" type="sibTrans" cxnId="{AC29891D-3A99-4945-BDF4-1D8AA21A8384}">
      <dgm:prSet/>
      <dgm:spPr/>
      <dgm:t>
        <a:bodyPr/>
        <a:lstStyle/>
        <a:p>
          <a:endParaRPr lang="en-US"/>
        </a:p>
      </dgm:t>
    </dgm:pt>
    <dgm:pt modelId="{C208FD27-4E1C-4470-82A1-C46CC6D1EBCE}">
      <dgm:prSet/>
      <dgm:spPr/>
      <dgm:t>
        <a:bodyPr/>
        <a:lstStyle/>
        <a:p>
          <a:r>
            <a:rPr lang="en-CA" b="0"/>
            <a:t>Abdullah Mamun</a:t>
          </a:r>
          <a:br>
            <a:rPr lang="en-CA" b="0"/>
          </a:br>
          <a:endParaRPr lang="en-US"/>
        </a:p>
      </dgm:t>
    </dgm:pt>
    <dgm:pt modelId="{CA380FC3-39BE-4782-A278-8D9277960030}" type="parTrans" cxnId="{66EB41A8-DA6D-465C-922D-765308E109A1}">
      <dgm:prSet/>
      <dgm:spPr/>
      <dgm:t>
        <a:bodyPr/>
        <a:lstStyle/>
        <a:p>
          <a:endParaRPr lang="en-US"/>
        </a:p>
      </dgm:t>
    </dgm:pt>
    <dgm:pt modelId="{DF576331-C819-4D29-B3EA-AC6C011509A9}" type="sibTrans" cxnId="{66EB41A8-DA6D-465C-922D-765308E109A1}">
      <dgm:prSet/>
      <dgm:spPr/>
      <dgm:t>
        <a:bodyPr/>
        <a:lstStyle/>
        <a:p>
          <a:endParaRPr lang="en-US"/>
        </a:p>
      </dgm:t>
    </dgm:pt>
    <dgm:pt modelId="{700603CA-7CC5-4A78-A5F3-65B040A0AA0C}" type="pres">
      <dgm:prSet presAssocID="{C4823CB6-8862-4293-A415-29871AC1A63E}" presName="diagram" presStyleCnt="0">
        <dgm:presLayoutVars>
          <dgm:dir/>
          <dgm:resizeHandles val="exact"/>
        </dgm:presLayoutVars>
      </dgm:prSet>
      <dgm:spPr/>
    </dgm:pt>
    <dgm:pt modelId="{C0072194-6B5E-410B-88FE-22FDCA5FCAD2}" type="pres">
      <dgm:prSet presAssocID="{1A995A4A-2FC4-4DB8-8214-814B56327DEE}" presName="node" presStyleLbl="node1" presStyleIdx="0" presStyleCnt="6">
        <dgm:presLayoutVars>
          <dgm:bulletEnabled val="1"/>
        </dgm:presLayoutVars>
      </dgm:prSet>
      <dgm:spPr/>
    </dgm:pt>
    <dgm:pt modelId="{A6513703-1489-4D07-8C98-98A3DB60216C}" type="pres">
      <dgm:prSet presAssocID="{72895332-2555-4E9A-BB97-A90E9E71807F}" presName="sibTrans" presStyleCnt="0"/>
      <dgm:spPr/>
    </dgm:pt>
    <dgm:pt modelId="{322EB057-B28D-417C-BC3B-415FADE736D9}" type="pres">
      <dgm:prSet presAssocID="{CEB71D0C-F5B6-4A29-B369-E713817F4F88}" presName="node" presStyleLbl="node1" presStyleIdx="1" presStyleCnt="6">
        <dgm:presLayoutVars>
          <dgm:bulletEnabled val="1"/>
        </dgm:presLayoutVars>
      </dgm:prSet>
      <dgm:spPr/>
    </dgm:pt>
    <dgm:pt modelId="{160E4C65-7D85-429C-9008-408B43E94C65}" type="pres">
      <dgm:prSet presAssocID="{8568D898-29CE-487C-ABDC-D6169D53116E}" presName="sibTrans" presStyleCnt="0"/>
      <dgm:spPr/>
    </dgm:pt>
    <dgm:pt modelId="{61094CCA-F82B-4558-AFFC-6FF1442D99D8}" type="pres">
      <dgm:prSet presAssocID="{21714F6E-812E-4F2A-8206-46096CF53057}" presName="node" presStyleLbl="node1" presStyleIdx="2" presStyleCnt="6">
        <dgm:presLayoutVars>
          <dgm:bulletEnabled val="1"/>
        </dgm:presLayoutVars>
      </dgm:prSet>
      <dgm:spPr/>
    </dgm:pt>
    <dgm:pt modelId="{3AD321B0-6517-42B9-ACD1-5F483CF2292E}" type="pres">
      <dgm:prSet presAssocID="{99B99F67-1DED-4DF8-9FC1-470D90134CE2}" presName="sibTrans" presStyleCnt="0"/>
      <dgm:spPr/>
    </dgm:pt>
    <dgm:pt modelId="{F024C229-1C69-4D54-AE14-C074483F9DD0}" type="pres">
      <dgm:prSet presAssocID="{396481C8-467F-4957-B93C-C8DA1E5DD84C}" presName="node" presStyleLbl="node1" presStyleIdx="3" presStyleCnt="6">
        <dgm:presLayoutVars>
          <dgm:bulletEnabled val="1"/>
        </dgm:presLayoutVars>
      </dgm:prSet>
      <dgm:spPr/>
    </dgm:pt>
    <dgm:pt modelId="{CC4C8282-E524-4E4D-87DA-56B9379AAD42}" type="pres">
      <dgm:prSet presAssocID="{D800FFE8-DF55-4469-9F8B-257C92179BEC}" presName="sibTrans" presStyleCnt="0"/>
      <dgm:spPr/>
    </dgm:pt>
    <dgm:pt modelId="{C785C158-8623-41BF-B5A3-7101989BBF32}" type="pres">
      <dgm:prSet presAssocID="{F18E0F25-7BE0-40D3-A159-01ECDFF6A36D}" presName="node" presStyleLbl="node1" presStyleIdx="4" presStyleCnt="6">
        <dgm:presLayoutVars>
          <dgm:bulletEnabled val="1"/>
        </dgm:presLayoutVars>
      </dgm:prSet>
      <dgm:spPr/>
    </dgm:pt>
    <dgm:pt modelId="{D2E9EFF4-E4FC-418C-B391-FF0131496D20}" type="pres">
      <dgm:prSet presAssocID="{3355DE74-3488-4A32-91C0-73A59EA58AF0}" presName="sibTrans" presStyleCnt="0"/>
      <dgm:spPr/>
    </dgm:pt>
    <dgm:pt modelId="{01C56BC2-2236-438B-9981-213EBCBF6CD4}" type="pres">
      <dgm:prSet presAssocID="{C208FD27-4E1C-4470-82A1-C46CC6D1EBCE}" presName="node" presStyleLbl="node1" presStyleIdx="5" presStyleCnt="6">
        <dgm:presLayoutVars>
          <dgm:bulletEnabled val="1"/>
        </dgm:presLayoutVars>
      </dgm:prSet>
      <dgm:spPr/>
    </dgm:pt>
  </dgm:ptLst>
  <dgm:cxnLst>
    <dgm:cxn modelId="{AC29891D-3A99-4945-BDF4-1D8AA21A8384}" srcId="{C4823CB6-8862-4293-A415-29871AC1A63E}" destId="{F18E0F25-7BE0-40D3-A159-01ECDFF6A36D}" srcOrd="4" destOrd="0" parTransId="{11620D96-174C-4CFD-8C42-299A68DD8CF2}" sibTransId="{3355DE74-3488-4A32-91C0-73A59EA58AF0}"/>
    <dgm:cxn modelId="{031E2F27-19B8-486B-9305-F52FF504708A}" type="presOf" srcId="{C208FD27-4E1C-4470-82A1-C46CC6D1EBCE}" destId="{01C56BC2-2236-438B-9981-213EBCBF6CD4}" srcOrd="0" destOrd="0" presId="urn:microsoft.com/office/officeart/2005/8/layout/default"/>
    <dgm:cxn modelId="{3053532C-E51A-4C12-868B-C0DA3B1B0970}" srcId="{C4823CB6-8862-4293-A415-29871AC1A63E}" destId="{CEB71D0C-F5B6-4A29-B369-E713817F4F88}" srcOrd="1" destOrd="0" parTransId="{2E716FFD-C9E8-49DE-AAC0-5CD737D4BA38}" sibTransId="{8568D898-29CE-487C-ABDC-D6169D53116E}"/>
    <dgm:cxn modelId="{15D05732-E645-449A-8E73-63AB605A44DD}" srcId="{C4823CB6-8862-4293-A415-29871AC1A63E}" destId="{396481C8-467F-4957-B93C-C8DA1E5DD84C}" srcOrd="3" destOrd="0" parTransId="{45B160EB-5280-4D83-A0B4-6C786BFBD0A1}" sibTransId="{D800FFE8-DF55-4469-9F8B-257C92179BEC}"/>
    <dgm:cxn modelId="{A04ADD3A-65BC-4B65-87A0-4A9C08766368}" type="presOf" srcId="{1A995A4A-2FC4-4DB8-8214-814B56327DEE}" destId="{C0072194-6B5E-410B-88FE-22FDCA5FCAD2}" srcOrd="0" destOrd="0" presId="urn:microsoft.com/office/officeart/2005/8/layout/default"/>
    <dgm:cxn modelId="{E9330A50-142C-4287-AA35-FF7A0FB47A66}" type="presOf" srcId="{21714F6E-812E-4F2A-8206-46096CF53057}" destId="{61094CCA-F82B-4558-AFFC-6FF1442D99D8}" srcOrd="0" destOrd="0" presId="urn:microsoft.com/office/officeart/2005/8/layout/default"/>
    <dgm:cxn modelId="{0113F780-A497-450F-9EA7-771C9700DF22}" srcId="{C4823CB6-8862-4293-A415-29871AC1A63E}" destId="{1A995A4A-2FC4-4DB8-8214-814B56327DEE}" srcOrd="0" destOrd="0" parTransId="{10E8A72D-0CDC-410C-AC8D-DAB224C90447}" sibTransId="{72895332-2555-4E9A-BB97-A90E9E71807F}"/>
    <dgm:cxn modelId="{8331D99F-6650-471B-8688-D93AA4D913CB}" type="presOf" srcId="{F18E0F25-7BE0-40D3-A159-01ECDFF6A36D}" destId="{C785C158-8623-41BF-B5A3-7101989BBF32}" srcOrd="0" destOrd="0" presId="urn:microsoft.com/office/officeart/2005/8/layout/default"/>
    <dgm:cxn modelId="{8D9339A7-8685-43AF-80EC-777F30048406}" srcId="{C4823CB6-8862-4293-A415-29871AC1A63E}" destId="{21714F6E-812E-4F2A-8206-46096CF53057}" srcOrd="2" destOrd="0" parTransId="{DC1FE41D-7C3E-4114-84D9-D255DBBFFE4B}" sibTransId="{99B99F67-1DED-4DF8-9FC1-470D90134CE2}"/>
    <dgm:cxn modelId="{66EB41A8-DA6D-465C-922D-765308E109A1}" srcId="{C4823CB6-8862-4293-A415-29871AC1A63E}" destId="{C208FD27-4E1C-4470-82A1-C46CC6D1EBCE}" srcOrd="5" destOrd="0" parTransId="{CA380FC3-39BE-4782-A278-8D9277960030}" sibTransId="{DF576331-C819-4D29-B3EA-AC6C011509A9}"/>
    <dgm:cxn modelId="{F39D83B0-1C26-4DCB-A7B9-C3BC16A69DCE}" type="presOf" srcId="{396481C8-467F-4957-B93C-C8DA1E5DD84C}" destId="{F024C229-1C69-4D54-AE14-C074483F9DD0}" srcOrd="0" destOrd="0" presId="urn:microsoft.com/office/officeart/2005/8/layout/default"/>
    <dgm:cxn modelId="{BE7DF3C9-663B-4436-B319-6457AFC0A7CE}" type="presOf" srcId="{C4823CB6-8862-4293-A415-29871AC1A63E}" destId="{700603CA-7CC5-4A78-A5F3-65B040A0AA0C}" srcOrd="0" destOrd="0" presId="urn:microsoft.com/office/officeart/2005/8/layout/default"/>
    <dgm:cxn modelId="{055B7DDC-5DDC-49D3-91B1-0996BC93254B}" type="presOf" srcId="{CEB71D0C-F5B6-4A29-B369-E713817F4F88}" destId="{322EB057-B28D-417C-BC3B-415FADE736D9}" srcOrd="0" destOrd="0" presId="urn:microsoft.com/office/officeart/2005/8/layout/default"/>
    <dgm:cxn modelId="{8391AE4D-BA7F-4D89-A100-385E5FCDF4E8}" type="presParOf" srcId="{700603CA-7CC5-4A78-A5F3-65B040A0AA0C}" destId="{C0072194-6B5E-410B-88FE-22FDCA5FCAD2}" srcOrd="0" destOrd="0" presId="urn:microsoft.com/office/officeart/2005/8/layout/default"/>
    <dgm:cxn modelId="{E756EFFD-E0B9-42A0-939E-EA3209B4241A}" type="presParOf" srcId="{700603CA-7CC5-4A78-A5F3-65B040A0AA0C}" destId="{A6513703-1489-4D07-8C98-98A3DB60216C}" srcOrd="1" destOrd="0" presId="urn:microsoft.com/office/officeart/2005/8/layout/default"/>
    <dgm:cxn modelId="{E67C6EBF-AEFF-470A-B603-B1CB4B1F7694}" type="presParOf" srcId="{700603CA-7CC5-4A78-A5F3-65B040A0AA0C}" destId="{322EB057-B28D-417C-BC3B-415FADE736D9}" srcOrd="2" destOrd="0" presId="urn:microsoft.com/office/officeart/2005/8/layout/default"/>
    <dgm:cxn modelId="{917AEFC5-388F-4455-892B-F3E30DA0EC2A}" type="presParOf" srcId="{700603CA-7CC5-4A78-A5F3-65B040A0AA0C}" destId="{160E4C65-7D85-429C-9008-408B43E94C65}" srcOrd="3" destOrd="0" presId="urn:microsoft.com/office/officeart/2005/8/layout/default"/>
    <dgm:cxn modelId="{32C07C7C-66CE-4048-BC62-A2E0D3C15871}" type="presParOf" srcId="{700603CA-7CC5-4A78-A5F3-65B040A0AA0C}" destId="{61094CCA-F82B-4558-AFFC-6FF1442D99D8}" srcOrd="4" destOrd="0" presId="urn:microsoft.com/office/officeart/2005/8/layout/default"/>
    <dgm:cxn modelId="{E9033050-B38C-4946-AC02-3268CC3D5EA3}" type="presParOf" srcId="{700603CA-7CC5-4A78-A5F3-65B040A0AA0C}" destId="{3AD321B0-6517-42B9-ACD1-5F483CF2292E}" srcOrd="5" destOrd="0" presId="urn:microsoft.com/office/officeart/2005/8/layout/default"/>
    <dgm:cxn modelId="{F8DC0532-19C2-443B-8F96-F1D208A11075}" type="presParOf" srcId="{700603CA-7CC5-4A78-A5F3-65B040A0AA0C}" destId="{F024C229-1C69-4D54-AE14-C074483F9DD0}" srcOrd="6" destOrd="0" presId="urn:microsoft.com/office/officeart/2005/8/layout/default"/>
    <dgm:cxn modelId="{D99F8AB5-CD55-4D92-B806-88C02BEF5916}" type="presParOf" srcId="{700603CA-7CC5-4A78-A5F3-65B040A0AA0C}" destId="{CC4C8282-E524-4E4D-87DA-56B9379AAD42}" srcOrd="7" destOrd="0" presId="urn:microsoft.com/office/officeart/2005/8/layout/default"/>
    <dgm:cxn modelId="{A1DD1D6C-5F5B-4500-A803-07B2A31A19EE}" type="presParOf" srcId="{700603CA-7CC5-4A78-A5F3-65B040A0AA0C}" destId="{C785C158-8623-41BF-B5A3-7101989BBF32}" srcOrd="8" destOrd="0" presId="urn:microsoft.com/office/officeart/2005/8/layout/default"/>
    <dgm:cxn modelId="{B8E8E76A-EB11-4D8D-B1B7-9E7FBDE1EF00}" type="presParOf" srcId="{700603CA-7CC5-4A78-A5F3-65B040A0AA0C}" destId="{D2E9EFF4-E4FC-418C-B391-FF0131496D20}" srcOrd="9" destOrd="0" presId="urn:microsoft.com/office/officeart/2005/8/layout/default"/>
    <dgm:cxn modelId="{43660F1A-DDC1-49DA-AE5A-D64FA375F0B2}" type="presParOf" srcId="{700603CA-7CC5-4A78-A5F3-65B040A0AA0C}" destId="{01C56BC2-2236-438B-9981-213EBCBF6CD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72194-6B5E-410B-88FE-22FDCA5FCAD2}">
      <dsp:nvSpPr>
        <dsp:cNvPr id="0" name=""/>
        <dsp:cNvSpPr/>
      </dsp:nvSpPr>
      <dsp:spPr>
        <a:xfrm>
          <a:off x="725149" y="460"/>
          <a:ext cx="1885973" cy="11315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/>
            <a:t>Team members:</a:t>
          </a:r>
          <a:endParaRPr lang="en-US" sz="1600" kern="1200" dirty="0"/>
        </a:p>
      </dsp:txBody>
      <dsp:txXfrm>
        <a:off x="725149" y="460"/>
        <a:ext cx="1885973" cy="1131583"/>
      </dsp:txXfrm>
    </dsp:sp>
    <dsp:sp modelId="{322EB057-B28D-417C-BC3B-415FADE736D9}">
      <dsp:nvSpPr>
        <dsp:cNvPr id="0" name=""/>
        <dsp:cNvSpPr/>
      </dsp:nvSpPr>
      <dsp:spPr>
        <a:xfrm>
          <a:off x="2799719" y="460"/>
          <a:ext cx="1885973" cy="11315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kern="1200"/>
            <a:t>Minh Tran</a:t>
          </a:r>
          <a:endParaRPr lang="en-US" sz="1600" kern="1200"/>
        </a:p>
      </dsp:txBody>
      <dsp:txXfrm>
        <a:off x="2799719" y="460"/>
        <a:ext cx="1885973" cy="1131583"/>
      </dsp:txXfrm>
    </dsp:sp>
    <dsp:sp modelId="{61094CCA-F82B-4558-AFFC-6FF1442D99D8}">
      <dsp:nvSpPr>
        <dsp:cNvPr id="0" name=""/>
        <dsp:cNvSpPr/>
      </dsp:nvSpPr>
      <dsp:spPr>
        <a:xfrm>
          <a:off x="4874290" y="460"/>
          <a:ext cx="1885973" cy="11315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kern="1200"/>
            <a:t>Syed Naqvi </a:t>
          </a:r>
          <a:endParaRPr lang="en-US" sz="1600" kern="1200"/>
        </a:p>
      </dsp:txBody>
      <dsp:txXfrm>
        <a:off x="4874290" y="460"/>
        <a:ext cx="1885973" cy="1131583"/>
      </dsp:txXfrm>
    </dsp:sp>
    <dsp:sp modelId="{F024C229-1C69-4D54-AE14-C074483F9DD0}">
      <dsp:nvSpPr>
        <dsp:cNvPr id="0" name=""/>
        <dsp:cNvSpPr/>
      </dsp:nvSpPr>
      <dsp:spPr>
        <a:xfrm>
          <a:off x="725149" y="1320642"/>
          <a:ext cx="1885973" cy="11315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kern="1200"/>
            <a:t>Rodrigo Guazzelli </a:t>
          </a:r>
          <a:endParaRPr lang="en-US" sz="1600" kern="1200"/>
        </a:p>
      </dsp:txBody>
      <dsp:txXfrm>
        <a:off x="725149" y="1320642"/>
        <a:ext cx="1885973" cy="1131583"/>
      </dsp:txXfrm>
    </dsp:sp>
    <dsp:sp modelId="{C785C158-8623-41BF-B5A3-7101989BBF32}">
      <dsp:nvSpPr>
        <dsp:cNvPr id="0" name=""/>
        <dsp:cNvSpPr/>
      </dsp:nvSpPr>
      <dsp:spPr>
        <a:xfrm>
          <a:off x="2799719" y="1320642"/>
          <a:ext cx="1885973" cy="11315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kern="1200"/>
            <a:t>Hsuan Liu</a:t>
          </a:r>
          <a:endParaRPr lang="en-US" sz="1600" kern="1200"/>
        </a:p>
      </dsp:txBody>
      <dsp:txXfrm>
        <a:off x="2799719" y="1320642"/>
        <a:ext cx="1885973" cy="1131583"/>
      </dsp:txXfrm>
    </dsp:sp>
    <dsp:sp modelId="{01C56BC2-2236-438B-9981-213EBCBF6CD4}">
      <dsp:nvSpPr>
        <dsp:cNvPr id="0" name=""/>
        <dsp:cNvSpPr/>
      </dsp:nvSpPr>
      <dsp:spPr>
        <a:xfrm>
          <a:off x="4874290" y="1320642"/>
          <a:ext cx="1885973" cy="11315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kern="1200"/>
            <a:t>Abdullah Mamun</a:t>
          </a:r>
          <a:br>
            <a:rPr lang="en-CA" sz="1600" b="0" kern="1200"/>
          </a:br>
          <a:endParaRPr lang="en-US" sz="1600" kern="1200"/>
        </a:p>
      </dsp:txBody>
      <dsp:txXfrm>
        <a:off x="4874290" y="1320642"/>
        <a:ext cx="1885973" cy="1131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DD772-7209-C245-981A-1A2440230A0C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AADE-AF7C-674A-8416-E968B9033E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0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16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FAADE-AF7C-674A-8416-E968B9033EF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54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9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FAADE-AF7C-674A-8416-E968B9033EF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0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FAADE-AF7C-674A-8416-E968B9033EF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759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(1,634.9)                       (1,440.5)                       (4,081.0)                       (2,319.0)                       (1,432.0) </a:t>
            </a: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FAADE-AF7C-674A-8416-E968B9033EF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140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FAADE-AF7C-674A-8416-E968B9033EF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5698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General Motors Company  	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 Ford Motor Company  	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 BAIC Motor Corporation Limited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Aptiv PLC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BYD Company Limited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Great Wall Motor Company Limited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Isuzu Motors Limited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 AUDI AG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 Tata Motors Limited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 LTM EBITDA Margin % 0.095 LTM Total Revenues, 1 Yr Growth % -0.135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FAADE-AF7C-674A-8416-E968B9033EF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69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0" dirty="0">
                <a:effectLst/>
                <a:latin typeface="-apple-system"/>
              </a:rPr>
              <a:t>TEV/Total Revenues LTM – Latest </a:t>
            </a:r>
            <a:r>
              <a:rPr lang="en-CA" dirty="0">
                <a:effectLst/>
              </a:rPr>
              <a:t>14.3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i="0" dirty="0">
                <a:effectLst/>
                <a:latin typeface="-apple-system"/>
              </a:rPr>
              <a:t>TEV/EBITDA LTM – Latest </a:t>
            </a:r>
            <a:r>
              <a:rPr lang="en-CA" dirty="0">
                <a:effectLst/>
              </a:rPr>
              <a:t>90.8</a:t>
            </a:r>
            <a:br>
              <a:rPr lang="en-CA" dirty="0"/>
            </a:b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Industry 50</a:t>
            </a:r>
            <a:r>
              <a:rPr lang="en-CA" baseline="30000" dirty="0"/>
              <a:t>th</a:t>
            </a:r>
            <a:r>
              <a:rPr lang="en-CA" dirty="0"/>
              <a:t> percentile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TEV/Total Revenues LTM - Latest 1.2 TEV/EBITDA LTM - Latest 16.6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FAADE-AF7C-674A-8416-E968B9033EF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0332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FAADE-AF7C-674A-8416-E968B9033EF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9998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4FAADE-AF7C-674A-8416-E968B9033EF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74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-city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359220" y="1329890"/>
            <a:ext cx="7299005" cy="10193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标题页：请在此处输入文件主题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59221" y="2409183"/>
            <a:ext cx="7308355" cy="83762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 baseline="0">
                <a:solidFill>
                  <a:schemeClr val="tx1"/>
                </a:solidFill>
                <a:latin typeface="+mj-ea"/>
                <a:ea typeface="+mj-ea"/>
                <a:cs typeface="Microsoft YaHei Light" charset="-122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noProof="0" dirty="0"/>
              <a:t>请在此处输入文件副标题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2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y-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52337" y="2263476"/>
            <a:ext cx="5990711" cy="11771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noProof="0" dirty="0"/>
              <a:t>请在此输入章节主题</a:t>
            </a:r>
            <a:endParaRPr lang="en-US" noProof="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42686" y="2636986"/>
            <a:ext cx="7002283" cy="0"/>
          </a:xfrm>
          <a:prstGeom prst="line">
            <a:avLst/>
          </a:prstGeom>
          <a:ln w="38100">
            <a:solidFill>
              <a:srgbClr val="C3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1BB7E9-D01D-4422-8DDA-156D106FC85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2337" y="3500446"/>
            <a:ext cx="5991407" cy="1728787"/>
          </a:xfrm>
          <a:prstGeom prst="rect">
            <a:avLst/>
          </a:prstGeom>
        </p:spPr>
        <p:txBody>
          <a:bodyPr/>
          <a:lstStyle>
            <a:lvl1pPr marL="228589" indent="-228589">
              <a:lnSpc>
                <a:spcPct val="100000"/>
              </a:lnSpc>
              <a:buSzPct val="65000"/>
              <a:buFont typeface="Wingdings" panose="05000000000000000000" pitchFamily="2" charset="2"/>
              <a:buChar char="n"/>
              <a:defRPr sz="2000"/>
            </a:lvl1pPr>
          </a:lstStyle>
          <a:p>
            <a:pPr lvl="0"/>
            <a:r>
              <a:rPr lang="zh-CN" altLang="en-US" dirty="0"/>
              <a:t>请在此输入子标题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A626C3F-AB41-4FE4-8ED2-A16B5384F07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52337" y="1814831"/>
            <a:ext cx="5043487" cy="76234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200" b="0"/>
            </a:lvl1pPr>
            <a:lvl2pPr marL="457178" indent="0">
              <a:buNone/>
              <a:defRPr/>
            </a:lvl2pPr>
          </a:lstStyle>
          <a:p>
            <a:r>
              <a:rPr lang="zh-CN" altLang="en-US" sz="2800" b="1" dirty="0"/>
              <a:t>请在此输入章节号</a:t>
            </a:r>
          </a:p>
        </p:txBody>
      </p:sp>
    </p:spTree>
    <p:extLst>
      <p:ext uri="{BB962C8B-B14F-4D97-AF65-F5344CB8AC3E}">
        <p14:creationId xmlns:p14="http://schemas.microsoft.com/office/powerpoint/2010/main" val="168784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请在此处输入本页的主题，用一句话总结大意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34321" y="1275134"/>
            <a:ext cx="10313235" cy="476263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600" b="0" i="0" baseline="0">
                <a:solidFill>
                  <a:schemeClr val="tx1"/>
                </a:solidFill>
                <a:latin typeface="+mn-ea"/>
                <a:ea typeface="+mn-ea"/>
                <a:cs typeface="Microsoft YaHei Light" charset="-122"/>
              </a:defRPr>
            </a:lvl1pPr>
          </a:lstStyle>
          <a:p>
            <a:pPr lvl="0"/>
            <a:r>
              <a:rPr lang="zh-CN" altLang="en-US" dirty="0"/>
              <a:t>请在此处输入不同的信息来解释本页的内容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fr-FR" dirty="0"/>
              <a:t>The </a:t>
            </a:r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document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21500" y="6356358"/>
            <a:ext cx="3056744" cy="365125"/>
          </a:xfrm>
        </p:spPr>
        <p:txBody>
          <a:bodyPr/>
          <a:lstStyle>
            <a:lvl1pPr algn="r">
              <a:defRPr sz="1000"/>
            </a:lvl1pPr>
          </a:lstStyle>
          <a:p>
            <a:fld id="{74E3DBE9-5838-4F76-9364-D1D296611DE3}" type="datetime1">
              <a:rPr lang="fr-FR" altLang="zh-CN" smtClean="0"/>
              <a:t>10/11/2020</a:t>
            </a:fld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24656" y="6356358"/>
            <a:ext cx="2743200" cy="365125"/>
          </a:xfrm>
        </p:spPr>
        <p:txBody>
          <a:bodyPr/>
          <a:lstStyle>
            <a:lvl1pPr algn="l">
              <a:defRPr sz="1000"/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6425" userDrawn="1">
          <p15:clr>
            <a:srgbClr val="FBAE40"/>
          </p15:clr>
        </p15:guide>
        <p15:guide id="3" orient="horz" pos="406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Back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8BC38D0-5C0A-4522-9900-265F04CA18CE}"/>
              </a:ext>
            </a:extLst>
          </p:cNvPr>
          <p:cNvSpPr/>
          <p:nvPr userDrawn="1"/>
        </p:nvSpPr>
        <p:spPr>
          <a:xfrm>
            <a:off x="838986" y="1046375"/>
            <a:ext cx="8748074" cy="5240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885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FFE5-A643-4B62-BF2B-5FE6DE605367}" type="datetime1">
              <a:rPr lang="fr-FR" altLang="zh-CN" smtClean="0"/>
              <a:t>10/11/2020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title of your document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8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0BA9FFE5-A643-4B62-BF2B-5FE6DE605367}" type="datetime1">
              <a:rPr lang="fr-FR" altLang="zh-CN" smtClean="0"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The title of your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2" r:id="rId3"/>
    <p:sldLayoutId id="2147483658" r:id="rId4"/>
    <p:sldLayoutId id="2147483660" r:id="rId5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ar parked on a city street&#10;&#10;Description automatically generated">
            <a:extLst>
              <a:ext uri="{FF2B5EF4-FFF2-40B4-BE49-F238E27FC236}">
                <a16:creationId xmlns:a16="http://schemas.microsoft.com/office/drawing/2014/main" id="{DAD2993C-F2AC-4AB3-94BC-8B118F059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41"/>
            <a:ext cx="12192000" cy="6850272"/>
          </a:xfrm>
          <a:prstGeom prst="rect">
            <a:avLst/>
          </a:prstGeom>
        </p:spPr>
      </p:pic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5F155CB2-8BC3-4E9B-B868-959A266B8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983" y="2625696"/>
            <a:ext cx="5892029" cy="322155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B4D2C1F-F6B7-4405-B259-2CDC77E20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4522" y="1254145"/>
            <a:ext cx="8422955" cy="622735"/>
          </a:xfrm>
        </p:spPr>
        <p:txBody>
          <a:bodyPr>
            <a:normAutofit/>
          </a:bodyPr>
          <a:lstStyle/>
          <a:p>
            <a:pPr algn="ctr"/>
            <a:r>
              <a:rPr lang="en-CA" altLang="zh-TW" b="1" dirty="0">
                <a:solidFill>
                  <a:schemeClr val="bg2">
                    <a:lumMod val="25000"/>
                  </a:schemeClr>
                </a:solidFill>
                <a:highlight>
                  <a:srgbClr val="FEFAFA"/>
                </a:highlight>
                <a:latin typeface="+mj-lt"/>
              </a:rPr>
              <a:t>YOUR NEXT INVESTMENT</a:t>
            </a:r>
            <a:endParaRPr lang="zh-TW" altLang="en-US" b="1" dirty="0">
              <a:solidFill>
                <a:schemeClr val="bg2">
                  <a:lumMod val="25000"/>
                </a:schemeClr>
              </a:solidFill>
              <a:highlight>
                <a:srgbClr val="FEFAFA"/>
              </a:highlight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F599D-059F-44AC-A463-707CDC80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A7DF6E-9483-47CA-A81F-5469D961B2D4}"/>
              </a:ext>
            </a:extLst>
          </p:cNvPr>
          <p:cNvSpPr/>
          <p:nvPr/>
        </p:nvSpPr>
        <p:spPr>
          <a:xfrm>
            <a:off x="533400" y="505329"/>
            <a:ext cx="10896600" cy="58369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5959C881-2645-4A57-BE33-A0D35869211F}"/>
              </a:ext>
            </a:extLst>
          </p:cNvPr>
          <p:cNvSpPr txBox="1">
            <a:spLocks/>
          </p:cNvSpPr>
          <p:nvPr/>
        </p:nvSpPr>
        <p:spPr>
          <a:xfrm>
            <a:off x="602748" y="1593815"/>
            <a:ext cx="2727102" cy="180235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algn="ctr"/>
            <a:r>
              <a:rPr lang="en-CA" altLang="zh-TW" b="1" dirty="0">
                <a:solidFill>
                  <a:srgbClr val="FF0000"/>
                </a:solidFill>
                <a:latin typeface="+mj-lt"/>
              </a:rPr>
              <a:t>WHY NOT</a:t>
            </a:r>
            <a:endParaRPr lang="zh-TW" altLang="en-US" b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7B286D-E0E4-4CEA-AD23-AB5F765B7C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121" y="3745827"/>
            <a:ext cx="1802356" cy="180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96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ar parked on a city street&#10;&#10;Description automatically generated">
            <a:extLst>
              <a:ext uri="{FF2B5EF4-FFF2-40B4-BE49-F238E27FC236}">
                <a16:creationId xmlns:a16="http://schemas.microsoft.com/office/drawing/2014/main" id="{DB47EE61-BEF7-48EC-8A4D-C825192E2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41"/>
            <a:ext cx="12192000" cy="685027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73250" y="428625"/>
            <a:ext cx="10318750" cy="528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TSLA-Financial Analysis 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210219" y="1021523"/>
            <a:ext cx="5430284" cy="28952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Short-term Liquidity Analysis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Source 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：</a:t>
            </a:r>
            <a:r>
              <a:rPr kumimoji="0" lang="en-CA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FactSet, Equity Research Report, FS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7B65C-2824-9347-9C05-39D42996E2F4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DD33A6-AEB8-4BDB-A429-9BFD587F7B73}"/>
              </a:ext>
            </a:extLst>
          </p:cNvPr>
          <p:cNvSpPr txBox="1"/>
          <p:nvPr/>
        </p:nvSpPr>
        <p:spPr>
          <a:xfrm>
            <a:off x="6276531" y="1031120"/>
            <a:ext cx="5780324" cy="26608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Long-term Solvency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C3BFC9E2-940E-4AE4-BF20-FF01C51EC159}"/>
              </a:ext>
            </a:extLst>
          </p:cNvPr>
          <p:cNvGrpSpPr/>
          <p:nvPr/>
        </p:nvGrpSpPr>
        <p:grpSpPr>
          <a:xfrm>
            <a:off x="257175" y="1468526"/>
            <a:ext cx="5383328" cy="3371554"/>
            <a:chOff x="445811" y="1457978"/>
            <a:chExt cx="6037340" cy="3345452"/>
          </a:xfrm>
        </p:grpSpPr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8311DA05-7011-48E7-97C7-97592DF5D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1415" b="4310"/>
            <a:stretch/>
          </p:blipFill>
          <p:spPr>
            <a:xfrm>
              <a:off x="445811" y="1457978"/>
              <a:ext cx="6037340" cy="3345452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BE0BCCE0-DF12-495A-BA52-FE93F5E63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9462" t="56752" r="2900" b="18027"/>
            <a:stretch/>
          </p:blipFill>
          <p:spPr>
            <a:xfrm>
              <a:off x="1448588" y="1917940"/>
              <a:ext cx="1354960" cy="881744"/>
            </a:xfrm>
            <a:prstGeom prst="rect">
              <a:avLst/>
            </a:prstGeom>
          </p:spPr>
        </p:pic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7C4D9FDC-F3E8-44FD-AE66-87EBB3C0FA9B}"/>
              </a:ext>
            </a:extLst>
          </p:cNvPr>
          <p:cNvGrpSpPr/>
          <p:nvPr/>
        </p:nvGrpSpPr>
        <p:grpSpPr>
          <a:xfrm>
            <a:off x="6297857" y="1468526"/>
            <a:ext cx="5780324" cy="3371553"/>
            <a:chOff x="6220708" y="1667303"/>
            <a:chExt cx="5840663" cy="3523393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1F43C29D-FFD2-431E-9DFB-AB81D4AE6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99" r="23523"/>
            <a:stretch/>
          </p:blipFill>
          <p:spPr>
            <a:xfrm>
              <a:off x="6220708" y="1667303"/>
              <a:ext cx="5840663" cy="3523393"/>
            </a:xfrm>
            <a:prstGeom prst="rect">
              <a:avLst/>
            </a:prstGeom>
          </p:spPr>
        </p:pic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B0A75D24-C1D7-4D0A-B962-CE5519530E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6645" t="57692" r="2142" b="17643"/>
            <a:stretch/>
          </p:blipFill>
          <p:spPr>
            <a:xfrm>
              <a:off x="10297886" y="2100943"/>
              <a:ext cx="1654628" cy="869067"/>
            </a:xfrm>
            <a:prstGeom prst="rect">
              <a:avLst/>
            </a:prstGeom>
          </p:spPr>
        </p:pic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B6F4B81A-F1D6-4BDD-BC5C-1CC8B61D59AF}"/>
              </a:ext>
            </a:extLst>
          </p:cNvPr>
          <p:cNvSpPr/>
          <p:nvPr/>
        </p:nvSpPr>
        <p:spPr>
          <a:xfrm>
            <a:off x="257175" y="5031285"/>
            <a:ext cx="5383328" cy="111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Description to be added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8B27D72-9BAF-4028-B409-10057C8C40A7}"/>
              </a:ext>
            </a:extLst>
          </p:cNvPr>
          <p:cNvSpPr/>
          <p:nvPr/>
        </p:nvSpPr>
        <p:spPr>
          <a:xfrm>
            <a:off x="6297858" y="5035462"/>
            <a:ext cx="5739948" cy="111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Description to be added</a:t>
            </a:r>
          </a:p>
        </p:txBody>
      </p:sp>
    </p:spTree>
    <p:extLst>
      <p:ext uri="{BB962C8B-B14F-4D97-AF65-F5344CB8AC3E}">
        <p14:creationId xmlns:p14="http://schemas.microsoft.com/office/powerpoint/2010/main" val="316453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 parked on a city street&#10;&#10;Description automatically generated">
            <a:extLst>
              <a:ext uri="{FF2B5EF4-FFF2-40B4-BE49-F238E27FC236}">
                <a16:creationId xmlns:a16="http://schemas.microsoft.com/office/drawing/2014/main" id="{60A14DC9-B117-4CB4-A033-56D237E50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41"/>
            <a:ext cx="12192000" cy="6850272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923D636-BB03-4AD4-820E-D92AA8F7E7C2}"/>
              </a:ext>
            </a:extLst>
          </p:cNvPr>
          <p:cNvSpPr txBox="1"/>
          <p:nvPr/>
        </p:nvSpPr>
        <p:spPr>
          <a:xfrm>
            <a:off x="243158" y="1024493"/>
            <a:ext cx="9034498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First Tier Company - TSLA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73250" y="428625"/>
            <a:ext cx="10318750" cy="52863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CA" altLang="zh-TW" sz="2200" dirty="0">
                <a:latin typeface="+mj-lt"/>
              </a:rPr>
              <a:t>TSLA-</a:t>
            </a:r>
            <a:r>
              <a:rPr lang="zh-TW" altLang="en-US" sz="2200" dirty="0">
                <a:latin typeface="+mj-lt"/>
              </a:rPr>
              <a:t> </a:t>
            </a:r>
            <a:r>
              <a:rPr lang="en-CA" altLang="zh-TW" dirty="0">
                <a:latin typeface="+mj-lt"/>
              </a:rPr>
              <a:t>Competitive</a:t>
            </a:r>
            <a:r>
              <a:rPr lang="en-CA" altLang="zh-TW" sz="2200" dirty="0">
                <a:latin typeface="+mj-lt"/>
              </a:rPr>
              <a:t> Landscape</a:t>
            </a:r>
            <a:br>
              <a:rPr lang="en-CA" altLang="zh-TW" sz="2200" dirty="0">
                <a:latin typeface="+mj-lt"/>
              </a:rPr>
            </a:br>
            <a:endParaRPr lang="en-CA" sz="2200" dirty="0">
              <a:latin typeface="+mj-lt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7B65C-2824-9347-9C05-39D42996E2F4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75D76B4-47C2-4036-A2D4-D60C7D000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58" y="1387483"/>
            <a:ext cx="9048750" cy="5334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7476CB7-4E3F-4A2A-AC3A-798588DE9927}"/>
              </a:ext>
            </a:extLst>
          </p:cNvPr>
          <p:cNvSpPr txBox="1"/>
          <p:nvPr/>
        </p:nvSpPr>
        <p:spPr>
          <a:xfrm>
            <a:off x="9459646" y="1024493"/>
            <a:ext cx="252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Selected EV Competitors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C5F4643-2BB7-4D0B-9477-6B249D2A108B}"/>
              </a:ext>
            </a:extLst>
          </p:cNvPr>
          <p:cNvSpPr txBox="1"/>
          <p:nvPr/>
        </p:nvSpPr>
        <p:spPr>
          <a:xfrm>
            <a:off x="9459646" y="1499976"/>
            <a:ext cx="26185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EFAFA"/>
                </a:highlight>
                <a:uLnTx/>
                <a:uFillTx/>
                <a:latin typeface="Arial"/>
                <a:ea typeface="微软雅黑"/>
                <a:cs typeface="+mn-cs"/>
              </a:rPr>
              <a:t>General Motors - GM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EFAFA"/>
                </a:highlight>
                <a:uLnTx/>
                <a:uFillTx/>
                <a:latin typeface="Arial"/>
                <a:ea typeface="微软雅黑"/>
                <a:cs typeface="+mn-cs"/>
              </a:rPr>
              <a:t>Ford Motor Company 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EFAFA"/>
                </a:highlight>
                <a:uLnTx/>
                <a:uFillTx/>
                <a:latin typeface="Arial"/>
                <a:ea typeface="微软雅黑"/>
                <a:cs typeface="+mn-cs"/>
              </a:rPr>
              <a:t>BAIC Motor Corporation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EFAFA"/>
                </a:highlight>
                <a:uLnTx/>
                <a:uFillTx/>
                <a:latin typeface="Arial"/>
                <a:ea typeface="微软雅黑"/>
                <a:cs typeface="+mn-cs"/>
              </a:rPr>
              <a:t>Aptiv PLC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EFAFA"/>
                </a:highlight>
                <a:uLnTx/>
                <a:uFillTx/>
                <a:latin typeface="Arial"/>
                <a:ea typeface="微软雅黑"/>
                <a:cs typeface="+mn-cs"/>
              </a:rPr>
              <a:t>BYD Company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EFAFA"/>
                </a:highlight>
                <a:uLnTx/>
                <a:uFillTx/>
                <a:latin typeface="Arial"/>
                <a:ea typeface="微软雅黑"/>
                <a:cs typeface="+mn-cs"/>
              </a:rPr>
              <a:t>Great Wall Motor Company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EFAFA"/>
                </a:highlight>
                <a:uLnTx/>
                <a:uFillTx/>
                <a:latin typeface="Arial"/>
                <a:ea typeface="微软雅黑"/>
                <a:cs typeface="+mn-cs"/>
              </a:rPr>
              <a:t>Isuzu Motors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EFAFA"/>
                </a:highlight>
                <a:uLnTx/>
                <a:uFillTx/>
                <a:latin typeface="Arial"/>
                <a:ea typeface="微软雅黑"/>
                <a:cs typeface="+mn-cs"/>
              </a:rPr>
              <a:t>AUDI AG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400" dirty="0">
                <a:solidFill>
                  <a:srgbClr val="FF0000"/>
                </a:solidFill>
                <a:highlight>
                  <a:srgbClr val="FEFAFA"/>
                </a:highlight>
                <a:latin typeface="Arial"/>
                <a:ea typeface="微软雅黑"/>
              </a:rPr>
              <a:t>TESLA - TSLA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EFAFA"/>
              </a:highlight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EF053D4-C45B-4DB6-A34C-AA3074AA104C}"/>
              </a:ext>
            </a:extLst>
          </p:cNvPr>
          <p:cNvSpPr txBox="1"/>
          <p:nvPr/>
        </p:nvSpPr>
        <p:spPr>
          <a:xfrm>
            <a:off x="9459646" y="3899403"/>
            <a:ext cx="252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Highlights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A1CD9C0-D199-41B4-A0F3-7B6AA4659201}"/>
              </a:ext>
            </a:extLst>
          </p:cNvPr>
          <p:cNvSpPr txBox="1"/>
          <p:nvPr/>
        </p:nvSpPr>
        <p:spPr>
          <a:xfrm>
            <a:off x="9459646" y="4342361"/>
            <a:ext cx="26185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TSLA has EBITDA margin around 14% and revenue YoY of 15%, serving as an industry leader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Compared to industry median of 9.5% EBITDA Margin and -13.5% 1-year Revenues Growth, TSLA becomes competitive and first tier candidate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C310D50-89BE-456D-B94D-445C19B37BC3}"/>
              </a:ext>
            </a:extLst>
          </p:cNvPr>
          <p:cNvSpPr/>
          <p:nvPr/>
        </p:nvSpPr>
        <p:spPr>
          <a:xfrm>
            <a:off x="6191250" y="1709284"/>
            <a:ext cx="2618594" cy="71437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402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 parked on a city street&#10;&#10;Description automatically generated">
            <a:extLst>
              <a:ext uri="{FF2B5EF4-FFF2-40B4-BE49-F238E27FC236}">
                <a16:creationId xmlns:a16="http://schemas.microsoft.com/office/drawing/2014/main" id="{ABD088E5-340C-41D7-9609-BE94754FA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41"/>
            <a:ext cx="12192000" cy="685027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73250" y="428625"/>
            <a:ext cx="10318750" cy="528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TSLA-Comparable Models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5040000" cy="279928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Valuation Highlights  - EV/Revenues LTM is 14.3x 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Source 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：</a:t>
            </a:r>
            <a:r>
              <a:rPr kumimoji="0" lang="en-CA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FactSet, Equity Research Report, FS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7B65C-2824-9347-9C05-39D42996E2F4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0E2C94-B4C4-4AE9-9D11-A999948600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51"/>
          <a:stretch/>
        </p:blipFill>
        <p:spPr>
          <a:xfrm>
            <a:off x="709656" y="1418334"/>
            <a:ext cx="4838828" cy="497015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70FE51B-824D-4091-A4EF-C52A287D2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4341" y="1365154"/>
            <a:ext cx="4838828" cy="520249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DD33A6-AEB8-4BDB-A429-9BFD587F7B73}"/>
              </a:ext>
            </a:extLst>
          </p:cNvPr>
          <p:cNvSpPr txBox="1"/>
          <p:nvPr/>
        </p:nvSpPr>
        <p:spPr>
          <a:xfrm>
            <a:off x="6493805" y="1024493"/>
            <a:ext cx="5040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Valuation Highlights  - EV/EBITDA LTM is 90.8x 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B3A7BA2-064B-45A1-A41C-C19F6800DF24}"/>
              </a:ext>
            </a:extLst>
          </p:cNvPr>
          <p:cNvSpPr txBox="1"/>
          <p:nvPr/>
        </p:nvSpPr>
        <p:spPr>
          <a:xfrm>
            <a:off x="7180585" y="1731513"/>
            <a:ext cx="28788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Industry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Median:16.6x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7CCF70C-B104-4106-B588-1B122D9C6CB1}"/>
              </a:ext>
            </a:extLst>
          </p:cNvPr>
          <p:cNvSpPr txBox="1"/>
          <p:nvPr/>
        </p:nvSpPr>
        <p:spPr>
          <a:xfrm>
            <a:off x="1338148" y="1742664"/>
            <a:ext cx="29713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Industry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Median:1.2x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379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 parked on a city street&#10;&#10;Description automatically generated">
            <a:extLst>
              <a:ext uri="{FF2B5EF4-FFF2-40B4-BE49-F238E27FC236}">
                <a16:creationId xmlns:a16="http://schemas.microsoft.com/office/drawing/2014/main" id="{FDFC2307-A030-477E-92F6-297EAABE7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41"/>
            <a:ext cx="12192000" cy="6850272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7B65C-2824-9347-9C05-39D42996E2F4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8096" y="447000"/>
            <a:ext cx="10318750" cy="52705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CA" altLang="zh-TW" sz="2200" dirty="0">
                <a:latin typeface="+mj-lt"/>
              </a:rPr>
              <a:t>TSLA-Historical price Analysis for the last 5 years</a:t>
            </a:r>
            <a:endParaRPr lang="en-CA" sz="2200" dirty="0">
              <a:latin typeface="+mj-lt"/>
            </a:endParaRPr>
          </a:p>
        </p:txBody>
      </p:sp>
      <p:sp>
        <p:nvSpPr>
          <p:cNvPr id="57" name="文本框 90">
            <a:extLst>
              <a:ext uri="{FF2B5EF4-FFF2-40B4-BE49-F238E27FC236}">
                <a16:creationId xmlns:a16="http://schemas.microsoft.com/office/drawing/2014/main" id="{3F01CCC6-A62D-4610-B208-6D671CB8683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Source 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：</a:t>
            </a:r>
            <a:r>
              <a:rPr kumimoji="0" lang="en-CA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Alpaca trade API / Yahoo Finance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F0285C3-10B6-4F4F-8C4D-E40D54A447E5}"/>
              </a:ext>
            </a:extLst>
          </p:cNvPr>
          <p:cNvSpPr txBox="1"/>
          <p:nvPr/>
        </p:nvSpPr>
        <p:spPr>
          <a:xfrm>
            <a:off x="3448588" y="1532596"/>
            <a:ext cx="5294823" cy="276999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TSLA vs competitors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C6412B6-474C-4578-8898-02A57F075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522" y="2051878"/>
            <a:ext cx="8453638" cy="422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22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 parked on a city street&#10;&#10;Description automatically generated">
            <a:extLst>
              <a:ext uri="{FF2B5EF4-FFF2-40B4-BE49-F238E27FC236}">
                <a16:creationId xmlns:a16="http://schemas.microsoft.com/office/drawing/2014/main" id="{1E5185A0-4907-4D7D-B742-9B0DB8190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41"/>
            <a:ext cx="12192000" cy="6850272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7B65C-2824-9347-9C05-39D42996E2F4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4526" y="419244"/>
            <a:ext cx="10318750" cy="52863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CA" altLang="zh-TW" sz="2200" dirty="0">
                <a:latin typeface="+mj-lt"/>
              </a:rPr>
              <a:t>TSLA-Historical price Analysis for the last 5 years</a:t>
            </a:r>
            <a:endParaRPr lang="en-CA" sz="2200" dirty="0">
              <a:latin typeface="+mj-lt"/>
            </a:endParaRPr>
          </a:p>
        </p:txBody>
      </p:sp>
      <p:sp>
        <p:nvSpPr>
          <p:cNvPr id="57" name="文本框 90">
            <a:extLst>
              <a:ext uri="{FF2B5EF4-FFF2-40B4-BE49-F238E27FC236}">
                <a16:creationId xmlns:a16="http://schemas.microsoft.com/office/drawing/2014/main" id="{3F01CCC6-A62D-4610-B208-6D671CB86833}"/>
              </a:ext>
            </a:extLst>
          </p:cNvPr>
          <p:cNvSpPr txBox="1"/>
          <p:nvPr/>
        </p:nvSpPr>
        <p:spPr>
          <a:xfrm>
            <a:off x="914530" y="6420618"/>
            <a:ext cx="5209371" cy="2366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Source 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：</a:t>
            </a:r>
            <a:r>
              <a:rPr kumimoji="0" lang="en-CA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Alpaca trade API / Yahoo Finance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5230E69-EF69-48A1-AB8C-BAEE7746519D}"/>
              </a:ext>
            </a:extLst>
          </p:cNvPr>
          <p:cNvSpPr txBox="1"/>
          <p:nvPr/>
        </p:nvSpPr>
        <p:spPr>
          <a:xfrm>
            <a:off x="3519215" y="1148025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Stock price  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4FC0B6-BF30-45C3-A976-DCC2BFA5C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856" y="1612218"/>
            <a:ext cx="5783426" cy="27649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6173E6-D188-4D8F-B4C2-01DA1991E569}"/>
              </a:ext>
            </a:extLst>
          </p:cNvPr>
          <p:cNvSpPr txBox="1"/>
          <p:nvPr/>
        </p:nvSpPr>
        <p:spPr>
          <a:xfrm>
            <a:off x="3336504" y="4784117"/>
            <a:ext cx="55747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EFAFA"/>
                </a:highlight>
                <a:uLnTx/>
                <a:uFillTx/>
                <a:latin typeface="Arial"/>
                <a:ea typeface="微软雅黑"/>
                <a:cs typeface="+mn-cs"/>
              </a:rPr>
              <a:t>If you had invested $10,000 in TESLA stock 5 years ago your current balance would be $94,100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297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 parked on a city street&#10;&#10;Description automatically generated">
            <a:extLst>
              <a:ext uri="{FF2B5EF4-FFF2-40B4-BE49-F238E27FC236}">
                <a16:creationId xmlns:a16="http://schemas.microsoft.com/office/drawing/2014/main" id="{1B01B119-A1FC-41BF-88E2-77D6B754A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41"/>
            <a:ext cx="12192000" cy="6850272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10D40-D357-4213-B7B1-C1943125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7B65C-2824-9347-9C05-39D42996E2F4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5696" y="261818"/>
            <a:ext cx="10318750" cy="52863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CA" altLang="zh-TW" sz="2200" dirty="0">
                <a:latin typeface="+mj-lt"/>
              </a:rPr>
              <a:t>TSLA-Sensitivity Analysis for next 20 years 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8" y="1024493"/>
            <a:ext cx="5239022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Monte Carlo Simulation Portfolio Without Tesla  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F0285C3-10B6-4F4F-8C4D-E40D54A447E5}"/>
              </a:ext>
            </a:extLst>
          </p:cNvPr>
          <p:cNvSpPr txBox="1"/>
          <p:nvPr/>
        </p:nvSpPr>
        <p:spPr>
          <a:xfrm>
            <a:off x="6545071" y="1024493"/>
            <a:ext cx="5294823" cy="276999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/>
              </a:rPr>
              <a:t>Monte Carlo Simulation Portfolio With Tesla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/>
            </a:endParaRP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590CCA3-B2E9-484E-A348-7CEF62411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463" y="1297208"/>
            <a:ext cx="4592522" cy="3061681"/>
          </a:xfrm>
          <a:prstGeom prst="rect">
            <a:avLst/>
          </a:prstGeom>
        </p:spPr>
      </p:pic>
      <p:sp>
        <p:nvSpPr>
          <p:cNvPr id="12" name="投影片編號版面配置區 3">
            <a:extLst>
              <a:ext uri="{FF2B5EF4-FFF2-40B4-BE49-F238E27FC236}">
                <a16:creationId xmlns:a16="http://schemas.microsoft.com/office/drawing/2014/main" id="{6A76603D-AB6B-46CF-A6DE-375127267374}"/>
              </a:ext>
            </a:extLst>
          </p:cNvPr>
          <p:cNvSpPr txBox="1">
            <a:spLocks/>
          </p:cNvSpPr>
          <p:nvPr/>
        </p:nvSpPr>
        <p:spPr>
          <a:xfrm>
            <a:off x="582062" y="6418123"/>
            <a:ext cx="311168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      Source </a:t>
            </a:r>
            <a:r>
              <a: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：</a:t>
            </a:r>
            <a:r>
              <a:rPr kumimoji="0" lang="en-CA" altLang="zh-TW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Alpaca trade API / Yahoo Finance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4D70482-AAB8-43AB-B869-E90F7D10A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20" y="4420655"/>
            <a:ext cx="5174159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With an initial investment of $10,000 in your portfolio you have a 95% chance it will be within the range of $82,972.21 and $683,666.61 over the next 20 years 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C49E2E4-5CC2-4599-822C-5B56101A5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071" y="4420655"/>
            <a:ext cx="5174159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Arabic Typesetting" panose="020B0604020202020204" pitchFamily="66" charset="-78"/>
              </a:rPr>
              <a:t>With an initial investment of $10,000 in your portfolio you have a 95% chance it will be within in the range of $226,781.95 and $2,835,449.51 over the next 20 years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微软雅黑"/>
              <a:cs typeface="Arabic Typesetting" panose="020B0604020202020204" pitchFamily="66" charset="-78"/>
            </a:endParaRPr>
          </a:p>
        </p:txBody>
      </p:sp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70A9F6E2-3501-44C4-B8C7-341BE0E6F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2616" y="1369437"/>
            <a:ext cx="4391329" cy="2989451"/>
          </a:xfrm>
          <a:prstGeom prst="rect">
            <a:avLst/>
          </a:prstGeom>
        </p:spPr>
      </p:pic>
      <p:sp>
        <p:nvSpPr>
          <p:cNvPr id="20" name="投影片編號版面配置區 3">
            <a:extLst>
              <a:ext uri="{FF2B5EF4-FFF2-40B4-BE49-F238E27FC236}">
                <a16:creationId xmlns:a16="http://schemas.microsoft.com/office/drawing/2014/main" id="{B911D62B-D983-4EF0-89A1-FABAF8582127}"/>
              </a:ext>
            </a:extLst>
          </p:cNvPr>
          <p:cNvSpPr txBox="1">
            <a:spLocks/>
          </p:cNvSpPr>
          <p:nvPr/>
        </p:nvSpPr>
        <p:spPr>
          <a:xfrm>
            <a:off x="308517" y="6086929"/>
            <a:ext cx="6592012" cy="272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Microsoft YaHei" charset="-122"/>
                <a:cs typeface="Arial" panose="020B0604020202020204" pitchFamily="34" charset="0"/>
              </a:rPr>
              <a:t>  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highlight>
                  <a:srgbClr val="FEFAFA"/>
                </a:highlight>
                <a:uLnTx/>
                <a:uFillTx/>
                <a:latin typeface="Arial"/>
                <a:ea typeface="Microsoft YaHei" charset="-122"/>
                <a:cs typeface="Arial" panose="020B0604020202020204" pitchFamily="34" charset="0"/>
              </a:rPr>
              <a:t>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EFAFA"/>
                </a:highlight>
                <a:uLnTx/>
                <a:uFillTx/>
                <a:latin typeface="Arial"/>
                <a:ea typeface="Microsoft YaHei" charset="-122"/>
                <a:cs typeface="Arial" panose="020B0604020202020204" pitchFamily="34" charset="0"/>
              </a:rPr>
              <a:t>Portfolio = </a:t>
            </a:r>
            <a:r>
              <a:rPr kumimoji="0" lang="en-CA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EFAFA"/>
                </a:highlight>
                <a:uLnTx/>
                <a:uFillTx/>
                <a:latin typeface="Arial"/>
                <a:ea typeface="Microsoft YaHei" charset="-122"/>
              </a:rPr>
              <a:t>Apple Inc. , Alphabet Inc. , Johnson &amp; Johnson , Berkshire Hathaway Inc.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EFAFA"/>
              </a:highlight>
              <a:uLnTx/>
              <a:uFillTx/>
              <a:latin typeface="Arial"/>
              <a:ea typeface="Microsoft YaHei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1257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 parked on a city street&#10;&#10;Description automatically generated">
            <a:extLst>
              <a:ext uri="{FF2B5EF4-FFF2-40B4-BE49-F238E27FC236}">
                <a16:creationId xmlns:a16="http://schemas.microsoft.com/office/drawing/2014/main" id="{34F85484-D315-47F7-84C3-A19EA33A1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41"/>
            <a:ext cx="12192000" cy="685027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B4D2C1F-F6B7-4405-B259-2CDC77E20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220" y="1329890"/>
            <a:ext cx="8422955" cy="1019331"/>
          </a:xfrm>
        </p:spPr>
        <p:txBody>
          <a:bodyPr/>
          <a:lstStyle/>
          <a:p>
            <a:r>
              <a:rPr lang="en-CA" altLang="zh-TW" b="1" dirty="0">
                <a:solidFill>
                  <a:schemeClr val="bg2">
                    <a:lumMod val="25000"/>
                  </a:schemeClr>
                </a:solidFill>
                <a:highlight>
                  <a:srgbClr val="FEFAFA"/>
                </a:highlight>
                <a:latin typeface="+mj-lt"/>
              </a:rPr>
              <a:t>CONCLUSION</a:t>
            </a:r>
            <a:endParaRPr lang="zh-TW" altLang="en-US" b="1" dirty="0">
              <a:solidFill>
                <a:schemeClr val="bg2">
                  <a:lumMod val="25000"/>
                </a:schemeClr>
              </a:solidFill>
              <a:highlight>
                <a:srgbClr val="FEFAFA"/>
              </a:highlight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F599D-059F-44AC-A463-707CDC80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A7DF6E-9483-47CA-A81F-5469D961B2D4}"/>
              </a:ext>
            </a:extLst>
          </p:cNvPr>
          <p:cNvSpPr/>
          <p:nvPr/>
        </p:nvSpPr>
        <p:spPr>
          <a:xfrm>
            <a:off x="609600" y="1028700"/>
            <a:ext cx="10896600" cy="50807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84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ar parked on a city street&#10;&#10;Description automatically generated">
            <a:extLst>
              <a:ext uri="{FF2B5EF4-FFF2-40B4-BE49-F238E27FC236}">
                <a16:creationId xmlns:a16="http://schemas.microsoft.com/office/drawing/2014/main" id="{2E528527-2877-4BCC-AAA0-E1C0621709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617" b="8277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99A66-AA16-4EEF-8DA2-87318481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4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7F7B65C-2824-9347-9C05-39D42996E2F4}" type="slidenum"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pPr marL="0" marR="0" lvl="0" indent="0" algn="r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FC98E8B-D822-497B-8DEC-F9909A6D3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255561"/>
              </p:ext>
            </p:extLst>
          </p:nvPr>
        </p:nvGraphicFramePr>
        <p:xfrm>
          <a:off x="4223982" y="3752850"/>
          <a:ext cx="7485413" cy="2452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3780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ar parked on a city street&#10;&#10;Description automatically generated">
            <a:extLst>
              <a:ext uri="{FF2B5EF4-FFF2-40B4-BE49-F238E27FC236}">
                <a16:creationId xmlns:a16="http://schemas.microsoft.com/office/drawing/2014/main" id="{A1B39DF8-007C-4CA4-8A55-A64FA3364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41"/>
            <a:ext cx="12192000" cy="6850272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98DFA4-8FD5-4D17-B2BE-46980E55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9ADD33-6961-46C9-A1DC-E32639F3DF9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12838" y="877888"/>
            <a:ext cx="11079162" cy="510222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>
                <a:solidFill>
                  <a:srgbClr val="FF0000"/>
                </a:solidFill>
                <a:highlight>
                  <a:srgbClr val="FEFAFA"/>
                </a:highlight>
              </a:rPr>
              <a:t>Growing Industry 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EFAFA"/>
                </a:highlight>
              </a:rPr>
              <a:t>Market size, CAGR of EV market (Global and US market), 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EFAFA"/>
                </a:highlight>
              </a:rPr>
              <a:t>Yearly sales of EV vs gas vehicle – to show the uptrend of EV sales?</a:t>
            </a:r>
          </a:p>
          <a:p>
            <a:r>
              <a:rPr lang="en-CA" dirty="0">
                <a:solidFill>
                  <a:srgbClr val="FF0000"/>
                </a:solidFill>
                <a:highlight>
                  <a:srgbClr val="FEFAFA"/>
                </a:highlight>
              </a:rPr>
              <a:t>EV sales portion vs New car sales</a:t>
            </a:r>
            <a:endParaRPr lang="en-US" dirty="0">
              <a:solidFill>
                <a:srgbClr val="FF0000"/>
              </a:solidFill>
              <a:highlight>
                <a:srgbClr val="FEFAFA"/>
              </a:highlight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EFAFA"/>
                </a:highlight>
              </a:rPr>
              <a:t>Diversification Effect: 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EFAFA"/>
                </a:highlight>
              </a:rPr>
              <a:t>TSLA revenue breakdown by segment and region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EFAFA"/>
                </a:highlight>
              </a:rPr>
              <a:t>Financial: 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EFAFA"/>
                </a:highlight>
              </a:rPr>
              <a:t>TSLA Financials: EBITDA, capex, profitability, risk of the investment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EFAFA"/>
                </a:highlight>
              </a:rPr>
              <a:t>TSLA valuation- comparable model </a:t>
            </a:r>
          </a:p>
          <a:p>
            <a:pPr marL="0" indent="0">
              <a:buNone/>
            </a:pPr>
            <a:r>
              <a:rPr lang="en-CA" b="1" dirty="0">
                <a:solidFill>
                  <a:srgbClr val="FF0000"/>
                </a:solidFill>
                <a:highlight>
                  <a:srgbClr val="FEFAFA"/>
                </a:highlight>
              </a:rPr>
              <a:t>Stock Price Performance and Simulation: </a:t>
            </a:r>
          </a:p>
          <a:p>
            <a:r>
              <a:rPr lang="en-CA" dirty="0">
                <a:solidFill>
                  <a:srgbClr val="FF0000"/>
                </a:solidFill>
                <a:highlight>
                  <a:srgbClr val="FEFAFA"/>
                </a:highlight>
              </a:rPr>
              <a:t>Historical stock price of TSLA and S&amp;P500 and TSLA’s main competitors from 2015-2020</a:t>
            </a:r>
          </a:p>
          <a:p>
            <a:r>
              <a:rPr lang="en-CA" dirty="0">
                <a:solidFill>
                  <a:srgbClr val="FF0000"/>
                </a:solidFill>
                <a:highlight>
                  <a:srgbClr val="FEFAFA"/>
                </a:highlight>
              </a:rPr>
              <a:t>Monte Carlo simulation for the next 20 years 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404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ar parked on a city street&#10;&#10;Description automatically generated">
            <a:extLst>
              <a:ext uri="{FF2B5EF4-FFF2-40B4-BE49-F238E27FC236}">
                <a16:creationId xmlns:a16="http://schemas.microsoft.com/office/drawing/2014/main" id="{792CAD17-33DB-420C-84AD-A7720BCBC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41"/>
            <a:ext cx="12192000" cy="685027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321" y="956547"/>
            <a:ext cx="4608833" cy="480367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CA" sz="2000" b="1" dirty="0">
                <a:solidFill>
                  <a:schemeClr val="bg1"/>
                </a:solidFill>
              </a:rPr>
              <a:t>EV  cars in road in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7B65C-2824-9347-9C05-39D42996E2F4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17919" y="870159"/>
            <a:ext cx="5135885" cy="11335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itchFamily="34" charset="-120"/>
                <a:ea typeface="Microsoft JhengHei" pitchFamily="34" charset="-120"/>
                <a:cs typeface="+mn-cs"/>
              </a:rPr>
              <a:t>Percent of global passengers will use </a:t>
            </a:r>
            <a:r>
              <a:rPr kumimoji="0" lang="en-C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itchFamily="34" charset="-120"/>
                <a:ea typeface="Microsoft JhengHei" pitchFamily="34" charset="-120"/>
                <a:cs typeface="+mn-cs"/>
              </a:rPr>
              <a:t>Evs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itchFamily="34" charset="-120"/>
                <a:ea typeface="Microsoft JhengHei" pitchFamily="34" charset="-120"/>
                <a:cs typeface="+mn-cs"/>
              </a:rPr>
              <a:t> by 2040.</a:t>
            </a:r>
            <a:b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itchFamily="34" charset="-120"/>
                <a:ea typeface="Microsoft JhengHei" pitchFamily="34" charset="-120"/>
                <a:cs typeface="+mn-cs"/>
              </a:rPr>
            </a:b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" pitchFamily="34" charset="-120"/>
              <a:ea typeface="Microsoft JhengHei" pitchFamily="34" charset="-120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4321" y="4232366"/>
            <a:ext cx="4608828" cy="7053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itchFamily="34" charset="-120"/>
                <a:ea typeface="Microsoft JhengHei" pitchFamily="34" charset="-120"/>
                <a:cs typeface="+mn-cs"/>
              </a:rPr>
              <a:t>Green Hydrogen cost cut </a:t>
            </a:r>
          </a:p>
        </p:txBody>
      </p:sp>
      <p:sp>
        <p:nvSpPr>
          <p:cNvPr id="7" name="Rectangle 6"/>
          <p:cNvSpPr/>
          <p:nvPr/>
        </p:nvSpPr>
        <p:spPr>
          <a:xfrm>
            <a:off x="6217920" y="4232366"/>
            <a:ext cx="5135885" cy="7053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itchFamily="34" charset="-120"/>
                <a:ea typeface="Microsoft JhengHei" pitchFamily="34" charset="-120"/>
                <a:cs typeface="+mn-cs"/>
              </a:rPr>
              <a:t>Evs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itchFamily="34" charset="-120"/>
                <a:ea typeface="Microsoft JhengHei" pitchFamily="34" charset="-120"/>
                <a:cs typeface="+mn-cs"/>
              </a:rPr>
              <a:t> performance by 2040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36914" y="429244"/>
            <a:ext cx="10319479" cy="527303"/>
          </a:xfrm>
        </p:spPr>
        <p:txBody>
          <a:bodyPr>
            <a:normAutofit fontScale="90000"/>
          </a:bodyPr>
          <a:lstStyle/>
          <a:p>
            <a:r>
              <a:rPr lang="en-CA" dirty="0"/>
              <a:t>EV Outbreaks , from 2020 to 2040:</a:t>
            </a:r>
            <a:br>
              <a:rPr lang="en-CA" dirty="0"/>
            </a:b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1034326" y="1436914"/>
            <a:ext cx="4608828" cy="2011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500,000 e-buses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400,000 electric delivery vans and trucks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184 million electric mopeds, scooters and motorcycles on the road globally.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        source: Bloomberg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17920" y="1750423"/>
            <a:ext cx="5135884" cy="1698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EVs hit global passenger vehicle sales 10% in 2025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It will be increased by  28% in 2030.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It will be  increased by 58% in 2040.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source: Bloomberg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4321" y="4937760"/>
            <a:ext cx="4608833" cy="1802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Green hydrogen costs will fall by up to 64% by 2040.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       Source: wood Mackenzie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17921" y="4937759"/>
            <a:ext cx="5135884" cy="1783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By 2040, 500 million passenger uses EVs on the road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31% of the world's passenger cars are electric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           source: Bloomberg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ar parked on a city street&#10;&#10;Description automatically generated">
            <a:extLst>
              <a:ext uri="{FF2B5EF4-FFF2-40B4-BE49-F238E27FC236}">
                <a16:creationId xmlns:a16="http://schemas.microsoft.com/office/drawing/2014/main" id="{C3D14087-073F-41F3-A6F5-BEC6465EC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41"/>
            <a:ext cx="12192000" cy="6850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/>
          <a:lstStyle/>
          <a:p>
            <a:r>
              <a:rPr lang="en-CA" dirty="0"/>
              <a:t>EV Outbreaks , from 2020 to 2040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0800000" flipV="1">
            <a:off x="1034322" y="1567542"/>
            <a:ext cx="4034068" cy="1567544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§"/>
            </a:pPr>
            <a:r>
              <a:rPr lang="en-CA" sz="1800" b="1" dirty="0"/>
              <a:t>In North America and Europe 500,000 charger units in 2022 and its reach over 1.25 million by 2025, </a:t>
            </a:r>
            <a:endParaRPr lang="en-CA" sz="1800" dirty="0"/>
          </a:p>
          <a:p>
            <a:pPr lvl="0">
              <a:buFont typeface="Wingdings" pitchFamily="2" charset="2"/>
              <a:buChar char="§"/>
            </a:pPr>
            <a:r>
              <a:rPr lang="en-CA" b="1" dirty="0"/>
              <a:t>Sources Wood Mackenzie</a:t>
            </a:r>
            <a:endParaRPr lang="en-CA" dirty="0"/>
          </a:p>
          <a:p>
            <a:pPr>
              <a:buFont typeface="Wingdings" pitchFamily="2" charset="2"/>
              <a:buChar char="§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7B65C-2824-9347-9C05-39D42996E2F4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  <p:sp>
        <p:nvSpPr>
          <p:cNvPr id="6" name="Rectangle 5"/>
          <p:cNvSpPr/>
          <p:nvPr/>
        </p:nvSpPr>
        <p:spPr>
          <a:xfrm rot="10800000" flipV="1">
            <a:off x="1034326" y="956545"/>
            <a:ext cx="4034063" cy="61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itchFamily="34" charset="-120"/>
                <a:ea typeface="Microsoft JhengHei" pitchFamily="34" charset="-120"/>
                <a:cs typeface="+mn-cs"/>
              </a:rPr>
              <a:t>Ev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itchFamily="34" charset="-120"/>
                <a:ea typeface="Microsoft JhengHei" pitchFamily="34" charset="-120"/>
                <a:cs typeface="+mn-cs"/>
              </a:rPr>
              <a:t> charging unit in North America and Europe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5675586" y="956544"/>
            <a:ext cx="5172891" cy="9164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itchFamily="34" charset="-120"/>
                <a:ea typeface="Microsoft JhengHei" pitchFamily="34" charset="-120"/>
                <a:cs typeface="+mn-cs"/>
              </a:rPr>
              <a:t>Ev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JhengHei" pitchFamily="34" charset="-120"/>
                <a:ea typeface="Microsoft JhengHei" pitchFamily="34" charset="-120"/>
                <a:cs typeface="+mn-cs"/>
              </a:rPr>
              <a:t> impact on Americans private house hold incomes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675586" y="1873040"/>
            <a:ext cx="5172891" cy="3282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USA private house hold can save $ 255 to $791 per year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In total, the private benefits for the main Aggressive and Low Cost scenarios range from $18.6 billion to $27.3 billion per year by 2035.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source: NREL       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 parked on a city street&#10;&#10;Description automatically generated">
            <a:extLst>
              <a:ext uri="{FF2B5EF4-FFF2-40B4-BE49-F238E27FC236}">
                <a16:creationId xmlns:a16="http://schemas.microsoft.com/office/drawing/2014/main" id="{EC62E65E-017B-4415-BCDD-14397BA50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41"/>
            <a:ext cx="12192000" cy="6850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258" y="346841"/>
            <a:ext cx="7299005" cy="435848"/>
          </a:xfrm>
        </p:spPr>
        <p:txBody>
          <a:bodyPr>
            <a:normAutofit fontScale="90000"/>
          </a:bodyPr>
          <a:lstStyle/>
          <a:p>
            <a:r>
              <a:rPr lang="en-CA" dirty="0"/>
              <a:t>EV MARKET 2015 - 2020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200" y="1027746"/>
            <a:ext cx="5138422" cy="501509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</a:rPr>
              <a:t>TOP 10 EV Makers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7B65C-2824-9347-9C05-39D42996E2F4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Arial"/>
                <a:ea typeface="Microsoft YaHei" charset="-122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Arial"/>
              <a:ea typeface="Microsoft YaHei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21971" y="1027746"/>
            <a:ext cx="4950373" cy="50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EV sales globally 2015 to 2020(H1)</a:t>
            </a:r>
          </a:p>
        </p:txBody>
      </p:sp>
      <p:pic>
        <p:nvPicPr>
          <p:cNvPr id="8" name="Picture 7" descr="bokeh_plot (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972" y="1529255"/>
            <a:ext cx="4950373" cy="3957145"/>
          </a:xfrm>
          <a:prstGeom prst="rect">
            <a:avLst/>
          </a:prstGeom>
        </p:spPr>
      </p:pic>
      <p:pic>
        <p:nvPicPr>
          <p:cNvPr id="9" name="Picture 8" descr="Untitl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01" y="1529255"/>
            <a:ext cx="5138422" cy="39571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ar parked on a city street&#10;&#10;Description automatically generated">
            <a:extLst>
              <a:ext uri="{FF2B5EF4-FFF2-40B4-BE49-F238E27FC236}">
                <a16:creationId xmlns:a16="http://schemas.microsoft.com/office/drawing/2014/main" id="{E1F38EBD-FDE7-4777-9B55-48C269512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41"/>
            <a:ext cx="12192000" cy="685027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8B68CD-09BD-4958-AF89-069B4A3D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7B65C-2824-9347-9C05-39D42996E2F4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Arial"/>
                <a:ea typeface="Microsoft YaHei" charset="-122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Arial"/>
              <a:ea typeface="Microsoft YaHei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432177-7BA9-44BD-BE4A-32C77B862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9117"/>
            <a:ext cx="7043048" cy="5337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122515-E970-48AC-8349-60E1969822EE}"/>
              </a:ext>
            </a:extLst>
          </p:cNvPr>
          <p:cNvSpPr txBox="1"/>
          <p:nvPr/>
        </p:nvSpPr>
        <p:spPr>
          <a:xfrm>
            <a:off x="7251405" y="552892"/>
            <a:ext cx="48059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EFAFA"/>
                </a:highlight>
                <a:uLnTx/>
                <a:uFillTx/>
                <a:latin typeface="Arial"/>
                <a:ea typeface="微软雅黑"/>
                <a:cs typeface="+mn-cs"/>
              </a:rPr>
              <a:t>Tesla possible future incomes: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EFAFA"/>
                </a:highlight>
                <a:uLnTx/>
                <a:uFillTx/>
                <a:latin typeface="Arial"/>
                <a:ea typeface="微软雅黑"/>
                <a:cs typeface="+mn-cs"/>
              </a:rPr>
              <a:t>In-house car insurance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EFAFA"/>
                </a:highlight>
                <a:uLnTx/>
                <a:uFillTx/>
                <a:latin typeface="Arial"/>
                <a:ea typeface="微软雅黑"/>
                <a:cs typeface="+mn-cs"/>
              </a:rPr>
              <a:t>Robo-taxi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EFAFA"/>
                </a:highlight>
                <a:uLnTx/>
                <a:uFillTx/>
                <a:latin typeface="Arial"/>
                <a:ea typeface="微软雅黑"/>
                <a:cs typeface="+mn-cs"/>
              </a:rPr>
              <a:t>Ride-hailing Vehicles and Services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EFAFA"/>
                </a:highlight>
                <a:uLnTx/>
                <a:uFillTx/>
                <a:latin typeface="Arial"/>
                <a:ea typeface="微软雅黑"/>
                <a:cs typeface="+mn-cs"/>
              </a:rPr>
              <a:t>FSD &amp; Software as a service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EFAFA"/>
                </a:highlight>
                <a:uLnTx/>
                <a:uFillTx/>
                <a:latin typeface="Arial"/>
                <a:ea typeface="微软雅黑"/>
                <a:cs typeface="+mn-cs"/>
              </a:rPr>
              <a:t>Industry batteries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EFAFA"/>
                </a:highlight>
                <a:uLnTx/>
                <a:uFillTx/>
                <a:latin typeface="Arial"/>
                <a:ea typeface="微软雅黑"/>
                <a:cs typeface="+mn-cs"/>
              </a:rPr>
              <a:t>Computer chips for FSD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EFAFA"/>
              </a:highlight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2" name="Picture 1" descr="A car parked on the side of a building&#10;&#10;Description automatically generated">
            <a:extLst>
              <a:ext uri="{FF2B5EF4-FFF2-40B4-BE49-F238E27FC236}">
                <a16:creationId xmlns:a16="http://schemas.microsoft.com/office/drawing/2014/main" id="{6E047870-13B7-492D-9B7C-2532195CF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328" y="3029467"/>
            <a:ext cx="4738070" cy="327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3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ar parked on a city street&#10;&#10;Description automatically generated">
            <a:extLst>
              <a:ext uri="{FF2B5EF4-FFF2-40B4-BE49-F238E27FC236}">
                <a16:creationId xmlns:a16="http://schemas.microsoft.com/office/drawing/2014/main" id="{BC01C441-41A4-4908-8060-269DE5769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41"/>
            <a:ext cx="12192000" cy="685027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73250" y="428625"/>
            <a:ext cx="10318750" cy="528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TSLA-Financial Analysis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7272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Revenue breakdown by region</a:t>
            </a: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39574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Source 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：</a:t>
            </a:r>
            <a:r>
              <a:rPr kumimoji="0" lang="en-CA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FactSet, Equity Research Report, FS. Note 1, adjusted EBITDA = EBITDA </a:t>
            </a: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excludes share based payments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7B65C-2824-9347-9C05-39D42996E2F4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458D14-7DEA-4A68-A0C4-5957F82F5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56" y="1595021"/>
            <a:ext cx="7499735" cy="45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20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ar parked on a city street&#10;&#10;Description automatically generated">
            <a:extLst>
              <a:ext uri="{FF2B5EF4-FFF2-40B4-BE49-F238E27FC236}">
                <a16:creationId xmlns:a16="http://schemas.microsoft.com/office/drawing/2014/main" id="{7018C66D-3826-4749-BA69-2FF656212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41"/>
            <a:ext cx="12192000" cy="685027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9446F86-451E-40FA-88C7-B9BA2C8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TW" sz="2200" dirty="0">
                <a:latin typeface="+mj-lt"/>
              </a:rPr>
              <a:t>TSLA-Financial Analysis </a:t>
            </a:r>
            <a:endParaRPr lang="en-CA" sz="2200" dirty="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6C4879-DB76-4C9D-9EBD-A8E62ABEDFFF}"/>
              </a:ext>
            </a:extLst>
          </p:cNvPr>
          <p:cNvSpPr txBox="1"/>
          <p:nvPr/>
        </p:nvSpPr>
        <p:spPr>
          <a:xfrm>
            <a:off x="709656" y="1024493"/>
            <a:ext cx="7272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Income Metrics- Net Income, EBITDA, Revenue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6C038A2-8E05-4238-849A-4CF19C45BFC3}"/>
              </a:ext>
            </a:extLst>
          </p:cNvPr>
          <p:cNvSpPr txBox="1"/>
          <p:nvPr/>
        </p:nvSpPr>
        <p:spPr>
          <a:xfrm>
            <a:off x="8500796" y="1024493"/>
            <a:ext cx="3528000" cy="272715"/>
          </a:xfrm>
          <a:prstGeom prst="rect">
            <a:avLst/>
          </a:prstGeom>
          <a:solidFill>
            <a:srgbClr val="BC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Profitability</a:t>
            </a:r>
          </a:p>
        </p:txBody>
      </p:sp>
      <p:sp>
        <p:nvSpPr>
          <p:cNvPr id="12" name="文本框 90">
            <a:extLst>
              <a:ext uri="{FF2B5EF4-FFF2-40B4-BE49-F238E27FC236}">
                <a16:creationId xmlns:a16="http://schemas.microsoft.com/office/drawing/2014/main" id="{8803F9D3-57BD-4F87-9B87-0C5D590B7B31}"/>
              </a:ext>
            </a:extLst>
          </p:cNvPr>
          <p:cNvSpPr txBox="1"/>
          <p:nvPr/>
        </p:nvSpPr>
        <p:spPr>
          <a:xfrm>
            <a:off x="914530" y="6420618"/>
            <a:ext cx="5209371" cy="39574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Source </a:t>
            </a:r>
            <a:r>
              <a:rPr kumimoji="0" lang="zh-TW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：</a:t>
            </a:r>
            <a:r>
              <a:rPr kumimoji="0" lang="en-CA" altLang="zh-TW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FactSet, Equity Research Report, FS. Note 1, adjusted EBITDA = EBITDA </a:t>
            </a: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excludes share based payments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31" name="投影片編號版面配置區 3">
            <a:extLst>
              <a:ext uri="{FF2B5EF4-FFF2-40B4-BE49-F238E27FC236}">
                <a16:creationId xmlns:a16="http://schemas.microsoft.com/office/drawing/2014/main" id="{C8391994-E840-45DD-9B76-C71BE2D0869D}"/>
              </a:ext>
            </a:extLst>
          </p:cNvPr>
          <p:cNvSpPr txBox="1">
            <a:spLocks/>
          </p:cNvSpPr>
          <p:nvPr/>
        </p:nvSpPr>
        <p:spPr>
          <a:xfrm>
            <a:off x="524656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F7B65C-2824-9347-9C05-39D42996E2F4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YaHei" charset="-122"/>
                <a:ea typeface="Microsoft YaHei" charset="-122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YaHei" charset="-122"/>
              <a:ea typeface="Microsoft YaHei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55BA86-E8D3-4D72-83C0-05C884CD3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56" y="1430761"/>
            <a:ext cx="7588640" cy="458493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6B4D4F2-C716-49F1-84A5-D40534C9B1B6}"/>
              </a:ext>
            </a:extLst>
          </p:cNvPr>
          <p:cNvSpPr txBox="1"/>
          <p:nvPr/>
        </p:nvSpPr>
        <p:spPr>
          <a:xfrm>
            <a:off x="8500796" y="1926771"/>
            <a:ext cx="3528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EFAFA"/>
                </a:highlight>
                <a:uLnTx/>
                <a:uFillTx/>
                <a:latin typeface="Arial"/>
                <a:ea typeface="微软雅黑"/>
                <a:cs typeface="+mn-cs"/>
              </a:rPr>
              <a:t>Revenue CAGR 36.89% from FY2016 to 2019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EFAFA"/>
                </a:highlight>
                <a:uLnTx/>
                <a:uFillTx/>
                <a:latin typeface="Arial"/>
                <a:ea typeface="微软雅黑"/>
                <a:cs typeface="+mn-cs"/>
              </a:rPr>
              <a:t>EBITDA CAGR 64.12% from FY2016 to 2019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EFAFA"/>
                </a:highlight>
                <a:uLnTx/>
                <a:uFillTx/>
                <a:latin typeface="Arial"/>
                <a:ea typeface="微软雅黑"/>
                <a:cs typeface="+mn-cs"/>
              </a:rPr>
              <a:t>Net Income has turned positive in FY2020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EFAFA"/>
                </a:highlight>
                <a:uLnTx/>
                <a:uFillTx/>
                <a:latin typeface="Arial"/>
                <a:ea typeface="微软雅黑"/>
                <a:cs typeface="+mn-cs"/>
              </a:rPr>
              <a:t>Capex growth trend with cumulative 12 months YoY of 94.62% to $ 2,423 as of Sep 30 2020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EFAFA"/>
                </a:highlight>
                <a:uLnTx/>
                <a:uFillTx/>
                <a:latin typeface="Arial"/>
                <a:ea typeface="微软雅黑"/>
                <a:cs typeface="+mn-cs"/>
              </a:rPr>
              <a:t>Average Capex from FY2016 to 2020 LTM is $2237.4 M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B737EBC2-61CF-4DB0-9EF4-14552C37F3EF}"/>
              </a:ext>
            </a:extLst>
          </p:cNvPr>
          <p:cNvGrpSpPr/>
          <p:nvPr/>
        </p:nvGrpSpPr>
        <p:grpSpPr>
          <a:xfrm>
            <a:off x="1456443" y="2521745"/>
            <a:ext cx="4125544" cy="1401085"/>
            <a:chOff x="1492882" y="2521745"/>
            <a:chExt cx="3859780" cy="1401085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A6E7E58B-2A1C-4735-BE91-8873E2551E6D}"/>
                </a:ext>
              </a:extLst>
            </p:cNvPr>
            <p:cNvSpPr>
              <a:spLocks/>
            </p:cNvSpPr>
            <p:nvPr/>
          </p:nvSpPr>
          <p:spPr bwMode="auto">
            <a:xfrm rot="705773">
              <a:off x="2108382" y="2521745"/>
              <a:ext cx="2455443" cy="1401085"/>
            </a:xfrm>
            <a:custGeom>
              <a:avLst/>
              <a:gdLst>
                <a:gd name="T0" fmla="*/ 1095 w 1095"/>
                <a:gd name="T1" fmla="*/ 0 h 852"/>
                <a:gd name="T2" fmla="*/ 1059 w 1095"/>
                <a:gd name="T3" fmla="*/ 344 h 852"/>
                <a:gd name="T4" fmla="*/ 983 w 1095"/>
                <a:gd name="T5" fmla="*/ 289 h 852"/>
                <a:gd name="T6" fmla="*/ 0 w 1095"/>
                <a:gd name="T7" fmla="*/ 852 h 852"/>
                <a:gd name="T8" fmla="*/ 863 w 1095"/>
                <a:gd name="T9" fmla="*/ 202 h 852"/>
                <a:gd name="T10" fmla="*/ 780 w 1095"/>
                <a:gd name="T11" fmla="*/ 141 h 852"/>
                <a:gd name="T12" fmla="*/ 1095 w 1095"/>
                <a:gd name="T13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5" h="852">
                  <a:moveTo>
                    <a:pt x="1095" y="0"/>
                  </a:moveTo>
                  <a:cubicBezTo>
                    <a:pt x="1059" y="344"/>
                    <a:pt x="1059" y="344"/>
                    <a:pt x="1059" y="344"/>
                  </a:cubicBezTo>
                  <a:cubicBezTo>
                    <a:pt x="983" y="289"/>
                    <a:pt x="983" y="289"/>
                    <a:pt x="983" y="289"/>
                  </a:cubicBezTo>
                  <a:cubicBezTo>
                    <a:pt x="873" y="383"/>
                    <a:pt x="417" y="756"/>
                    <a:pt x="0" y="852"/>
                  </a:cubicBezTo>
                  <a:cubicBezTo>
                    <a:pt x="0" y="852"/>
                    <a:pt x="598" y="547"/>
                    <a:pt x="863" y="202"/>
                  </a:cubicBezTo>
                  <a:cubicBezTo>
                    <a:pt x="780" y="141"/>
                    <a:pt x="780" y="141"/>
                    <a:pt x="780" y="141"/>
                  </a:cubicBezTo>
                  <a:lnTo>
                    <a:pt x="1095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095FB"/>
                </a:buClr>
                <a:buSzPct val="90000"/>
                <a:buFont typeface="Wingdings" pitchFamily="2" charset="2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A98AB"/>
                </a:solidFill>
                <a:effectLst/>
                <a:uLnTx/>
                <a:uFillTx/>
                <a:latin typeface="Arial" pitchFamily="34" charset="0"/>
                <a:ea typeface="Microsoft YaHei"/>
                <a:cs typeface="+mn-cs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601D1E6E-1477-4992-B3B9-7459D2CAC9FE}"/>
                </a:ext>
              </a:extLst>
            </p:cNvPr>
            <p:cNvSpPr txBox="1"/>
            <p:nvPr/>
          </p:nvSpPr>
          <p:spPr>
            <a:xfrm rot="20764537">
              <a:off x="1492882" y="2549293"/>
              <a:ext cx="3859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Revenue CAGR 36.89%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EBITDA CAGR 64.12%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510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兴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946</Words>
  <Application>Microsoft Office PowerPoint</Application>
  <PresentationFormat>Widescreen</PresentationFormat>
  <Paragraphs>155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Microsoft JhengHei</vt:lpstr>
      <vt:lpstr>Microsoft YaHei</vt:lpstr>
      <vt:lpstr>Microsoft YaHei</vt:lpstr>
      <vt:lpstr>-apple-system</vt:lpstr>
      <vt:lpstr>Arial</vt:lpstr>
      <vt:lpstr>Calibri</vt:lpstr>
      <vt:lpstr>Wingdings</vt:lpstr>
      <vt:lpstr>Office Theme</vt:lpstr>
      <vt:lpstr>YOUR NEXT INVESTMENT</vt:lpstr>
      <vt:lpstr>PowerPoint Presentation</vt:lpstr>
      <vt:lpstr>PowerPoint Presentation</vt:lpstr>
      <vt:lpstr>EV Outbreaks , from 2020 to 2040: </vt:lpstr>
      <vt:lpstr>EV Outbreaks , from 2020 to 2040</vt:lpstr>
      <vt:lpstr>EV MARKET 2015 - 2020</vt:lpstr>
      <vt:lpstr>PowerPoint Presentation</vt:lpstr>
      <vt:lpstr>TSLA-Financial Analysis</vt:lpstr>
      <vt:lpstr>TSLA-Financial Analysis </vt:lpstr>
      <vt:lpstr>TSLA-Financial Analysis </vt:lpstr>
      <vt:lpstr>TSLA- Competitive Landscape </vt:lpstr>
      <vt:lpstr>TSLA-Comparable Models</vt:lpstr>
      <vt:lpstr>TSLA-Historical price Analysis for the last 5 years</vt:lpstr>
      <vt:lpstr>TSLA-Historical price Analysis for the last 5 years</vt:lpstr>
      <vt:lpstr>TSLA-Sensitivity Analysis for next 20 years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NEXT INVESTMENT</dc:title>
  <dc:creator>Rodrigo Celso Guazzelli</dc:creator>
  <cp:lastModifiedBy>Rodrigo Celso Guazzelli</cp:lastModifiedBy>
  <cp:revision>5</cp:revision>
  <dcterms:created xsi:type="dcterms:W3CDTF">2020-11-11T01:58:41Z</dcterms:created>
  <dcterms:modified xsi:type="dcterms:W3CDTF">2020-11-11T02:20:54Z</dcterms:modified>
</cp:coreProperties>
</file>