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84" r:id="rId2"/>
    <p:sldId id="3877" r:id="rId3"/>
    <p:sldId id="3881" r:id="rId4"/>
    <p:sldId id="3883" r:id="rId5"/>
    <p:sldId id="3878" r:id="rId6"/>
    <p:sldId id="3879" r:id="rId7"/>
    <p:sldId id="3873" r:id="rId8"/>
    <p:sldId id="3870" r:id="rId9"/>
    <p:sldId id="3871" r:id="rId10"/>
    <p:sldId id="3850" r:id="rId11"/>
    <p:sldId id="3848" r:id="rId12"/>
    <p:sldId id="3872" r:id="rId13"/>
    <p:sldId id="3874" r:id="rId14"/>
    <p:sldId id="3875" r:id="rId15"/>
    <p:sldId id="3869" r:id="rId16"/>
    <p:sldId id="3876" r:id="rId1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77"/>
            <p14:sldId id="3881"/>
            <p14:sldId id="3883"/>
            <p14:sldId id="3878"/>
            <p14:sldId id="3879"/>
            <p14:sldId id="3873"/>
            <p14:sldId id="3870"/>
            <p14:sldId id="3871"/>
            <p14:sldId id="3850"/>
            <p14:sldId id="3848"/>
            <p14:sldId id="3872"/>
            <p14:sldId id="3874"/>
            <p14:sldId id="3875"/>
            <p14:sldId id="3869"/>
            <p14:sldId id="38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E61134"/>
    <a:srgbClr val="FFEBEB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3298" autoAdjust="0"/>
  </p:normalViewPr>
  <p:slideViewPr>
    <p:cSldViewPr snapToGrid="0" snapToObjects="1">
      <p:cViewPr>
        <p:scale>
          <a:sx n="50" d="100"/>
          <a:sy n="50" d="100"/>
        </p:scale>
        <p:origin x="11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>
                <a:latin typeface="+mj-lt"/>
              </a:rPr>
              <a:t>Team Members:</a:t>
            </a:r>
            <a:endParaRPr lang="en-US" sz="1200" dirty="0">
              <a:latin typeface="+mj-lt"/>
            </a:endParaRPr>
          </a:p>
          <a:p>
            <a:pPr lvl="0"/>
            <a:endParaRPr lang="en-CA" sz="1200" b="0" dirty="0">
              <a:latin typeface="+mj-lt"/>
            </a:endParaRPr>
          </a:p>
          <a:p>
            <a:pPr lvl="0"/>
            <a:r>
              <a:rPr lang="en-CA" sz="1200" b="0" dirty="0">
                <a:latin typeface="+mj-lt"/>
              </a:rPr>
              <a:t>Minh Tran</a:t>
            </a:r>
            <a:endParaRPr lang="en-US" sz="1200" dirty="0">
              <a:latin typeface="+mj-lt"/>
            </a:endParaRPr>
          </a:p>
          <a:p>
            <a:pPr lvl="0"/>
            <a:r>
              <a:rPr lang="en-CA" sz="1200" b="0" dirty="0">
                <a:latin typeface="+mj-lt"/>
              </a:rPr>
              <a:t>Syed Naqvi </a:t>
            </a:r>
            <a:endParaRPr lang="en-US" sz="1200" dirty="0">
              <a:latin typeface="+mj-lt"/>
            </a:endParaRPr>
          </a:p>
          <a:p>
            <a:pPr lvl="0"/>
            <a:r>
              <a:rPr lang="en-CA" sz="1200" b="0" dirty="0">
                <a:latin typeface="+mj-lt"/>
              </a:rPr>
              <a:t>Rodrigo </a:t>
            </a:r>
            <a:r>
              <a:rPr lang="en-CA" sz="1200" b="0" dirty="0" err="1">
                <a:latin typeface="+mj-lt"/>
              </a:rPr>
              <a:t>Guazzelli</a:t>
            </a:r>
            <a:r>
              <a:rPr lang="en-CA" sz="1200" b="0" dirty="0">
                <a:latin typeface="+mj-lt"/>
              </a:rPr>
              <a:t> </a:t>
            </a:r>
            <a:endParaRPr lang="en-US" sz="1200" dirty="0">
              <a:latin typeface="+mj-lt"/>
            </a:endParaRPr>
          </a:p>
          <a:p>
            <a:pPr lvl="0"/>
            <a:r>
              <a:rPr lang="en-CA" sz="1200" b="0" dirty="0" err="1"/>
              <a:t>Hsuan</a:t>
            </a:r>
            <a:r>
              <a:rPr lang="en-CA" sz="1200" b="0" dirty="0"/>
              <a:t> Liu</a:t>
            </a:r>
            <a:endParaRPr lang="en-US" sz="1200" dirty="0"/>
          </a:p>
          <a:p>
            <a:pPr lvl="0"/>
            <a:r>
              <a:rPr lang="en-CA" sz="1200" b="0" dirty="0">
                <a:latin typeface="+mj-lt"/>
              </a:rPr>
              <a:t>Abdullah Mamun</a:t>
            </a:r>
            <a:endParaRPr lang="en-US" sz="1200" dirty="0">
              <a:latin typeface="+mj-lt"/>
            </a:endParaRP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https://insideevs.com/news/396714/world-top-10-plugin-automotive-groups-2019/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Toyota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BMW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Volkswagen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SAIC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Renault SA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Hyundai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Geely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Tesla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43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1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96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1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1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altLang="zh-CN" b="1" dirty="0">
              <a:solidFill>
                <a:schemeClr val="accent1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1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5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11/11/2020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11/11/2020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4C63C1C3-D87F-4D34-9B87-A954D5D28481}"/>
              </a:ext>
            </a:extLst>
          </p:cNvPr>
          <p:cNvSpPr txBox="1"/>
          <p:nvPr/>
        </p:nvSpPr>
        <p:spPr>
          <a:xfrm>
            <a:off x="-1" y="0"/>
            <a:ext cx="2127183" cy="6858000"/>
          </a:xfrm>
          <a:prstGeom prst="rect">
            <a:avLst/>
          </a:prstGeom>
          <a:solidFill>
            <a:srgbClr val="E611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4366" y="6287013"/>
            <a:ext cx="2743200" cy="361892"/>
          </a:xfrm>
        </p:spPr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2050" name="Picture 2" descr="Sales Symbol png download - 512*512 - Free Transparent Tesla Motors png  Download. - CleanPNG / KissPNG">
            <a:extLst>
              <a:ext uri="{FF2B5EF4-FFF2-40B4-BE49-F238E27FC236}">
                <a16:creationId xmlns:a16="http://schemas.microsoft.com/office/drawing/2014/main" id="{B35C8936-F522-4045-ACB3-36D7C920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54" b="90192" l="10000" r="90000">
                        <a14:foregroundMark x1="36778" y1="12885" x2="54000" y2="8846"/>
                        <a14:foregroundMark x1="54000" y1="8846" x2="65556" y2="12692"/>
                        <a14:foregroundMark x1="65556" y1="12692" x2="67556" y2="14423"/>
                        <a14:foregroundMark x1="32333" y1="82692" x2="34889" y2="82692"/>
                        <a14:foregroundMark x1="41556" y1="82885" x2="42889" y2="82885"/>
                        <a14:foregroundMark x1="42889" y1="86154" x2="42889" y2="86154"/>
                        <a14:foregroundMark x1="43111" y1="90192" x2="43111" y2="90192"/>
                        <a14:foregroundMark x1="48444" y1="84808" x2="48444" y2="84808"/>
                        <a14:foregroundMark x1="57111" y1="85192" x2="57111" y2="85192"/>
                        <a14:foregroundMark x1="67333" y1="83077" x2="67333" y2="83077"/>
                        <a14:foregroundMark x1="68444" y1="86538" x2="68444" y2="8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325" y="2736812"/>
            <a:ext cx="3807301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BEAFF947-9797-4C69-9CA6-0889809CC055}"/>
              </a:ext>
            </a:extLst>
          </p:cNvPr>
          <p:cNvGrpSpPr/>
          <p:nvPr/>
        </p:nvGrpSpPr>
        <p:grpSpPr>
          <a:xfrm>
            <a:off x="1044578" y="293084"/>
            <a:ext cx="10845800" cy="1326911"/>
            <a:chOff x="1124967" y="389240"/>
            <a:chExt cx="10845800" cy="132691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8CB68D16-6A98-4125-9718-1DA65BB4A036}"/>
                </a:ext>
              </a:extLst>
            </p:cNvPr>
            <p:cNvGrpSpPr/>
            <p:nvPr/>
          </p:nvGrpSpPr>
          <p:grpSpPr>
            <a:xfrm>
              <a:off x="6096000" y="1180538"/>
              <a:ext cx="5872899" cy="535613"/>
              <a:chOff x="6096000" y="1180538"/>
              <a:chExt cx="5872899" cy="53561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CFBF517-DEBC-42FD-AD7F-436DBC56BBB6}"/>
                  </a:ext>
                </a:extLst>
              </p:cNvPr>
              <p:cNvSpPr/>
              <p:nvPr/>
            </p:nvSpPr>
            <p:spPr>
              <a:xfrm>
                <a:off x="6096000" y="1180538"/>
                <a:ext cx="5872899" cy="47445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Picture 4" descr="Tesla | Forza Wiki | Fandom">
                <a:extLst>
                  <a:ext uri="{FF2B5EF4-FFF2-40B4-BE49-F238E27FC236}">
                    <a16:creationId xmlns:a16="http://schemas.microsoft.com/office/drawing/2014/main" id="{465E6B9D-C6A5-460A-B911-C7C40BD72B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893"/>
              <a:stretch/>
            </p:blipFill>
            <p:spPr bwMode="auto">
              <a:xfrm>
                <a:off x="10594333" y="1188882"/>
                <a:ext cx="1374566" cy="527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标题 3">
              <a:extLst>
                <a:ext uri="{FF2B5EF4-FFF2-40B4-BE49-F238E27FC236}">
                  <a16:creationId xmlns:a16="http://schemas.microsoft.com/office/drawing/2014/main" id="{3DDF2FED-4C2E-4AE6-9A64-C3BE9B48BCB7}"/>
                </a:ext>
              </a:extLst>
            </p:cNvPr>
            <p:cNvSpPr txBox="1">
              <a:spLocks/>
            </p:cNvSpPr>
            <p:nvPr/>
          </p:nvSpPr>
          <p:spPr>
            <a:xfrm>
              <a:off x="1124967" y="389240"/>
              <a:ext cx="10845800" cy="1299390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rmAutofit lnSpcReduction="10000"/>
            </a:bodyPr>
            <a:lstStyle>
              <a:lvl1pPr algn="r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en-US" altLang="zh-CN" spc="300" dirty="0">
                  <a:solidFill>
                    <a:srgbClr val="005F71"/>
                  </a:solidFill>
                  <a:latin typeface="+mj-ea"/>
                </a:rPr>
                <a:t>YOUR NEXT INVESTMENT</a:t>
              </a:r>
              <a:br>
                <a:rPr lang="en-US" altLang="zh-CN" sz="4800" u="sng" dirty="0">
                  <a:solidFill>
                    <a:srgbClr val="48B8A3"/>
                  </a:solidFill>
                </a:rPr>
              </a:br>
              <a:r>
                <a:rPr lang="en-CA" altLang="zh-CN" sz="3200" dirty="0">
                  <a:latin typeface="微软雅黑 (标题)"/>
                </a:rPr>
                <a:t>Why Not Tesla</a:t>
              </a:r>
              <a:r>
                <a:rPr lang="zh-TW" altLang="en-US" sz="3200" dirty="0">
                  <a:latin typeface="微软雅黑 (标题)"/>
                </a:rPr>
                <a:t>        </a:t>
              </a:r>
              <a:r>
                <a:rPr lang="en-CA" altLang="zh-CN" sz="3200" dirty="0">
                  <a:latin typeface="微软雅黑 (标题)"/>
                </a:rPr>
                <a:t>?</a:t>
              </a:r>
              <a:endParaRPr lang="zh-CN" altLang="en-US" sz="4800" dirty="0">
                <a:latin typeface="微软雅黑 (标题)"/>
              </a:endParaRPr>
            </a:p>
          </p:txBody>
        </p:sp>
      </p:grp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1B4DDD-3D93-4713-970F-C8D1F51E69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43" t="11090" r="7361" b="11264"/>
          <a:stretch/>
        </p:blipFill>
        <p:spPr>
          <a:xfrm>
            <a:off x="2706575" y="1686279"/>
            <a:ext cx="9429986" cy="4300839"/>
          </a:xfrm>
          <a:prstGeom prst="rect">
            <a:avLst/>
          </a:prstGeom>
          <a:solidFill>
            <a:schemeClr val="bg1">
              <a:alpha val="1000"/>
            </a:schemeClr>
          </a:solidFill>
        </p:spPr>
      </p:pic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716" y="6329781"/>
            <a:ext cx="2351630" cy="558799"/>
          </a:xfrm>
        </p:spPr>
        <p:txBody>
          <a:bodyPr>
            <a:normAutofit/>
          </a:bodyPr>
          <a:lstStyle/>
          <a:p>
            <a:pPr algn="ctr"/>
            <a:r>
              <a:rPr lang="en-CA" altLang="zh-CN" sz="1600" b="1" dirty="0"/>
              <a:t>2020.11</a:t>
            </a:r>
            <a:endParaRPr lang="zh-CN" altLang="en-US" sz="1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60393" y="6114563"/>
            <a:ext cx="9429985" cy="624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CA" sz="1800" b="0" dirty="0">
                <a:solidFill>
                  <a:schemeClr val="tx1"/>
                </a:solidFill>
                <a:latin typeface="+mj-lt"/>
              </a:rPr>
              <a:t> 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dirty="0" err="1">
                <a:solidFill>
                  <a:schemeClr val="tx1"/>
                </a:solidFill>
              </a:rPr>
              <a:t>Hsuan</a:t>
            </a:r>
            <a:r>
              <a:rPr lang="en-CA" sz="1800" b="0" dirty="0">
                <a:solidFill>
                  <a:schemeClr val="tx1"/>
                </a:solidFill>
              </a:rPr>
              <a:t> Liu, </a:t>
            </a:r>
            <a:r>
              <a:rPr lang="en-CA" sz="1800" b="0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CapitalIQ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Long-term Solvency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4739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Current and quick ratio trend up, indicating TSLA’s ability to meet short-term liabilities with short-term assets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54941"/>
            <a:ext cx="5383327" cy="11149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 Leverage of TLSA has a down trend and the likelihood of default has been decreasing</a:t>
            </a:r>
          </a:p>
        </p:txBody>
      </p:sp>
    </p:spTree>
    <p:extLst>
      <p:ext uri="{BB962C8B-B14F-4D97-AF65-F5344CB8AC3E}">
        <p14:creationId xmlns:p14="http://schemas.microsoft.com/office/powerpoint/2010/main" val="270809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Toyota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BMW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Volkswagen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SAIC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Renault 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Hyundai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 err="1"/>
              <a:t>Geely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Tesla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9% EBITDA Margin and -4% 1-year Revenues Growth, TSLA becomes competitive and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4DA0C9-C4C2-4736-81DB-285EA340A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9"/>
          <a:stretch/>
        </p:blipFill>
        <p:spPr>
          <a:xfrm>
            <a:off x="628376" y="1373226"/>
            <a:ext cx="8474984" cy="516569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E64B412-84CF-4AED-928C-E427DA3F998A}"/>
              </a:ext>
            </a:extLst>
          </p:cNvPr>
          <p:cNvSpPr txBox="1">
            <a:spLocks/>
          </p:cNvSpPr>
          <p:nvPr/>
        </p:nvSpPr>
        <p:spPr>
          <a:xfrm>
            <a:off x="1186726" y="5816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kern="120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endParaRPr lang="en-CA" sz="2200" dirty="0">
              <a:latin typeface="+mj-lt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8F576C1-1154-498F-B8B6-F622B4C0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TSLA-Competitive Landscape</a:t>
            </a:r>
            <a:endParaRPr lang="en-CA" sz="2200" dirty="0">
              <a:latin typeface="+mj-lt"/>
            </a:endParaRPr>
          </a:p>
        </p:txBody>
      </p:sp>
      <p:sp>
        <p:nvSpPr>
          <p:cNvPr id="4" name="文本框 90">
            <a:extLst>
              <a:ext uri="{FF2B5EF4-FFF2-40B4-BE49-F238E27FC236}">
                <a16:creationId xmlns:a16="http://schemas.microsoft.com/office/drawing/2014/main" id="{0A01AB03-9BE2-41EC-BF03-6E3045744EC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CapitalIQ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64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CapitalIQ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10E9FA2-D190-41DF-AB99-DC610969FC5C}"/>
              </a:ext>
            </a:extLst>
          </p:cNvPr>
          <p:cNvGrpSpPr/>
          <p:nvPr/>
        </p:nvGrpSpPr>
        <p:grpSpPr>
          <a:xfrm>
            <a:off x="6527836" y="1296578"/>
            <a:ext cx="4954508" cy="5275672"/>
            <a:chOff x="6621972" y="1426056"/>
            <a:chExt cx="4783665" cy="51128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4C9AA4D-6394-475E-B200-E8FD068BC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972" y="1426056"/>
              <a:ext cx="4783665" cy="5112863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3A7BA2-064B-45A1-A41C-C19F6800DF24}"/>
                </a:ext>
              </a:extLst>
            </p:cNvPr>
            <p:cNvSpPr txBox="1"/>
            <p:nvPr/>
          </p:nvSpPr>
          <p:spPr>
            <a:xfrm>
              <a:off x="7271774" y="1893420"/>
              <a:ext cx="28788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Median:14.70x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F5E75B-19EA-48C6-B892-02D5B5F5C14B}"/>
              </a:ext>
            </a:extLst>
          </p:cNvPr>
          <p:cNvGrpSpPr/>
          <p:nvPr/>
        </p:nvGrpSpPr>
        <p:grpSpPr>
          <a:xfrm>
            <a:off x="628354" y="1326775"/>
            <a:ext cx="4957497" cy="5155382"/>
            <a:chOff x="628354" y="1326775"/>
            <a:chExt cx="4957497" cy="515538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616E736-E51B-44E5-B76D-44034A6E9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4" y="1326775"/>
              <a:ext cx="4957497" cy="5155382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7CCF70C-B104-4106-B588-1B122D9C6CB1}"/>
                </a:ext>
              </a:extLst>
            </p:cNvPr>
            <p:cNvSpPr txBox="1"/>
            <p:nvPr/>
          </p:nvSpPr>
          <p:spPr>
            <a:xfrm>
              <a:off x="1312090" y="1778824"/>
              <a:ext cx="29713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rgbClr val="0070C0"/>
                  </a:solidFill>
                  <a:effectLst/>
                </a:rPr>
                <a:t>Industry </a:t>
              </a:r>
              <a:r>
                <a:rPr lang="en-US" altLang="zh-TW" sz="1600" dirty="0">
                  <a:solidFill>
                    <a:srgbClr val="0070C0"/>
                  </a:solidFill>
                  <a:effectLst/>
                </a:rPr>
                <a:t>Median:1.24x</a:t>
              </a:r>
              <a:endParaRPr lang="en-CA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09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0FCC13-2D49-423B-ADE4-DB4B3200D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4" r="7608" b="8696"/>
          <a:stretch/>
        </p:blipFill>
        <p:spPr>
          <a:xfrm>
            <a:off x="334156" y="1276350"/>
            <a:ext cx="6724410" cy="3799944"/>
          </a:xfrm>
          <a:prstGeom prst="rect">
            <a:avLst/>
          </a:prstGeom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4D258213-A221-45D1-A564-EF8428C7C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351" y="1780403"/>
            <a:ext cx="4860000" cy="23234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61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18" name="文本框 90">
            <a:extLst>
              <a:ext uri="{FF2B5EF4-FFF2-40B4-BE49-F238E27FC236}">
                <a16:creationId xmlns:a16="http://schemas.microsoft.com/office/drawing/2014/main" id="{86BF8288-C6F7-48AE-AC7B-F6F44959385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7594A2-8A38-48AE-BBB9-75F01F851266}"/>
              </a:ext>
            </a:extLst>
          </p:cNvPr>
          <p:cNvSpPr txBox="1"/>
          <p:nvPr/>
        </p:nvSpPr>
        <p:spPr>
          <a:xfrm>
            <a:off x="7237352" y="1024493"/>
            <a:ext cx="486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Stock Price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842D56-19F8-4C23-95B2-63AD651D9FBF}"/>
              </a:ext>
            </a:extLst>
          </p:cNvPr>
          <p:cNvSpPr/>
          <p:nvPr/>
        </p:nvSpPr>
        <p:spPr>
          <a:xfrm>
            <a:off x="709656" y="5284320"/>
            <a:ext cx="6120000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If you had invested $10,000 in TESLA stock 5 years ago your current balance would be $94,100</a:t>
            </a:r>
          </a:p>
        </p:txBody>
      </p:sp>
    </p:spTree>
    <p:extLst>
      <p:ext uri="{BB962C8B-B14F-4D97-AF65-F5344CB8AC3E}">
        <p14:creationId xmlns:p14="http://schemas.microsoft.com/office/powerpoint/2010/main" val="36874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TSLA-Sensitivity Analysis </a:t>
            </a:r>
            <a:r>
              <a:rPr lang="en-US" altLang="zh-TW" sz="2200" dirty="0">
                <a:latin typeface="+mj-lt"/>
              </a:rPr>
              <a:t>F</a:t>
            </a:r>
            <a:r>
              <a:rPr lang="en-CA" altLang="zh-TW" sz="2200" dirty="0">
                <a:latin typeface="+mj-lt"/>
              </a:rPr>
              <a:t>or </a:t>
            </a:r>
            <a:r>
              <a:rPr lang="en-US" altLang="zh-TW" sz="2200" dirty="0">
                <a:latin typeface="+mj-lt"/>
              </a:rPr>
              <a:t>N</a:t>
            </a:r>
            <a:r>
              <a:rPr lang="en-CA" altLang="zh-TW" sz="2200" dirty="0" err="1">
                <a:latin typeface="+mj-lt"/>
              </a:rPr>
              <a:t>ext</a:t>
            </a:r>
            <a:r>
              <a:rPr lang="en-CA" altLang="zh-TW" sz="2200" dirty="0">
                <a:latin typeface="+mj-lt"/>
              </a:rPr>
              <a:t> 20 </a:t>
            </a:r>
            <a:r>
              <a:rPr lang="en-US" altLang="zh-TW" sz="2200" dirty="0">
                <a:latin typeface="+mj-lt"/>
              </a:rPr>
              <a:t>Y</a:t>
            </a:r>
            <a:r>
              <a:rPr lang="en-CA" altLang="zh-TW" sz="2200" dirty="0">
                <a:latin typeface="+mj-lt"/>
              </a:rPr>
              <a:t>ears </a:t>
            </a:r>
            <a:endParaRPr lang="en-CA" sz="2200" dirty="0">
              <a:latin typeface="+mj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E848FF-51BB-40BF-A49F-4EEF01C47965}"/>
              </a:ext>
            </a:extLst>
          </p:cNvPr>
          <p:cNvSpPr txBox="1"/>
          <p:nvPr/>
        </p:nvSpPr>
        <p:spPr>
          <a:xfrm>
            <a:off x="709656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Without Tesla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01DE2A-C57A-4D38-98B0-0D38F887E14A}"/>
              </a:ext>
            </a:extLst>
          </p:cNvPr>
          <p:cNvSpPr txBox="1"/>
          <p:nvPr/>
        </p:nvSpPr>
        <p:spPr>
          <a:xfrm>
            <a:off x="6319230" y="1024493"/>
            <a:ext cx="540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 Tesla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24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9FB41B9-4E4F-40E3-9749-20C67C15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1" y="1522696"/>
            <a:ext cx="5588738" cy="3725825"/>
          </a:xfrm>
          <a:prstGeom prst="rect">
            <a:avLst/>
          </a:prstGeom>
        </p:spPr>
      </p:pic>
      <p:pic>
        <p:nvPicPr>
          <p:cNvPr id="30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774113C-5D34-470E-8E1E-D7207B450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46" y="1527188"/>
            <a:ext cx="5553075" cy="378032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EAF2BFA-E8F9-4748-B42E-1FB0F231704F}"/>
              </a:ext>
            </a:extLst>
          </p:cNvPr>
          <p:cNvSpPr/>
          <p:nvPr/>
        </p:nvSpPr>
        <p:spPr>
          <a:xfrm>
            <a:off x="709656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01A31B-64F1-4784-80A5-B5EFD1675A9D}"/>
              </a:ext>
            </a:extLst>
          </p:cNvPr>
          <p:cNvSpPr/>
          <p:nvPr/>
        </p:nvSpPr>
        <p:spPr>
          <a:xfrm>
            <a:off x="6096000" y="5307513"/>
            <a:ext cx="5386344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With an initial investment of $10,000 in your portfolio you have a 95% chance it will be within in the range of $226,781.95 and $2,835,449.51 over the next 20 years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1FB431-4693-4B03-ADAB-1986D62982CE}"/>
              </a:ext>
            </a:extLst>
          </p:cNvPr>
          <p:cNvSpPr/>
          <p:nvPr/>
        </p:nvSpPr>
        <p:spPr>
          <a:xfrm>
            <a:off x="917947" y="6088890"/>
            <a:ext cx="6849538" cy="90006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Portfolio = </a:t>
            </a:r>
            <a:r>
              <a:rPr lang="en-CA" sz="1400" b="1" dirty="0">
                <a:solidFill>
                  <a:schemeClr val="tx1"/>
                </a:solidFill>
              </a:rPr>
              <a:t>Apple, Alphabet, Johnson &amp; Johnson, Berkshire Hathaway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5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4C63C1C3-D87F-4D34-9B87-A954D5D28481}"/>
              </a:ext>
            </a:extLst>
          </p:cNvPr>
          <p:cNvSpPr txBox="1"/>
          <p:nvPr/>
        </p:nvSpPr>
        <p:spPr>
          <a:xfrm>
            <a:off x="-1" y="0"/>
            <a:ext cx="2127183" cy="6858000"/>
          </a:xfrm>
          <a:prstGeom prst="rect">
            <a:avLst/>
          </a:prstGeom>
          <a:solidFill>
            <a:srgbClr val="E611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4366" y="6287013"/>
            <a:ext cx="2743200" cy="361892"/>
          </a:xfrm>
        </p:spPr>
        <p:txBody>
          <a:bodyPr/>
          <a:lstStyle/>
          <a:p>
            <a:fld id="{B7F7B65C-2824-9347-9C05-39D42996E2F4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95124F5-96BD-4C76-BFC0-BC145E1B8C4A}"/>
              </a:ext>
            </a:extLst>
          </p:cNvPr>
          <p:cNvSpPr txBox="1">
            <a:spLocks/>
          </p:cNvSpPr>
          <p:nvPr/>
        </p:nvSpPr>
        <p:spPr>
          <a:xfrm>
            <a:off x="2372237" y="429244"/>
            <a:ext cx="10319479" cy="5273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TW" sz="2200" dirty="0">
                <a:latin typeface="+mj-lt"/>
              </a:rPr>
              <a:t>Conclusion – Investment Thesis Recap</a:t>
            </a:r>
            <a:endParaRPr lang="en-CA" sz="2200" dirty="0">
              <a:latin typeface="+mj-lt"/>
            </a:endParaRPr>
          </a:p>
        </p:txBody>
      </p:sp>
      <p:pic>
        <p:nvPicPr>
          <p:cNvPr id="2050" name="Picture 2" descr="Sales Symbol png download - 512*512 - Free Transparent Tesla Motors png  Download. - CleanPNG / KissPNG">
            <a:extLst>
              <a:ext uri="{FF2B5EF4-FFF2-40B4-BE49-F238E27FC236}">
                <a16:creationId xmlns:a16="http://schemas.microsoft.com/office/drawing/2014/main" id="{B35C8936-F522-4045-ACB3-36D7C920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54" b="90192" l="10000" r="90000">
                        <a14:foregroundMark x1="36778" y1="12885" x2="54000" y2="8846"/>
                        <a14:foregroundMark x1="54000" y1="8846" x2="65556" y2="12692"/>
                        <a14:foregroundMark x1="65556" y1="12692" x2="67556" y2="14423"/>
                        <a14:foregroundMark x1="32333" y1="82692" x2="34889" y2="82692"/>
                        <a14:foregroundMark x1="41556" y1="82885" x2="42889" y2="82885"/>
                        <a14:foregroundMark x1="42889" y1="86154" x2="42889" y2="86154"/>
                        <a14:foregroundMark x1="43111" y1="90192" x2="43111" y2="90192"/>
                        <a14:foregroundMark x1="48444" y1="84808" x2="48444" y2="84808"/>
                        <a14:foregroundMark x1="57111" y1="85192" x2="57111" y2="85192"/>
                        <a14:foregroundMark x1="67333" y1="83077" x2="67333" y2="83077"/>
                        <a14:foregroundMark x1="68444" y1="86538" x2="68444" y2="86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325" y="2736812"/>
            <a:ext cx="3807301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el X | Tesla Canada">
            <a:extLst>
              <a:ext uri="{FF2B5EF4-FFF2-40B4-BE49-F238E27FC236}">
                <a16:creationId xmlns:a16="http://schemas.microsoft.com/office/drawing/2014/main" id="{1BB165A7-458F-4305-9DE5-84C37BE4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4" y="987139"/>
            <a:ext cx="5165556" cy="3228473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3" name="Picture 6" descr="2017 Tesla Model X 75D Specifications - The Car Guide">
            <a:extLst>
              <a:ext uri="{FF2B5EF4-FFF2-40B4-BE49-F238E27FC236}">
                <a16:creationId xmlns:a16="http://schemas.microsoft.com/office/drawing/2014/main" id="{111E9F2F-64C2-40DD-8390-B858F9121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82" y="3769382"/>
            <a:ext cx="4899262" cy="30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4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DCF732B-E19A-4FB0-8AA5-CAA229649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858"/>
          <a:stretch/>
        </p:blipFill>
        <p:spPr>
          <a:xfrm>
            <a:off x="0" y="-10"/>
            <a:ext cx="12191980" cy="6857990"/>
          </a:xfrm>
          <a:prstGeom prst="rect">
            <a:avLst/>
          </a:prstGeom>
          <a:solidFill>
            <a:srgbClr val="FFEBEB">
              <a:alpha val="0"/>
            </a:srgbClr>
          </a:solidFill>
        </p:spPr>
      </p:pic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76E204A1-B961-4500-87CC-D66E8F0817B5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>
                <a:solidFill>
                  <a:schemeClr val="bg1"/>
                </a:solidFill>
              </a:rPr>
              <a:pPr/>
              <a:t>16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EECE10-625B-4571-9A02-5790699C83F5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TW" sz="2200" b="1" dirty="0">
                <a:solidFill>
                  <a:schemeClr val="bg1"/>
                </a:solidFill>
                <a:latin typeface="+mj-lt"/>
              </a:rPr>
              <a:t>Q&amp;A Session</a:t>
            </a:r>
            <a:endParaRPr lang="en-CA" sz="2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4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对象 2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think-cell 幻灯片" r:id="rId5" imgW="5715" imgH="5715" progId="TCLayout.ActiveDocument.1">
                  <p:embed/>
                </p:oleObj>
              </mc:Choice>
              <mc:Fallback>
                <p:oleObj name="think-cell 幻灯片" r:id="rId5" imgW="5715" imgH="5715" progId="TCLayout.ActiveDocument.1">
                  <p:embed/>
                  <p:pic>
                    <p:nvPicPr>
                      <p:cNvPr id="24" name="对象 2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/>
          <p:nvPr/>
        </p:nvSpPr>
        <p:spPr>
          <a:xfrm>
            <a:off x="11196198" y="6292850"/>
            <a:ext cx="475102" cy="36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C803D94-004C-7542-B7F5-5D51A541776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5" name="ïṧliḍe"/>
          <p:cNvSpPr/>
          <p:nvPr/>
        </p:nvSpPr>
        <p:spPr>
          <a:xfrm>
            <a:off x="-1239079" y="1246293"/>
            <a:ext cx="4948848" cy="4948846"/>
          </a:xfrm>
          <a:prstGeom prst="ellipse">
            <a:avLst/>
          </a:prstGeom>
          <a:noFill/>
          <a:ln w="38100">
            <a:gradFill flip="none" rotWithShape="1">
              <a:gsLst>
                <a:gs pos="39000">
                  <a:schemeClr val="bg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6" name="íŝļiḋé"/>
          <p:cNvSpPr/>
          <p:nvPr/>
        </p:nvSpPr>
        <p:spPr>
          <a:xfrm>
            <a:off x="3611953" y="1340426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Growing Industry</a:t>
            </a:r>
          </a:p>
          <a:p>
            <a:pPr marR="0" lvl="0" indent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Market size, CAGR of </a:t>
            </a:r>
            <a:r>
              <a:rPr lang="en-CA" altLang="zh-CN" sz="2000">
                <a:latin typeface="+mj-lt"/>
                <a:ea typeface="+mj-ea"/>
                <a:cs typeface="+mn-ea"/>
                <a:sym typeface="+mn-lt"/>
              </a:rPr>
              <a:t>EV market</a:t>
            </a:r>
            <a:endParaRPr lang="en-CA" altLang="zh-CN" sz="2000" dirty="0">
              <a:latin typeface="+mj-lt"/>
              <a:ea typeface="+mj-ea"/>
              <a:cs typeface="+mn-ea"/>
              <a:sym typeface="+mn-lt"/>
            </a:endParaRPr>
          </a:p>
          <a:p>
            <a:pPr marR="0" lvl="0" indent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Yearly sales of EV vs gas vehicle </a:t>
            </a:r>
          </a:p>
          <a:p>
            <a:pPr marR="0" lvl="0" indent="0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8DB1"/>
              </a:buClr>
              <a:buSzTx/>
              <a:buFontTx/>
              <a:buNone/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EV sales portion vs New car sales</a:t>
            </a:r>
          </a:p>
        </p:txBody>
      </p:sp>
      <p:sp>
        <p:nvSpPr>
          <p:cNvPr id="7" name="îşļíḋê"/>
          <p:cNvSpPr/>
          <p:nvPr/>
        </p:nvSpPr>
        <p:spPr>
          <a:xfrm>
            <a:off x="4132528" y="3755734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Financial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TSLA Net Income, EBITDA, Capex, Profitability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TSLA valuation- comparable model </a:t>
            </a:r>
          </a:p>
        </p:txBody>
      </p:sp>
      <p:sp>
        <p:nvSpPr>
          <p:cNvPr id="8" name="ïṩliḑe"/>
          <p:cNvSpPr/>
          <p:nvPr/>
        </p:nvSpPr>
        <p:spPr>
          <a:xfrm>
            <a:off x="4132528" y="2640716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CA" altLang="zh-CN" sz="2000" b="1" dirty="0">
                <a:solidFill>
                  <a:srgbClr val="F27120"/>
                </a:solidFill>
                <a:latin typeface="+mj-lt"/>
                <a:ea typeface="+mj-ea"/>
                <a:cs typeface="+mn-ea"/>
                <a:sym typeface="+mn-lt"/>
              </a:rPr>
              <a:t>Diversification Effect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TSLA revenue breakdown by segment and region</a:t>
            </a:r>
          </a:p>
        </p:txBody>
      </p:sp>
      <p:sp>
        <p:nvSpPr>
          <p:cNvPr id="9" name="iṩľïḑé"/>
          <p:cNvSpPr/>
          <p:nvPr/>
        </p:nvSpPr>
        <p:spPr>
          <a:xfrm>
            <a:off x="3811560" y="5404885"/>
            <a:ext cx="7200000" cy="1080000"/>
          </a:xfrm>
          <a:prstGeom prst="rect">
            <a:avLst/>
          </a:prstGeom>
        </p:spPr>
        <p:txBody>
          <a:bodyPr wrap="square" lIns="91440" tIns="45720" rIns="91440" bIns="4572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27120"/>
                </a:solidFill>
                <a:effectLst/>
                <a:uLnTx/>
                <a:uFillTx/>
                <a:latin typeface="+mj-lt"/>
                <a:ea typeface="+mj-ea"/>
                <a:cs typeface="+mn-ea"/>
                <a:sym typeface="+mn-lt"/>
              </a:rPr>
              <a:t>Stock Price Performance and Simulation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Historical stock price of TSLA vs S&amp;P500 from 2015-2020 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TSLA vs main competitors from 2015-2020</a:t>
            </a:r>
          </a:p>
          <a:p>
            <a:pPr>
              <a:lnSpc>
                <a:spcPct val="140000"/>
              </a:lnSpc>
              <a:defRPr/>
            </a:pPr>
            <a:r>
              <a:rPr lang="en-CA" altLang="zh-CN" sz="2000" dirty="0">
                <a:latin typeface="+mj-lt"/>
                <a:ea typeface="+mj-ea"/>
                <a:cs typeface="+mn-ea"/>
                <a:sym typeface="+mn-lt"/>
              </a:rPr>
              <a:t>Monte Carlo simulation for the next 20 years </a:t>
            </a:r>
            <a:endParaRPr lang="zh-CN" altLang="en-US" sz="2000" dirty="0">
              <a:latin typeface="+mj-lt"/>
              <a:ea typeface="+mj-ea"/>
              <a:cs typeface="+mn-ea"/>
              <a:sym typeface="+mn-lt"/>
            </a:endParaRPr>
          </a:p>
        </p:txBody>
      </p:sp>
      <p:sp>
        <p:nvSpPr>
          <p:cNvPr id="18" name="ïṣ1ïde"/>
          <p:cNvSpPr/>
          <p:nvPr/>
        </p:nvSpPr>
        <p:spPr>
          <a:xfrm>
            <a:off x="2506523" y="1445900"/>
            <a:ext cx="399214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1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9" name="îŝlíďê"/>
          <p:cNvSpPr/>
          <p:nvPr/>
        </p:nvSpPr>
        <p:spPr>
          <a:xfrm>
            <a:off x="3412346" y="2868168"/>
            <a:ext cx="399214" cy="39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2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0" name="íšḻîḑe"/>
          <p:cNvSpPr/>
          <p:nvPr/>
        </p:nvSpPr>
        <p:spPr>
          <a:xfrm>
            <a:off x="3471723" y="3755734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3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21" name="ïSḷidé"/>
          <p:cNvSpPr/>
          <p:nvPr/>
        </p:nvSpPr>
        <p:spPr>
          <a:xfrm>
            <a:off x="2824503" y="5281293"/>
            <a:ext cx="399600" cy="399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等线" panose="02010600030101010101" charset="-122"/>
                <a:cs typeface="+mn-ea"/>
                <a:sym typeface="+mn-lt"/>
              </a:rPr>
              <a:t>4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等线" panose="02010600030101010101" charset="-122"/>
              <a:cs typeface="+mn-ea"/>
              <a:sym typeface="+mn-lt"/>
            </a:endParaRPr>
          </a:p>
        </p:txBody>
      </p:sp>
      <p:pic>
        <p:nvPicPr>
          <p:cNvPr id="1028" name="Picture 4" descr="Tesla | Forza Wiki | Fandom">
            <a:extLst>
              <a:ext uri="{FF2B5EF4-FFF2-40B4-BE49-F238E27FC236}">
                <a16:creationId xmlns:a16="http://schemas.microsoft.com/office/drawing/2014/main" id="{54881F18-58A0-4F68-95B8-5B09E8FCF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320" y="2670616"/>
            <a:ext cx="4205121" cy="236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標題 1">
            <a:extLst>
              <a:ext uri="{FF2B5EF4-FFF2-40B4-BE49-F238E27FC236}">
                <a16:creationId xmlns:a16="http://schemas.microsoft.com/office/drawing/2014/main" id="{3BA9AA67-BBCF-4169-961C-C0F33CF96071}"/>
              </a:ext>
            </a:extLst>
          </p:cNvPr>
          <p:cNvSpPr txBox="1">
            <a:spLocks/>
          </p:cNvSpPr>
          <p:nvPr/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200" dirty="0"/>
              <a:t>Data Sources</a:t>
            </a:r>
            <a:endParaRPr lang="en-CA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Shape 300">
            <a:extLst>
              <a:ext uri="{FF2B5EF4-FFF2-40B4-BE49-F238E27FC236}">
                <a16:creationId xmlns:a16="http://schemas.microsoft.com/office/drawing/2014/main" id="{F9B3F0EE-358E-4719-B3EC-8F54C86D3323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2020</a:t>
            </a:r>
            <a:endParaRPr sz="1600" b="1" dirty="0">
              <a:latin typeface="+mj-lt"/>
            </a:endParaRPr>
          </a:p>
        </p:txBody>
      </p:sp>
      <p:sp>
        <p:nvSpPr>
          <p:cNvPr id="20" name="Shape 300">
            <a:extLst>
              <a:ext uri="{FF2B5EF4-FFF2-40B4-BE49-F238E27FC236}">
                <a16:creationId xmlns:a16="http://schemas.microsoft.com/office/drawing/2014/main" id="{019FE207-62A0-4538-A8F2-9F4C72A89A5E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2025</a:t>
            </a:r>
            <a:endParaRPr sz="1600" b="1" dirty="0">
              <a:latin typeface="+mj-lt"/>
            </a:endParaRPr>
          </a:p>
        </p:txBody>
      </p:sp>
      <p:grpSp>
        <p:nvGrpSpPr>
          <p:cNvPr id="81" name="组合 20">
            <a:extLst>
              <a:ext uri="{FF2B5EF4-FFF2-40B4-BE49-F238E27FC236}">
                <a16:creationId xmlns:a16="http://schemas.microsoft.com/office/drawing/2014/main" id="{A7707743-17C8-4DC5-91CE-44EC37CE117A}"/>
              </a:ext>
            </a:extLst>
          </p:cNvPr>
          <p:cNvGrpSpPr/>
          <p:nvPr/>
        </p:nvGrpSpPr>
        <p:grpSpPr>
          <a:xfrm>
            <a:off x="6314944" y="2862481"/>
            <a:ext cx="5007128" cy="664688"/>
            <a:chOff x="1490103" y="3110398"/>
            <a:chExt cx="9339807" cy="1239843"/>
          </a:xfrm>
        </p:grpSpPr>
        <p:sp>
          <p:nvSpPr>
            <p:cNvPr id="82" name="Arrow: Pentagon 113">
              <a:extLst>
                <a:ext uri="{FF2B5EF4-FFF2-40B4-BE49-F238E27FC236}">
                  <a16:creationId xmlns:a16="http://schemas.microsoft.com/office/drawing/2014/main" id="{594757C9-F863-4F8C-8E40-24A1D056D976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D3D6C242-E9A9-42CE-B8F0-953ACE1437C9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84" name="组合 24">
              <a:extLst>
                <a:ext uri="{FF2B5EF4-FFF2-40B4-BE49-F238E27FC236}">
                  <a16:creationId xmlns:a16="http://schemas.microsoft.com/office/drawing/2014/main" id="{C1DF1A29-7CB0-4A5C-BB22-65B8B1589B38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87" name="直接连接符 27">
                <a:extLst>
                  <a:ext uri="{FF2B5EF4-FFF2-40B4-BE49-F238E27FC236}">
                    <a16:creationId xmlns:a16="http://schemas.microsoft.com/office/drawing/2014/main" id="{C588A0EE-25C0-4BEF-90B0-717AFED3D435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28">
                <a:extLst>
                  <a:ext uri="{FF2B5EF4-FFF2-40B4-BE49-F238E27FC236}">
                    <a16:creationId xmlns:a16="http://schemas.microsoft.com/office/drawing/2014/main" id="{047CECC2-304D-41A6-BEEE-9436A892FE45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9A91B1F-688A-46EB-AB1B-810FC775A852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Charging Units – </a:t>
              </a:r>
            </a:p>
            <a:p>
              <a:pPr lvl="0">
                <a:defRPr/>
              </a:pPr>
              <a:r>
                <a: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North America and Europe 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charger units in 2022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each over 1.25 million by 2025</a:t>
              </a:r>
            </a:p>
          </p:txBody>
        </p:sp>
      </p:grpSp>
      <p:grpSp>
        <p:nvGrpSpPr>
          <p:cNvPr id="97" name="组合 20">
            <a:extLst>
              <a:ext uri="{FF2B5EF4-FFF2-40B4-BE49-F238E27FC236}">
                <a16:creationId xmlns:a16="http://schemas.microsoft.com/office/drawing/2014/main" id="{F6696A8F-A21D-4DD0-AC8E-1945CE9C1214}"/>
              </a:ext>
            </a:extLst>
          </p:cNvPr>
          <p:cNvGrpSpPr/>
          <p:nvPr/>
        </p:nvGrpSpPr>
        <p:grpSpPr>
          <a:xfrm>
            <a:off x="6314944" y="4741395"/>
            <a:ext cx="6373812" cy="838016"/>
            <a:chOff x="1490103" y="3110398"/>
            <a:chExt cx="11889086" cy="1563152"/>
          </a:xfrm>
        </p:grpSpPr>
        <p:sp>
          <p:nvSpPr>
            <p:cNvPr id="98" name="Arrow: Pentagon 113">
              <a:extLst>
                <a:ext uri="{FF2B5EF4-FFF2-40B4-BE49-F238E27FC236}">
                  <a16:creationId xmlns:a16="http://schemas.microsoft.com/office/drawing/2014/main" id="{5DD25BFC-3C2E-4766-BE6A-575EF18EF082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CC449C0-47B1-4F3F-A329-B05D5A8DE4F1}"/>
                </a:ext>
              </a:extLst>
            </p:cNvPr>
            <p:cNvSpPr/>
            <p:nvPr/>
          </p:nvSpPr>
          <p:spPr>
            <a:xfrm>
              <a:off x="3586044" y="3231230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0" name="组合 24">
              <a:extLst>
                <a:ext uri="{FF2B5EF4-FFF2-40B4-BE49-F238E27FC236}">
                  <a16:creationId xmlns:a16="http://schemas.microsoft.com/office/drawing/2014/main" id="{CFC08CC5-F1CE-4498-9465-6E7BEEA4C88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03" name="直接连接符 27">
                <a:extLst>
                  <a:ext uri="{FF2B5EF4-FFF2-40B4-BE49-F238E27FC236}">
                    <a16:creationId xmlns:a16="http://schemas.microsoft.com/office/drawing/2014/main" id="{44915FEA-65F9-475B-B7F0-F5E66AC02141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28">
                <a:extLst>
                  <a:ext uri="{FF2B5EF4-FFF2-40B4-BE49-F238E27FC236}">
                    <a16:creationId xmlns:a16="http://schemas.microsoft.com/office/drawing/2014/main" id="{DEF384E0-BD54-424C-B173-2D5813C312CD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7426178-6597-446D-8218-4CBA7D2CA91B}"/>
                </a:ext>
              </a:extLst>
            </p:cNvPr>
            <p:cNvSpPr/>
            <p:nvPr/>
          </p:nvSpPr>
          <p:spPr>
            <a:xfrm>
              <a:off x="3587520" y="3110398"/>
              <a:ext cx="9791669" cy="1563152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Reach 10% EV sales </a:t>
              </a:r>
            </a:p>
            <a:p>
              <a:pPr lvl="0"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for lobal passenger in 2025 </a:t>
              </a:r>
            </a:p>
          </p:txBody>
        </p:sp>
      </p:grpSp>
      <p:grpSp>
        <p:nvGrpSpPr>
          <p:cNvPr id="105" name="组合 20">
            <a:extLst>
              <a:ext uri="{FF2B5EF4-FFF2-40B4-BE49-F238E27FC236}">
                <a16:creationId xmlns:a16="http://schemas.microsoft.com/office/drawing/2014/main" id="{0028570B-E2F1-4D77-8FCE-D6322CA52648}"/>
              </a:ext>
            </a:extLst>
          </p:cNvPr>
          <p:cNvGrpSpPr/>
          <p:nvPr/>
        </p:nvGrpSpPr>
        <p:grpSpPr>
          <a:xfrm>
            <a:off x="711826" y="2862481"/>
            <a:ext cx="5007128" cy="1526639"/>
            <a:chOff x="1490103" y="3110401"/>
            <a:chExt cx="9339807" cy="2847645"/>
          </a:xfrm>
        </p:grpSpPr>
        <p:sp>
          <p:nvSpPr>
            <p:cNvPr id="106" name="Arrow: Pentagon 113">
              <a:extLst>
                <a:ext uri="{FF2B5EF4-FFF2-40B4-BE49-F238E27FC236}">
                  <a16:creationId xmlns:a16="http://schemas.microsoft.com/office/drawing/2014/main" id="{0FF598EF-694E-4C8F-BEAA-8B9C5036A308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0326-ECAA-4F10-A5FE-ECA16507D24F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108" name="组合 24">
              <a:extLst>
                <a:ext uri="{FF2B5EF4-FFF2-40B4-BE49-F238E27FC236}">
                  <a16:creationId xmlns:a16="http://schemas.microsoft.com/office/drawing/2014/main" id="{CFDB0379-A4CD-4A86-962E-FEBEB4FD02F9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111" name="直接连接符 27">
                <a:extLst>
                  <a:ext uri="{FF2B5EF4-FFF2-40B4-BE49-F238E27FC236}">
                    <a16:creationId xmlns:a16="http://schemas.microsoft.com/office/drawing/2014/main" id="{21D31C6B-237D-4E25-A271-AE0B8F6882A0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28">
                <a:extLst>
                  <a:ext uri="{FF2B5EF4-FFF2-40B4-BE49-F238E27FC236}">
                    <a16:creationId xmlns:a16="http://schemas.microsoft.com/office/drawing/2014/main" id="{36CE14B2-7690-4BD4-AA02-1C29FFB3CBB1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535AE25-8E89-4939-AFDD-C9AE3F580EF4}"/>
                </a:ext>
              </a:extLst>
            </p:cNvPr>
            <p:cNvSpPr/>
            <p:nvPr/>
          </p:nvSpPr>
          <p:spPr>
            <a:xfrm>
              <a:off x="3587520" y="3110401"/>
              <a:ext cx="5841354" cy="284764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Current Status – On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Road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500,000 e-buses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400,000 electric delivery vans</a:t>
              </a:r>
            </a:p>
            <a:p>
              <a:pPr lvl="0"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</a:t>
              </a: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trucks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184M electric mopeds, scooters </a:t>
              </a:r>
            </a:p>
            <a:p>
              <a:pPr lvl="0">
                <a:defRPr/>
              </a:pPr>
              <a:r>
                <a:rPr kumimoji="0" lang="en-CA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and motorcycles</a:t>
              </a:r>
            </a:p>
          </p:txBody>
        </p:sp>
      </p:grpSp>
      <p:sp>
        <p:nvSpPr>
          <p:cNvPr id="2" name="teamwork_292324">
            <a:extLst>
              <a:ext uri="{FF2B5EF4-FFF2-40B4-BE49-F238E27FC236}">
                <a16:creationId xmlns:a16="http://schemas.microsoft.com/office/drawing/2014/main" id="{243F409D-BFE8-4D70-A8CC-DD2ED4220ABC}"/>
              </a:ext>
            </a:extLst>
          </p:cNvPr>
          <p:cNvSpPr>
            <a:spLocks noChangeAspect="1"/>
          </p:cNvSpPr>
          <p:nvPr/>
        </p:nvSpPr>
        <p:spPr bwMode="auto">
          <a:xfrm>
            <a:off x="6525928" y="4880577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圖形 5" descr="電動車">
            <a:extLst>
              <a:ext uri="{FF2B5EF4-FFF2-40B4-BE49-F238E27FC236}">
                <a16:creationId xmlns:a16="http://schemas.microsoft.com/office/drawing/2014/main" id="{C4EFDC1A-A477-49F7-B41E-DF0F0C25A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465" y="2876044"/>
            <a:ext cx="580948" cy="580948"/>
          </a:xfrm>
          <a:prstGeom prst="rect">
            <a:avLst/>
          </a:prstGeom>
        </p:spPr>
      </p:pic>
      <p:pic>
        <p:nvPicPr>
          <p:cNvPr id="10" name="圖形 9" descr="電池充電">
            <a:extLst>
              <a:ext uri="{FF2B5EF4-FFF2-40B4-BE49-F238E27FC236}">
                <a16:creationId xmlns:a16="http://schemas.microsoft.com/office/drawing/2014/main" id="{8F3E2CEF-20C1-465D-916E-6B9634450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5768" y="2905070"/>
            <a:ext cx="579509" cy="5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Bloomberg, Wood Mackenzie, NREL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Outbreaks from 2020 to 2040</a:t>
            </a:r>
            <a:endParaRPr lang="en-CA" sz="2200" dirty="0">
              <a:latin typeface="+mj-lt"/>
            </a:endParaRPr>
          </a:p>
        </p:txBody>
      </p:sp>
      <p:sp>
        <p:nvSpPr>
          <p:cNvPr id="4" name="Arrow: Down 31">
            <a:extLst>
              <a:ext uri="{FF2B5EF4-FFF2-40B4-BE49-F238E27FC236}">
                <a16:creationId xmlns:a16="http://schemas.microsoft.com/office/drawing/2014/main" id="{556587C4-4918-4D2C-A145-19383CD64FAB}"/>
              </a:ext>
            </a:extLst>
          </p:cNvPr>
          <p:cNvSpPr/>
          <p:nvPr/>
        </p:nvSpPr>
        <p:spPr>
          <a:xfrm rot="16200000">
            <a:off x="5925362" y="-3019986"/>
            <a:ext cx="397078" cy="10824149"/>
          </a:xfrm>
          <a:prstGeom prst="downArrow">
            <a:avLst>
              <a:gd name="adj1" fmla="val 100000"/>
              <a:gd name="adj2" fmla="val 5719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err="1">
              <a:cs typeface="+mn-ea"/>
              <a:sym typeface="+mn-lt"/>
            </a:endParaRPr>
          </a:p>
        </p:txBody>
      </p:sp>
      <p:sp>
        <p:nvSpPr>
          <p:cNvPr id="7" name="object 44">
            <a:extLst>
              <a:ext uri="{FF2B5EF4-FFF2-40B4-BE49-F238E27FC236}">
                <a16:creationId xmlns:a16="http://schemas.microsoft.com/office/drawing/2014/main" id="{7C5842A4-C38B-48F2-BB73-84726AED3DD7}"/>
              </a:ext>
            </a:extLst>
          </p:cNvPr>
          <p:cNvSpPr/>
          <p:nvPr/>
        </p:nvSpPr>
        <p:spPr>
          <a:xfrm>
            <a:off x="6194065" y="2193549"/>
            <a:ext cx="217618" cy="397079"/>
          </a:xfrm>
          <a:custGeom>
            <a:avLst/>
            <a:gdLst/>
            <a:ahLst/>
            <a:cxnLst/>
            <a:rect l="l" t="t" r="r" b="b"/>
            <a:pathLst>
              <a:path w="85725" h="173989">
                <a:moveTo>
                  <a:pt x="0" y="0"/>
                </a:moveTo>
                <a:lnTo>
                  <a:pt x="85344" y="86868"/>
                </a:lnTo>
                <a:lnTo>
                  <a:pt x="0" y="173736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DA0B1C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11E02900-BE76-4639-AB9B-2DA42A00B771}"/>
              </a:ext>
            </a:extLst>
          </p:cNvPr>
          <p:cNvGrpSpPr/>
          <p:nvPr/>
        </p:nvGrpSpPr>
        <p:grpSpPr>
          <a:xfrm>
            <a:off x="6529289" y="5838525"/>
            <a:ext cx="5007128" cy="591023"/>
            <a:chOff x="1490103" y="3119246"/>
            <a:chExt cx="9339807" cy="1102437"/>
          </a:xfrm>
        </p:grpSpPr>
        <p:sp>
          <p:nvSpPr>
            <p:cNvPr id="39" name="Arrow: Pentagon 113">
              <a:extLst>
                <a:ext uri="{FF2B5EF4-FFF2-40B4-BE49-F238E27FC236}">
                  <a16:creationId xmlns:a16="http://schemas.microsoft.com/office/drawing/2014/main" id="{BEE47C20-D78F-41BF-9C81-9B0FC1FD3BD7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BE04BAA-05CE-45BD-B209-3DC58BCCD9AD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022EC3C-7842-4DA8-8B73-C1DEF16B5379}"/>
                </a:ext>
              </a:extLst>
            </p:cNvPr>
            <p:cNvSpPr/>
            <p:nvPr/>
          </p:nvSpPr>
          <p:spPr>
            <a:xfrm>
              <a:off x="3587520" y="3119246"/>
              <a:ext cx="5841354" cy="1083642"/>
            </a:xfrm>
            <a:prstGeom prst="rect">
              <a:avLst/>
            </a:prstGeom>
          </p:spPr>
          <p:txBody>
            <a:bodyPr wrap="non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Green Hydrogen Costs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defRPr/>
              </a:pPr>
              <a:r>
                <a:rPr lang="en-CA" altLang="zh-CN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Fall by up to 64%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2" name="组合 6">
              <a:extLst>
                <a:ext uri="{FF2B5EF4-FFF2-40B4-BE49-F238E27FC236}">
                  <a16:creationId xmlns:a16="http://schemas.microsoft.com/office/drawing/2014/main" id="{83D621C9-F707-4892-A098-61D64EF4D5BA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44" name="直接连接符 8">
                <a:extLst>
                  <a:ext uri="{FF2B5EF4-FFF2-40B4-BE49-F238E27FC236}">
                    <a16:creationId xmlns:a16="http://schemas.microsoft.com/office/drawing/2014/main" id="{0A84FD81-8D4F-4492-AE94-37B76589066C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9">
                <a:extLst>
                  <a:ext uri="{FF2B5EF4-FFF2-40B4-BE49-F238E27FC236}">
                    <a16:creationId xmlns:a16="http://schemas.microsoft.com/office/drawing/2014/main" id="{6BE6EE86-18EF-4F30-9381-CFC1339C78D3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20">
            <a:extLst>
              <a:ext uri="{FF2B5EF4-FFF2-40B4-BE49-F238E27FC236}">
                <a16:creationId xmlns:a16="http://schemas.microsoft.com/office/drawing/2014/main" id="{49C33235-29F9-482C-ACB2-AB071DD2331B}"/>
              </a:ext>
            </a:extLst>
          </p:cNvPr>
          <p:cNvGrpSpPr/>
          <p:nvPr/>
        </p:nvGrpSpPr>
        <p:grpSpPr>
          <a:xfrm>
            <a:off x="6529289" y="2937035"/>
            <a:ext cx="5007128" cy="664688"/>
            <a:chOff x="1490103" y="3110398"/>
            <a:chExt cx="9339807" cy="1239843"/>
          </a:xfrm>
        </p:grpSpPr>
        <p:sp>
          <p:nvSpPr>
            <p:cNvPr id="54" name="Arrow: Pentagon 113">
              <a:extLst>
                <a:ext uri="{FF2B5EF4-FFF2-40B4-BE49-F238E27FC236}">
                  <a16:creationId xmlns:a16="http://schemas.microsoft.com/office/drawing/2014/main" id="{42B57EB6-ECEB-480E-9DD9-8C57E202E753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0E7B944-4C35-421F-A069-2DDAEC1FB18E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56" name="组合 24">
              <a:extLst>
                <a:ext uri="{FF2B5EF4-FFF2-40B4-BE49-F238E27FC236}">
                  <a16:creationId xmlns:a16="http://schemas.microsoft.com/office/drawing/2014/main" id="{91B575C9-11F2-4862-B51D-C73F2AC6D62E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59" name="直接连接符 27">
                <a:extLst>
                  <a:ext uri="{FF2B5EF4-FFF2-40B4-BE49-F238E27FC236}">
                    <a16:creationId xmlns:a16="http://schemas.microsoft.com/office/drawing/2014/main" id="{3F00EAB9-AF34-4B37-B4A7-EE24501DBE3C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28">
                <a:extLst>
                  <a:ext uri="{FF2B5EF4-FFF2-40B4-BE49-F238E27FC236}">
                    <a16:creationId xmlns:a16="http://schemas.microsoft.com/office/drawing/2014/main" id="{D4EED048-73ED-40C3-BCC6-2A1F2025BD93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DF5AB74-24F6-43CD-966F-12157D38DE83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Expected EV Status</a:t>
              </a: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500 million EV passenger on the road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31% world's passenger cars are electric </a:t>
              </a:r>
            </a:p>
          </p:txBody>
        </p:sp>
      </p:grpSp>
      <p:grpSp>
        <p:nvGrpSpPr>
          <p:cNvPr id="63" name="组合 20">
            <a:extLst>
              <a:ext uri="{FF2B5EF4-FFF2-40B4-BE49-F238E27FC236}">
                <a16:creationId xmlns:a16="http://schemas.microsoft.com/office/drawing/2014/main" id="{B618BFF6-23A0-48BC-9813-33E7FC7E84B2}"/>
              </a:ext>
            </a:extLst>
          </p:cNvPr>
          <p:cNvGrpSpPr/>
          <p:nvPr/>
        </p:nvGrpSpPr>
        <p:grpSpPr>
          <a:xfrm>
            <a:off x="6529289" y="4453755"/>
            <a:ext cx="5007128" cy="664688"/>
            <a:chOff x="1490103" y="3110398"/>
            <a:chExt cx="9339807" cy="1239843"/>
          </a:xfrm>
        </p:grpSpPr>
        <p:sp>
          <p:nvSpPr>
            <p:cNvPr id="64" name="Arrow: Pentagon 113">
              <a:extLst>
                <a:ext uri="{FF2B5EF4-FFF2-40B4-BE49-F238E27FC236}">
                  <a16:creationId xmlns:a16="http://schemas.microsoft.com/office/drawing/2014/main" id="{EA9A6249-FD93-4AB5-84F6-91C3A9AF3437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A741D01-8BAC-438F-9ACD-C6A1649B0596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66" name="组合 24">
              <a:extLst>
                <a:ext uri="{FF2B5EF4-FFF2-40B4-BE49-F238E27FC236}">
                  <a16:creationId xmlns:a16="http://schemas.microsoft.com/office/drawing/2014/main" id="{54082F01-FFA8-45A8-9EC2-88F5302C40FA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69" name="直接连接符 27">
                <a:extLst>
                  <a:ext uri="{FF2B5EF4-FFF2-40B4-BE49-F238E27FC236}">
                    <a16:creationId xmlns:a16="http://schemas.microsoft.com/office/drawing/2014/main" id="{75D00936-9181-44B0-ACA5-B4861EEDD6FD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28">
                <a:extLst>
                  <a:ext uri="{FF2B5EF4-FFF2-40B4-BE49-F238E27FC236}">
                    <a16:creationId xmlns:a16="http://schemas.microsoft.com/office/drawing/2014/main" id="{3AB91880-17A1-41BE-9319-A5D38B8A814F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8AFDF8B-20E3-4CCE-A158-8CB0076151CE}"/>
                </a:ext>
              </a:extLst>
            </p:cNvPr>
            <p:cNvSpPr/>
            <p:nvPr/>
          </p:nvSpPr>
          <p:spPr>
            <a:xfrm>
              <a:off x="3587520" y="3110398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  <a:r>
                <a:rPr kumimoji="0" lang="en-CA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.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Increase 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by 58 globally</a:t>
              </a:r>
            </a:p>
          </p:txBody>
        </p:sp>
      </p:grpSp>
      <p:grpSp>
        <p:nvGrpSpPr>
          <p:cNvPr id="71" name="组合 20">
            <a:extLst>
              <a:ext uri="{FF2B5EF4-FFF2-40B4-BE49-F238E27FC236}">
                <a16:creationId xmlns:a16="http://schemas.microsoft.com/office/drawing/2014/main" id="{F37A426D-5C68-4FB0-820A-6CA2B4852704}"/>
              </a:ext>
            </a:extLst>
          </p:cNvPr>
          <p:cNvGrpSpPr/>
          <p:nvPr/>
        </p:nvGrpSpPr>
        <p:grpSpPr>
          <a:xfrm>
            <a:off x="711826" y="5204629"/>
            <a:ext cx="5007128" cy="664688"/>
            <a:chOff x="1490103" y="3110399"/>
            <a:chExt cx="9339807" cy="1239843"/>
          </a:xfrm>
        </p:grpSpPr>
        <p:sp>
          <p:nvSpPr>
            <p:cNvPr id="72" name="Arrow: Pentagon 113">
              <a:extLst>
                <a:ext uri="{FF2B5EF4-FFF2-40B4-BE49-F238E27FC236}">
                  <a16:creationId xmlns:a16="http://schemas.microsoft.com/office/drawing/2014/main" id="{084D3369-C240-4B55-8115-A1EDA1383EFD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EF69502-91AD-4DB2-ACDE-F8E1E9AFCF86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74" name="组合 24">
              <a:extLst>
                <a:ext uri="{FF2B5EF4-FFF2-40B4-BE49-F238E27FC236}">
                  <a16:creationId xmlns:a16="http://schemas.microsoft.com/office/drawing/2014/main" id="{39A317E0-41DC-48E5-8E0D-6956A7BFCF26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77" name="直接连接符 27">
                <a:extLst>
                  <a:ext uri="{FF2B5EF4-FFF2-40B4-BE49-F238E27FC236}">
                    <a16:creationId xmlns:a16="http://schemas.microsoft.com/office/drawing/2014/main" id="{FD925393-249C-4A65-B475-24BEED97C1BE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28">
                <a:extLst>
                  <a:ext uri="{FF2B5EF4-FFF2-40B4-BE49-F238E27FC236}">
                    <a16:creationId xmlns:a16="http://schemas.microsoft.com/office/drawing/2014/main" id="{68415631-B728-4231-99AB-778492A13AFB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0F11610-49CE-45BD-AAA4-A5BB472B2F4F}"/>
                </a:ext>
              </a:extLst>
            </p:cNvPr>
            <p:cNvSpPr/>
            <p:nvPr/>
          </p:nvSpPr>
          <p:spPr>
            <a:xfrm>
              <a:off x="3587520" y="3110399"/>
              <a:ext cx="5841354" cy="123984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Passengers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  <a:defRPr/>
              </a:pP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Increase </a:t>
              </a:r>
              <a:r>
                <a:rPr kumimoji="0" lang="en-CA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by 28% in 2030 globally</a:t>
              </a: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FE4F2922-DF12-48BF-8B60-9FBF66E8E473}"/>
              </a:ext>
            </a:extLst>
          </p:cNvPr>
          <p:cNvGrpSpPr/>
          <p:nvPr/>
        </p:nvGrpSpPr>
        <p:grpSpPr>
          <a:xfrm>
            <a:off x="711826" y="2937035"/>
            <a:ext cx="7113314" cy="664688"/>
            <a:chOff x="1490103" y="3110401"/>
            <a:chExt cx="13268482" cy="1239844"/>
          </a:xfrm>
        </p:grpSpPr>
        <p:sp>
          <p:nvSpPr>
            <p:cNvPr id="80" name="Arrow: Pentagon 113">
              <a:extLst>
                <a:ext uri="{FF2B5EF4-FFF2-40B4-BE49-F238E27FC236}">
                  <a16:creationId xmlns:a16="http://schemas.microsoft.com/office/drawing/2014/main" id="{A81FA859-046E-408F-8E4D-DDBC8840E4A0}"/>
                </a:ext>
              </a:extLst>
            </p:cNvPr>
            <p:cNvSpPr/>
            <p:nvPr/>
          </p:nvSpPr>
          <p:spPr>
            <a:xfrm>
              <a:off x="1490103" y="3137823"/>
              <a:ext cx="1806959" cy="1083642"/>
            </a:xfrm>
            <a:prstGeom prst="homePlate">
              <a:avLst>
                <a:gd name="adj" fmla="val 2528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726F7C7-14C2-4E1F-8D71-808642D9401A}"/>
                </a:ext>
              </a:extLst>
            </p:cNvPr>
            <p:cNvSpPr/>
            <p:nvPr/>
          </p:nvSpPr>
          <p:spPr>
            <a:xfrm>
              <a:off x="3629910" y="3305242"/>
              <a:ext cx="7200000" cy="91410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  <a:defRPr/>
              </a:pPr>
              <a:endParaRPr kumimoji="1" lang="en-US" altLang="zh-CN" sz="1200" b="1" dirty="0">
                <a:cs typeface="+mn-ea"/>
                <a:sym typeface="+mn-lt"/>
              </a:endParaRPr>
            </a:p>
          </p:txBody>
        </p:sp>
        <p:grpSp>
          <p:nvGrpSpPr>
            <p:cNvPr id="90" name="组合 24">
              <a:extLst>
                <a:ext uri="{FF2B5EF4-FFF2-40B4-BE49-F238E27FC236}">
                  <a16:creationId xmlns:a16="http://schemas.microsoft.com/office/drawing/2014/main" id="{BF9309C0-0C9B-4C15-A6A9-B134FCC7EAAB}"/>
                </a:ext>
              </a:extLst>
            </p:cNvPr>
            <p:cNvGrpSpPr/>
            <p:nvPr/>
          </p:nvGrpSpPr>
          <p:grpSpPr>
            <a:xfrm>
              <a:off x="3124200" y="3153026"/>
              <a:ext cx="266700" cy="1068657"/>
              <a:chOff x="3114675" y="1607868"/>
              <a:chExt cx="266700" cy="1068657"/>
            </a:xfrm>
          </p:grpSpPr>
          <p:cxnSp>
            <p:nvCxnSpPr>
              <p:cNvPr id="93" name="直接连接符 27">
                <a:extLst>
                  <a:ext uri="{FF2B5EF4-FFF2-40B4-BE49-F238E27FC236}">
                    <a16:creationId xmlns:a16="http://schemas.microsoft.com/office/drawing/2014/main" id="{DF6CC0C6-6C86-4B59-9B1C-C71F5C00DA9F}"/>
                  </a:ext>
                </a:extLst>
              </p:cNvPr>
              <p:cNvCxnSpPr/>
              <p:nvPr/>
            </p:nvCxnSpPr>
            <p:spPr>
              <a:xfrm>
                <a:off x="3114675" y="1607868"/>
                <a:ext cx="266700" cy="53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28">
                <a:extLst>
                  <a:ext uri="{FF2B5EF4-FFF2-40B4-BE49-F238E27FC236}">
                    <a16:creationId xmlns:a16="http://schemas.microsoft.com/office/drawing/2014/main" id="{4D3274F0-32E3-4BE6-82E4-7A5891DE328A}"/>
                  </a:ext>
                </a:extLst>
              </p:cNvPr>
              <p:cNvCxnSpPr/>
              <p:nvPr/>
            </p:nvCxnSpPr>
            <p:spPr>
              <a:xfrm flipH="1">
                <a:off x="3124200" y="2137778"/>
                <a:ext cx="256816" cy="53874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networking_342545">
              <a:extLst>
                <a:ext uri="{FF2B5EF4-FFF2-40B4-BE49-F238E27FC236}">
                  <a16:creationId xmlns:a16="http://schemas.microsoft.com/office/drawing/2014/main" id="{FD5419B0-E84E-48FC-ABB1-0DD98191DF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3652" y="3331915"/>
              <a:ext cx="713820" cy="712743"/>
            </a:xfrm>
            <a:custGeom>
              <a:avLst/>
              <a:gdLst>
                <a:gd name="connsiteX0" fmla="*/ 501482 w 609614"/>
                <a:gd name="connsiteY0" fmla="*/ 569486 h 608697"/>
                <a:gd name="connsiteX1" fmla="*/ 501482 w 609614"/>
                <a:gd name="connsiteY1" fmla="*/ 589091 h 608697"/>
                <a:gd name="connsiteX2" fmla="*/ 540845 w 609614"/>
                <a:gd name="connsiteY2" fmla="*/ 589091 h 608697"/>
                <a:gd name="connsiteX3" fmla="*/ 540845 w 609614"/>
                <a:gd name="connsiteY3" fmla="*/ 569486 h 608697"/>
                <a:gd name="connsiteX4" fmla="*/ 285126 w 609614"/>
                <a:gd name="connsiteY4" fmla="*/ 569486 h 608697"/>
                <a:gd name="connsiteX5" fmla="*/ 285126 w 609614"/>
                <a:gd name="connsiteY5" fmla="*/ 589091 h 608697"/>
                <a:gd name="connsiteX6" fmla="*/ 324489 w 609614"/>
                <a:gd name="connsiteY6" fmla="*/ 589091 h 608697"/>
                <a:gd name="connsiteX7" fmla="*/ 324489 w 609614"/>
                <a:gd name="connsiteY7" fmla="*/ 569486 h 608697"/>
                <a:gd name="connsiteX8" fmla="*/ 68861 w 609614"/>
                <a:gd name="connsiteY8" fmla="*/ 569486 h 608697"/>
                <a:gd name="connsiteX9" fmla="*/ 68861 w 609614"/>
                <a:gd name="connsiteY9" fmla="*/ 589091 h 608697"/>
                <a:gd name="connsiteX10" fmla="*/ 108132 w 609614"/>
                <a:gd name="connsiteY10" fmla="*/ 589091 h 608697"/>
                <a:gd name="connsiteX11" fmla="*/ 108132 w 609614"/>
                <a:gd name="connsiteY11" fmla="*/ 569486 h 608697"/>
                <a:gd name="connsiteX12" fmla="*/ 452348 w 609614"/>
                <a:gd name="connsiteY12" fmla="*/ 530182 h 608697"/>
                <a:gd name="connsiteX13" fmla="*/ 452348 w 609614"/>
                <a:gd name="connsiteY13" fmla="*/ 549788 h 608697"/>
                <a:gd name="connsiteX14" fmla="*/ 589979 w 609614"/>
                <a:gd name="connsiteY14" fmla="*/ 549788 h 608697"/>
                <a:gd name="connsiteX15" fmla="*/ 589979 w 609614"/>
                <a:gd name="connsiteY15" fmla="*/ 530182 h 608697"/>
                <a:gd name="connsiteX16" fmla="*/ 235992 w 609614"/>
                <a:gd name="connsiteY16" fmla="*/ 530182 h 608697"/>
                <a:gd name="connsiteX17" fmla="*/ 235992 w 609614"/>
                <a:gd name="connsiteY17" fmla="*/ 549788 h 608697"/>
                <a:gd name="connsiteX18" fmla="*/ 373623 w 609614"/>
                <a:gd name="connsiteY18" fmla="*/ 549788 h 608697"/>
                <a:gd name="connsiteX19" fmla="*/ 373623 w 609614"/>
                <a:gd name="connsiteY19" fmla="*/ 530182 h 608697"/>
                <a:gd name="connsiteX20" fmla="*/ 19635 w 609614"/>
                <a:gd name="connsiteY20" fmla="*/ 530182 h 608697"/>
                <a:gd name="connsiteX21" fmla="*/ 19635 w 609614"/>
                <a:gd name="connsiteY21" fmla="*/ 549788 h 608697"/>
                <a:gd name="connsiteX22" fmla="*/ 157358 w 609614"/>
                <a:gd name="connsiteY22" fmla="*/ 549788 h 608697"/>
                <a:gd name="connsiteX23" fmla="*/ 157358 w 609614"/>
                <a:gd name="connsiteY23" fmla="*/ 530182 h 608697"/>
                <a:gd name="connsiteX24" fmla="*/ 452348 w 609614"/>
                <a:gd name="connsiteY24" fmla="*/ 451667 h 608697"/>
                <a:gd name="connsiteX25" fmla="*/ 452348 w 609614"/>
                <a:gd name="connsiteY25" fmla="*/ 510576 h 608697"/>
                <a:gd name="connsiteX26" fmla="*/ 589979 w 609614"/>
                <a:gd name="connsiteY26" fmla="*/ 510576 h 608697"/>
                <a:gd name="connsiteX27" fmla="*/ 589979 w 609614"/>
                <a:gd name="connsiteY27" fmla="*/ 451667 h 608697"/>
                <a:gd name="connsiteX28" fmla="*/ 235992 w 609614"/>
                <a:gd name="connsiteY28" fmla="*/ 451667 h 608697"/>
                <a:gd name="connsiteX29" fmla="*/ 235992 w 609614"/>
                <a:gd name="connsiteY29" fmla="*/ 510576 h 608697"/>
                <a:gd name="connsiteX30" fmla="*/ 373623 w 609614"/>
                <a:gd name="connsiteY30" fmla="*/ 510576 h 608697"/>
                <a:gd name="connsiteX31" fmla="*/ 373623 w 609614"/>
                <a:gd name="connsiteY31" fmla="*/ 451667 h 608697"/>
                <a:gd name="connsiteX32" fmla="*/ 19635 w 609614"/>
                <a:gd name="connsiteY32" fmla="*/ 451667 h 608697"/>
                <a:gd name="connsiteX33" fmla="*/ 19635 w 609614"/>
                <a:gd name="connsiteY33" fmla="*/ 510576 h 608697"/>
                <a:gd name="connsiteX34" fmla="*/ 157358 w 609614"/>
                <a:gd name="connsiteY34" fmla="*/ 510576 h 608697"/>
                <a:gd name="connsiteX35" fmla="*/ 157358 w 609614"/>
                <a:gd name="connsiteY35" fmla="*/ 451667 h 608697"/>
                <a:gd name="connsiteX36" fmla="*/ 226095 w 609614"/>
                <a:gd name="connsiteY36" fmla="*/ 294547 h 608697"/>
                <a:gd name="connsiteX37" fmla="*/ 226095 w 609614"/>
                <a:gd name="connsiteY37" fmla="*/ 314150 h 608697"/>
                <a:gd name="connsiteX38" fmla="*/ 383449 w 609614"/>
                <a:gd name="connsiteY38" fmla="*/ 314150 h 608697"/>
                <a:gd name="connsiteX39" fmla="*/ 383449 w 609614"/>
                <a:gd name="connsiteY39" fmla="*/ 294547 h 608697"/>
                <a:gd name="connsiteX40" fmla="*/ 245822 w 609614"/>
                <a:gd name="connsiteY40" fmla="*/ 255249 h 608697"/>
                <a:gd name="connsiteX41" fmla="*/ 245822 w 609614"/>
                <a:gd name="connsiteY41" fmla="*/ 274944 h 608697"/>
                <a:gd name="connsiteX42" fmla="*/ 363814 w 609614"/>
                <a:gd name="connsiteY42" fmla="*/ 274944 h 608697"/>
                <a:gd name="connsiteX43" fmla="*/ 363814 w 609614"/>
                <a:gd name="connsiteY43" fmla="*/ 255249 h 608697"/>
                <a:gd name="connsiteX44" fmla="*/ 226095 w 609614"/>
                <a:gd name="connsiteY44" fmla="*/ 216043 h 608697"/>
                <a:gd name="connsiteX45" fmla="*/ 226095 w 609614"/>
                <a:gd name="connsiteY45" fmla="*/ 235646 h 608697"/>
                <a:gd name="connsiteX46" fmla="*/ 383449 w 609614"/>
                <a:gd name="connsiteY46" fmla="*/ 235646 h 608697"/>
                <a:gd name="connsiteX47" fmla="*/ 383449 w 609614"/>
                <a:gd name="connsiteY47" fmla="*/ 216043 h 608697"/>
                <a:gd name="connsiteX48" fmla="*/ 245822 w 609614"/>
                <a:gd name="connsiteY48" fmla="*/ 176745 h 608697"/>
                <a:gd name="connsiteX49" fmla="*/ 245822 w 609614"/>
                <a:gd name="connsiteY49" fmla="*/ 196348 h 608697"/>
                <a:gd name="connsiteX50" fmla="*/ 363814 w 609614"/>
                <a:gd name="connsiteY50" fmla="*/ 196348 h 608697"/>
                <a:gd name="connsiteX51" fmla="*/ 363814 w 609614"/>
                <a:gd name="connsiteY51" fmla="*/ 176745 h 608697"/>
                <a:gd name="connsiteX52" fmla="*/ 403084 w 609614"/>
                <a:gd name="connsiteY52" fmla="*/ 160915 h 608697"/>
                <a:gd name="connsiteX53" fmla="*/ 403084 w 609614"/>
                <a:gd name="connsiteY53" fmla="*/ 176745 h 608697"/>
                <a:gd name="connsiteX54" fmla="*/ 383449 w 609614"/>
                <a:gd name="connsiteY54" fmla="*/ 176745 h 608697"/>
                <a:gd name="connsiteX55" fmla="*/ 383449 w 609614"/>
                <a:gd name="connsiteY55" fmla="*/ 196348 h 608697"/>
                <a:gd name="connsiteX56" fmla="*/ 403084 w 609614"/>
                <a:gd name="connsiteY56" fmla="*/ 196348 h 608697"/>
                <a:gd name="connsiteX57" fmla="*/ 403084 w 609614"/>
                <a:gd name="connsiteY57" fmla="*/ 255249 h 608697"/>
                <a:gd name="connsiteX58" fmla="*/ 383449 w 609614"/>
                <a:gd name="connsiteY58" fmla="*/ 255249 h 608697"/>
                <a:gd name="connsiteX59" fmla="*/ 383449 w 609614"/>
                <a:gd name="connsiteY59" fmla="*/ 274944 h 608697"/>
                <a:gd name="connsiteX60" fmla="*/ 403084 w 609614"/>
                <a:gd name="connsiteY60" fmla="*/ 274944 h 608697"/>
                <a:gd name="connsiteX61" fmla="*/ 403084 w 609614"/>
                <a:gd name="connsiteY61" fmla="*/ 290774 h 608697"/>
                <a:gd name="connsiteX62" fmla="*/ 422811 w 609614"/>
                <a:gd name="connsiteY62" fmla="*/ 225798 h 608697"/>
                <a:gd name="connsiteX63" fmla="*/ 403084 w 609614"/>
                <a:gd name="connsiteY63" fmla="*/ 160915 h 608697"/>
                <a:gd name="connsiteX64" fmla="*/ 206461 w 609614"/>
                <a:gd name="connsiteY64" fmla="*/ 160915 h 608697"/>
                <a:gd name="connsiteX65" fmla="*/ 186826 w 609614"/>
                <a:gd name="connsiteY65" fmla="*/ 225798 h 608697"/>
                <a:gd name="connsiteX66" fmla="*/ 206461 w 609614"/>
                <a:gd name="connsiteY66" fmla="*/ 290774 h 608697"/>
                <a:gd name="connsiteX67" fmla="*/ 206461 w 609614"/>
                <a:gd name="connsiteY67" fmla="*/ 274944 h 608697"/>
                <a:gd name="connsiteX68" fmla="*/ 226095 w 609614"/>
                <a:gd name="connsiteY68" fmla="*/ 274944 h 608697"/>
                <a:gd name="connsiteX69" fmla="*/ 226095 w 609614"/>
                <a:gd name="connsiteY69" fmla="*/ 255249 h 608697"/>
                <a:gd name="connsiteX70" fmla="*/ 206461 w 609614"/>
                <a:gd name="connsiteY70" fmla="*/ 255249 h 608697"/>
                <a:gd name="connsiteX71" fmla="*/ 206461 w 609614"/>
                <a:gd name="connsiteY71" fmla="*/ 196348 h 608697"/>
                <a:gd name="connsiteX72" fmla="*/ 226095 w 609614"/>
                <a:gd name="connsiteY72" fmla="*/ 196348 h 608697"/>
                <a:gd name="connsiteX73" fmla="*/ 226095 w 609614"/>
                <a:gd name="connsiteY73" fmla="*/ 176745 h 608697"/>
                <a:gd name="connsiteX74" fmla="*/ 206461 w 609614"/>
                <a:gd name="connsiteY74" fmla="*/ 176745 h 608697"/>
                <a:gd name="connsiteX75" fmla="*/ 226095 w 609614"/>
                <a:gd name="connsiteY75" fmla="*/ 137447 h 608697"/>
                <a:gd name="connsiteX76" fmla="*/ 226095 w 609614"/>
                <a:gd name="connsiteY76" fmla="*/ 157142 h 608697"/>
                <a:gd name="connsiteX77" fmla="*/ 383449 w 609614"/>
                <a:gd name="connsiteY77" fmla="*/ 157142 h 608697"/>
                <a:gd name="connsiteX78" fmla="*/ 383449 w 609614"/>
                <a:gd name="connsiteY78" fmla="*/ 137447 h 608697"/>
                <a:gd name="connsiteX79" fmla="*/ 206461 w 609614"/>
                <a:gd name="connsiteY79" fmla="*/ 117844 h 608697"/>
                <a:gd name="connsiteX80" fmla="*/ 403084 w 609614"/>
                <a:gd name="connsiteY80" fmla="*/ 117844 h 608697"/>
                <a:gd name="connsiteX81" fmla="*/ 403084 w 609614"/>
                <a:gd name="connsiteY81" fmla="*/ 129992 h 608697"/>
                <a:gd name="connsiteX82" fmla="*/ 442445 w 609614"/>
                <a:gd name="connsiteY82" fmla="*/ 225798 h 608697"/>
                <a:gd name="connsiteX83" fmla="*/ 403084 w 609614"/>
                <a:gd name="connsiteY83" fmla="*/ 321697 h 608697"/>
                <a:gd name="connsiteX84" fmla="*/ 403084 w 609614"/>
                <a:gd name="connsiteY84" fmla="*/ 333845 h 608697"/>
                <a:gd name="connsiteX85" fmla="*/ 206461 w 609614"/>
                <a:gd name="connsiteY85" fmla="*/ 333845 h 608697"/>
                <a:gd name="connsiteX86" fmla="*/ 206461 w 609614"/>
                <a:gd name="connsiteY86" fmla="*/ 321697 h 608697"/>
                <a:gd name="connsiteX87" fmla="*/ 167099 w 609614"/>
                <a:gd name="connsiteY87" fmla="*/ 225798 h 608697"/>
                <a:gd name="connsiteX88" fmla="*/ 206461 w 609614"/>
                <a:gd name="connsiteY88" fmla="*/ 129992 h 608697"/>
                <a:gd name="connsiteX89" fmla="*/ 98360 w 609614"/>
                <a:gd name="connsiteY89" fmla="*/ 98213 h 608697"/>
                <a:gd name="connsiteX90" fmla="*/ 98360 w 609614"/>
                <a:gd name="connsiteY90" fmla="*/ 353455 h 608697"/>
                <a:gd name="connsiteX91" fmla="*/ 511346 w 609614"/>
                <a:gd name="connsiteY91" fmla="*/ 353455 h 608697"/>
                <a:gd name="connsiteX92" fmla="*/ 511346 w 609614"/>
                <a:gd name="connsiteY92" fmla="*/ 98213 h 608697"/>
                <a:gd name="connsiteX93" fmla="*/ 196595 w 609614"/>
                <a:gd name="connsiteY93" fmla="*/ 39305 h 608697"/>
                <a:gd name="connsiteX94" fmla="*/ 216353 w 609614"/>
                <a:gd name="connsiteY94" fmla="*/ 39305 h 608697"/>
                <a:gd name="connsiteX95" fmla="*/ 216353 w 609614"/>
                <a:gd name="connsiteY95" fmla="*/ 58922 h 608697"/>
                <a:gd name="connsiteX96" fmla="*/ 196595 w 609614"/>
                <a:gd name="connsiteY96" fmla="*/ 58922 h 608697"/>
                <a:gd name="connsiteX97" fmla="*/ 157361 w 609614"/>
                <a:gd name="connsiteY97" fmla="*/ 39305 h 608697"/>
                <a:gd name="connsiteX98" fmla="*/ 176978 w 609614"/>
                <a:gd name="connsiteY98" fmla="*/ 39305 h 608697"/>
                <a:gd name="connsiteX99" fmla="*/ 176978 w 609614"/>
                <a:gd name="connsiteY99" fmla="*/ 58922 h 608697"/>
                <a:gd name="connsiteX100" fmla="*/ 157361 w 609614"/>
                <a:gd name="connsiteY100" fmla="*/ 58922 h 608697"/>
                <a:gd name="connsiteX101" fmla="*/ 117985 w 609614"/>
                <a:gd name="connsiteY101" fmla="*/ 39305 h 608697"/>
                <a:gd name="connsiteX102" fmla="*/ 137602 w 609614"/>
                <a:gd name="connsiteY102" fmla="*/ 39305 h 608697"/>
                <a:gd name="connsiteX103" fmla="*/ 137602 w 609614"/>
                <a:gd name="connsiteY103" fmla="*/ 58922 h 608697"/>
                <a:gd name="connsiteX104" fmla="*/ 117985 w 609614"/>
                <a:gd name="connsiteY104" fmla="*/ 58922 h 608697"/>
                <a:gd name="connsiteX105" fmla="*/ 98360 w 609614"/>
                <a:gd name="connsiteY105" fmla="*/ 19606 h 608697"/>
                <a:gd name="connsiteX106" fmla="*/ 98360 w 609614"/>
                <a:gd name="connsiteY106" fmla="*/ 78515 h 608697"/>
                <a:gd name="connsiteX107" fmla="*/ 511346 w 609614"/>
                <a:gd name="connsiteY107" fmla="*/ 78515 h 608697"/>
                <a:gd name="connsiteX108" fmla="*/ 511346 w 609614"/>
                <a:gd name="connsiteY108" fmla="*/ 19606 h 608697"/>
                <a:gd name="connsiteX109" fmla="*/ 78633 w 609614"/>
                <a:gd name="connsiteY109" fmla="*/ 0 h 608697"/>
                <a:gd name="connsiteX110" fmla="*/ 530981 w 609614"/>
                <a:gd name="connsiteY110" fmla="*/ 0 h 608697"/>
                <a:gd name="connsiteX111" fmla="*/ 530981 w 609614"/>
                <a:gd name="connsiteY111" fmla="*/ 373060 h 608697"/>
                <a:gd name="connsiteX112" fmla="*/ 314625 w 609614"/>
                <a:gd name="connsiteY112" fmla="*/ 373060 h 608697"/>
                <a:gd name="connsiteX113" fmla="*/ 314625 w 609614"/>
                <a:gd name="connsiteY113" fmla="*/ 392758 h 608697"/>
                <a:gd name="connsiteX114" fmla="*/ 511346 w 609614"/>
                <a:gd name="connsiteY114" fmla="*/ 392758 h 608697"/>
                <a:gd name="connsiteX115" fmla="*/ 530981 w 609614"/>
                <a:gd name="connsiteY115" fmla="*/ 412364 h 608697"/>
                <a:gd name="connsiteX116" fmla="*/ 530981 w 609614"/>
                <a:gd name="connsiteY116" fmla="*/ 431970 h 608697"/>
                <a:gd name="connsiteX117" fmla="*/ 589979 w 609614"/>
                <a:gd name="connsiteY117" fmla="*/ 431970 h 608697"/>
                <a:gd name="connsiteX118" fmla="*/ 609614 w 609614"/>
                <a:gd name="connsiteY118" fmla="*/ 451667 h 608697"/>
                <a:gd name="connsiteX119" fmla="*/ 609614 w 609614"/>
                <a:gd name="connsiteY119" fmla="*/ 549788 h 608697"/>
                <a:gd name="connsiteX120" fmla="*/ 589979 w 609614"/>
                <a:gd name="connsiteY120" fmla="*/ 569486 h 608697"/>
                <a:gd name="connsiteX121" fmla="*/ 560480 w 609614"/>
                <a:gd name="connsiteY121" fmla="*/ 569486 h 608697"/>
                <a:gd name="connsiteX122" fmla="*/ 560480 w 609614"/>
                <a:gd name="connsiteY122" fmla="*/ 589091 h 608697"/>
                <a:gd name="connsiteX123" fmla="*/ 580115 w 609614"/>
                <a:gd name="connsiteY123" fmla="*/ 589091 h 608697"/>
                <a:gd name="connsiteX124" fmla="*/ 580115 w 609614"/>
                <a:gd name="connsiteY124" fmla="*/ 608697 h 608697"/>
                <a:gd name="connsiteX125" fmla="*/ 462120 w 609614"/>
                <a:gd name="connsiteY125" fmla="*/ 608697 h 608697"/>
                <a:gd name="connsiteX126" fmla="*/ 462120 w 609614"/>
                <a:gd name="connsiteY126" fmla="*/ 589091 h 608697"/>
                <a:gd name="connsiteX127" fmla="*/ 481847 w 609614"/>
                <a:gd name="connsiteY127" fmla="*/ 589091 h 608697"/>
                <a:gd name="connsiteX128" fmla="*/ 481847 w 609614"/>
                <a:gd name="connsiteY128" fmla="*/ 569486 h 608697"/>
                <a:gd name="connsiteX129" fmla="*/ 452348 w 609614"/>
                <a:gd name="connsiteY129" fmla="*/ 569486 h 608697"/>
                <a:gd name="connsiteX130" fmla="*/ 432621 w 609614"/>
                <a:gd name="connsiteY130" fmla="*/ 549788 h 608697"/>
                <a:gd name="connsiteX131" fmla="*/ 432621 w 609614"/>
                <a:gd name="connsiteY131" fmla="*/ 451667 h 608697"/>
                <a:gd name="connsiteX132" fmla="*/ 452348 w 609614"/>
                <a:gd name="connsiteY132" fmla="*/ 431970 h 608697"/>
                <a:gd name="connsiteX133" fmla="*/ 511346 w 609614"/>
                <a:gd name="connsiteY133" fmla="*/ 431970 h 608697"/>
                <a:gd name="connsiteX134" fmla="*/ 511346 w 609614"/>
                <a:gd name="connsiteY134" fmla="*/ 412364 h 608697"/>
                <a:gd name="connsiteX135" fmla="*/ 314625 w 609614"/>
                <a:gd name="connsiteY135" fmla="*/ 412364 h 608697"/>
                <a:gd name="connsiteX136" fmla="*/ 314625 w 609614"/>
                <a:gd name="connsiteY136" fmla="*/ 431970 h 608697"/>
                <a:gd name="connsiteX137" fmla="*/ 373623 w 609614"/>
                <a:gd name="connsiteY137" fmla="*/ 431970 h 608697"/>
                <a:gd name="connsiteX138" fmla="*/ 393350 w 609614"/>
                <a:gd name="connsiteY138" fmla="*/ 451667 h 608697"/>
                <a:gd name="connsiteX139" fmla="*/ 393350 w 609614"/>
                <a:gd name="connsiteY139" fmla="*/ 549788 h 608697"/>
                <a:gd name="connsiteX140" fmla="*/ 373623 w 609614"/>
                <a:gd name="connsiteY140" fmla="*/ 569486 h 608697"/>
                <a:gd name="connsiteX141" fmla="*/ 344124 w 609614"/>
                <a:gd name="connsiteY141" fmla="*/ 569486 h 608697"/>
                <a:gd name="connsiteX142" fmla="*/ 344124 w 609614"/>
                <a:gd name="connsiteY142" fmla="*/ 589091 h 608697"/>
                <a:gd name="connsiteX143" fmla="*/ 363851 w 609614"/>
                <a:gd name="connsiteY143" fmla="*/ 589091 h 608697"/>
                <a:gd name="connsiteX144" fmla="*/ 363851 w 609614"/>
                <a:gd name="connsiteY144" fmla="*/ 608697 h 608697"/>
                <a:gd name="connsiteX145" fmla="*/ 245855 w 609614"/>
                <a:gd name="connsiteY145" fmla="*/ 608697 h 608697"/>
                <a:gd name="connsiteX146" fmla="*/ 245855 w 609614"/>
                <a:gd name="connsiteY146" fmla="*/ 589091 h 608697"/>
                <a:gd name="connsiteX147" fmla="*/ 265491 w 609614"/>
                <a:gd name="connsiteY147" fmla="*/ 589091 h 608697"/>
                <a:gd name="connsiteX148" fmla="*/ 265491 w 609614"/>
                <a:gd name="connsiteY148" fmla="*/ 569486 h 608697"/>
                <a:gd name="connsiteX149" fmla="*/ 235992 w 609614"/>
                <a:gd name="connsiteY149" fmla="*/ 569486 h 608697"/>
                <a:gd name="connsiteX150" fmla="*/ 216357 w 609614"/>
                <a:gd name="connsiteY150" fmla="*/ 549788 h 608697"/>
                <a:gd name="connsiteX151" fmla="*/ 216357 w 609614"/>
                <a:gd name="connsiteY151" fmla="*/ 451667 h 608697"/>
                <a:gd name="connsiteX152" fmla="*/ 235992 w 609614"/>
                <a:gd name="connsiteY152" fmla="*/ 431970 h 608697"/>
                <a:gd name="connsiteX153" fmla="*/ 294990 w 609614"/>
                <a:gd name="connsiteY153" fmla="*/ 431970 h 608697"/>
                <a:gd name="connsiteX154" fmla="*/ 294990 w 609614"/>
                <a:gd name="connsiteY154" fmla="*/ 412364 h 608697"/>
                <a:gd name="connsiteX155" fmla="*/ 98360 w 609614"/>
                <a:gd name="connsiteY155" fmla="*/ 412364 h 608697"/>
                <a:gd name="connsiteX156" fmla="*/ 98360 w 609614"/>
                <a:gd name="connsiteY156" fmla="*/ 431970 h 608697"/>
                <a:gd name="connsiteX157" fmla="*/ 157358 w 609614"/>
                <a:gd name="connsiteY157" fmla="*/ 431970 h 608697"/>
                <a:gd name="connsiteX158" fmla="*/ 176994 w 609614"/>
                <a:gd name="connsiteY158" fmla="*/ 451667 h 608697"/>
                <a:gd name="connsiteX159" fmla="*/ 176994 w 609614"/>
                <a:gd name="connsiteY159" fmla="*/ 549788 h 608697"/>
                <a:gd name="connsiteX160" fmla="*/ 157358 w 609614"/>
                <a:gd name="connsiteY160" fmla="*/ 569486 h 608697"/>
                <a:gd name="connsiteX161" fmla="*/ 127859 w 609614"/>
                <a:gd name="connsiteY161" fmla="*/ 569486 h 608697"/>
                <a:gd name="connsiteX162" fmla="*/ 127859 w 609614"/>
                <a:gd name="connsiteY162" fmla="*/ 589091 h 608697"/>
                <a:gd name="connsiteX163" fmla="*/ 147494 w 609614"/>
                <a:gd name="connsiteY163" fmla="*/ 589091 h 608697"/>
                <a:gd name="connsiteX164" fmla="*/ 147494 w 609614"/>
                <a:gd name="connsiteY164" fmla="*/ 608697 h 608697"/>
                <a:gd name="connsiteX165" fmla="*/ 29499 w 609614"/>
                <a:gd name="connsiteY165" fmla="*/ 608697 h 608697"/>
                <a:gd name="connsiteX166" fmla="*/ 29499 w 609614"/>
                <a:gd name="connsiteY166" fmla="*/ 589091 h 608697"/>
                <a:gd name="connsiteX167" fmla="*/ 49134 w 609614"/>
                <a:gd name="connsiteY167" fmla="*/ 589091 h 608697"/>
                <a:gd name="connsiteX168" fmla="*/ 49134 w 609614"/>
                <a:gd name="connsiteY168" fmla="*/ 569486 h 608697"/>
                <a:gd name="connsiteX169" fmla="*/ 19635 w 609614"/>
                <a:gd name="connsiteY169" fmla="*/ 569486 h 608697"/>
                <a:gd name="connsiteX170" fmla="*/ 0 w 609614"/>
                <a:gd name="connsiteY170" fmla="*/ 549788 h 608697"/>
                <a:gd name="connsiteX171" fmla="*/ 0 w 609614"/>
                <a:gd name="connsiteY171" fmla="*/ 451667 h 608697"/>
                <a:gd name="connsiteX172" fmla="*/ 19635 w 609614"/>
                <a:gd name="connsiteY172" fmla="*/ 431970 h 608697"/>
                <a:gd name="connsiteX173" fmla="*/ 78633 w 609614"/>
                <a:gd name="connsiteY173" fmla="*/ 431970 h 608697"/>
                <a:gd name="connsiteX174" fmla="*/ 78633 w 609614"/>
                <a:gd name="connsiteY174" fmla="*/ 412364 h 608697"/>
                <a:gd name="connsiteX175" fmla="*/ 98360 w 609614"/>
                <a:gd name="connsiteY175" fmla="*/ 392758 h 608697"/>
                <a:gd name="connsiteX176" fmla="*/ 294990 w 609614"/>
                <a:gd name="connsiteY176" fmla="*/ 392758 h 608697"/>
                <a:gd name="connsiteX177" fmla="*/ 294990 w 609614"/>
                <a:gd name="connsiteY177" fmla="*/ 373060 h 608697"/>
                <a:gd name="connsiteX178" fmla="*/ 78633 w 609614"/>
                <a:gd name="connsiteY178" fmla="*/ 37306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09614" h="608697">
                  <a:moveTo>
                    <a:pt x="501482" y="569486"/>
                  </a:moveTo>
                  <a:lnTo>
                    <a:pt x="501482" y="589091"/>
                  </a:lnTo>
                  <a:lnTo>
                    <a:pt x="540845" y="589091"/>
                  </a:lnTo>
                  <a:lnTo>
                    <a:pt x="540845" y="569486"/>
                  </a:lnTo>
                  <a:close/>
                  <a:moveTo>
                    <a:pt x="285126" y="569486"/>
                  </a:moveTo>
                  <a:lnTo>
                    <a:pt x="285126" y="589091"/>
                  </a:lnTo>
                  <a:lnTo>
                    <a:pt x="324489" y="589091"/>
                  </a:lnTo>
                  <a:lnTo>
                    <a:pt x="324489" y="569486"/>
                  </a:lnTo>
                  <a:close/>
                  <a:moveTo>
                    <a:pt x="68861" y="569486"/>
                  </a:moveTo>
                  <a:lnTo>
                    <a:pt x="68861" y="589091"/>
                  </a:lnTo>
                  <a:lnTo>
                    <a:pt x="108132" y="589091"/>
                  </a:lnTo>
                  <a:lnTo>
                    <a:pt x="108132" y="569486"/>
                  </a:lnTo>
                  <a:close/>
                  <a:moveTo>
                    <a:pt x="452348" y="530182"/>
                  </a:moveTo>
                  <a:lnTo>
                    <a:pt x="452348" y="549788"/>
                  </a:lnTo>
                  <a:lnTo>
                    <a:pt x="589979" y="549788"/>
                  </a:lnTo>
                  <a:lnTo>
                    <a:pt x="589979" y="530182"/>
                  </a:lnTo>
                  <a:close/>
                  <a:moveTo>
                    <a:pt x="235992" y="530182"/>
                  </a:moveTo>
                  <a:lnTo>
                    <a:pt x="235992" y="549788"/>
                  </a:lnTo>
                  <a:lnTo>
                    <a:pt x="373623" y="549788"/>
                  </a:lnTo>
                  <a:lnTo>
                    <a:pt x="373623" y="530182"/>
                  </a:lnTo>
                  <a:close/>
                  <a:moveTo>
                    <a:pt x="19635" y="530182"/>
                  </a:moveTo>
                  <a:lnTo>
                    <a:pt x="19635" y="549788"/>
                  </a:lnTo>
                  <a:lnTo>
                    <a:pt x="157358" y="549788"/>
                  </a:lnTo>
                  <a:lnTo>
                    <a:pt x="157358" y="530182"/>
                  </a:lnTo>
                  <a:close/>
                  <a:moveTo>
                    <a:pt x="452348" y="451667"/>
                  </a:moveTo>
                  <a:lnTo>
                    <a:pt x="452348" y="510576"/>
                  </a:lnTo>
                  <a:lnTo>
                    <a:pt x="589979" y="510576"/>
                  </a:lnTo>
                  <a:lnTo>
                    <a:pt x="589979" y="451667"/>
                  </a:lnTo>
                  <a:close/>
                  <a:moveTo>
                    <a:pt x="235992" y="451667"/>
                  </a:moveTo>
                  <a:lnTo>
                    <a:pt x="235992" y="510576"/>
                  </a:lnTo>
                  <a:lnTo>
                    <a:pt x="373623" y="510576"/>
                  </a:lnTo>
                  <a:lnTo>
                    <a:pt x="373623" y="451667"/>
                  </a:lnTo>
                  <a:close/>
                  <a:moveTo>
                    <a:pt x="19635" y="451667"/>
                  </a:moveTo>
                  <a:lnTo>
                    <a:pt x="19635" y="510576"/>
                  </a:lnTo>
                  <a:lnTo>
                    <a:pt x="157358" y="510576"/>
                  </a:lnTo>
                  <a:lnTo>
                    <a:pt x="157358" y="451667"/>
                  </a:lnTo>
                  <a:close/>
                  <a:moveTo>
                    <a:pt x="226095" y="294547"/>
                  </a:moveTo>
                  <a:lnTo>
                    <a:pt x="226095" y="314150"/>
                  </a:lnTo>
                  <a:lnTo>
                    <a:pt x="383449" y="314150"/>
                  </a:lnTo>
                  <a:lnTo>
                    <a:pt x="383449" y="294547"/>
                  </a:lnTo>
                  <a:close/>
                  <a:moveTo>
                    <a:pt x="245822" y="255249"/>
                  </a:moveTo>
                  <a:lnTo>
                    <a:pt x="245822" y="274944"/>
                  </a:lnTo>
                  <a:lnTo>
                    <a:pt x="363814" y="274944"/>
                  </a:lnTo>
                  <a:lnTo>
                    <a:pt x="363814" y="255249"/>
                  </a:lnTo>
                  <a:close/>
                  <a:moveTo>
                    <a:pt x="226095" y="216043"/>
                  </a:moveTo>
                  <a:lnTo>
                    <a:pt x="226095" y="235646"/>
                  </a:lnTo>
                  <a:lnTo>
                    <a:pt x="383449" y="235646"/>
                  </a:lnTo>
                  <a:lnTo>
                    <a:pt x="383449" y="216043"/>
                  </a:lnTo>
                  <a:close/>
                  <a:moveTo>
                    <a:pt x="245822" y="176745"/>
                  </a:moveTo>
                  <a:lnTo>
                    <a:pt x="245822" y="196348"/>
                  </a:lnTo>
                  <a:lnTo>
                    <a:pt x="363814" y="196348"/>
                  </a:lnTo>
                  <a:lnTo>
                    <a:pt x="363814" y="176745"/>
                  </a:lnTo>
                  <a:close/>
                  <a:moveTo>
                    <a:pt x="403084" y="160915"/>
                  </a:moveTo>
                  <a:lnTo>
                    <a:pt x="403084" y="176745"/>
                  </a:lnTo>
                  <a:lnTo>
                    <a:pt x="383449" y="176745"/>
                  </a:lnTo>
                  <a:lnTo>
                    <a:pt x="383449" y="196348"/>
                  </a:lnTo>
                  <a:lnTo>
                    <a:pt x="403084" y="196348"/>
                  </a:lnTo>
                  <a:lnTo>
                    <a:pt x="403084" y="255249"/>
                  </a:lnTo>
                  <a:lnTo>
                    <a:pt x="383449" y="255249"/>
                  </a:lnTo>
                  <a:lnTo>
                    <a:pt x="383449" y="274944"/>
                  </a:lnTo>
                  <a:lnTo>
                    <a:pt x="403084" y="274944"/>
                  </a:lnTo>
                  <a:lnTo>
                    <a:pt x="403084" y="290774"/>
                  </a:lnTo>
                  <a:cubicBezTo>
                    <a:pt x="415897" y="271631"/>
                    <a:pt x="422811" y="249359"/>
                    <a:pt x="422811" y="225798"/>
                  </a:cubicBezTo>
                  <a:cubicBezTo>
                    <a:pt x="422811" y="202330"/>
                    <a:pt x="415897" y="179966"/>
                    <a:pt x="403084" y="160915"/>
                  </a:cubicBezTo>
                  <a:close/>
                  <a:moveTo>
                    <a:pt x="206461" y="160915"/>
                  </a:moveTo>
                  <a:cubicBezTo>
                    <a:pt x="193740" y="180058"/>
                    <a:pt x="186826" y="202330"/>
                    <a:pt x="186826" y="225798"/>
                  </a:cubicBezTo>
                  <a:cubicBezTo>
                    <a:pt x="186826" y="249359"/>
                    <a:pt x="193740" y="271631"/>
                    <a:pt x="206461" y="290774"/>
                  </a:cubicBezTo>
                  <a:lnTo>
                    <a:pt x="206461" y="274944"/>
                  </a:lnTo>
                  <a:lnTo>
                    <a:pt x="226095" y="274944"/>
                  </a:lnTo>
                  <a:lnTo>
                    <a:pt x="226095" y="255249"/>
                  </a:lnTo>
                  <a:lnTo>
                    <a:pt x="206461" y="255249"/>
                  </a:lnTo>
                  <a:lnTo>
                    <a:pt x="206461" y="196348"/>
                  </a:lnTo>
                  <a:lnTo>
                    <a:pt x="226095" y="196348"/>
                  </a:lnTo>
                  <a:lnTo>
                    <a:pt x="226095" y="176745"/>
                  </a:lnTo>
                  <a:lnTo>
                    <a:pt x="206461" y="176745"/>
                  </a:lnTo>
                  <a:close/>
                  <a:moveTo>
                    <a:pt x="226095" y="137447"/>
                  </a:moveTo>
                  <a:lnTo>
                    <a:pt x="226095" y="157142"/>
                  </a:lnTo>
                  <a:lnTo>
                    <a:pt x="383449" y="157142"/>
                  </a:lnTo>
                  <a:lnTo>
                    <a:pt x="383449" y="137447"/>
                  </a:lnTo>
                  <a:close/>
                  <a:moveTo>
                    <a:pt x="206461" y="117844"/>
                  </a:moveTo>
                  <a:lnTo>
                    <a:pt x="403084" y="117844"/>
                  </a:lnTo>
                  <a:lnTo>
                    <a:pt x="403084" y="129992"/>
                  </a:lnTo>
                  <a:cubicBezTo>
                    <a:pt x="428434" y="155854"/>
                    <a:pt x="442445" y="189630"/>
                    <a:pt x="442445" y="225798"/>
                  </a:cubicBezTo>
                  <a:cubicBezTo>
                    <a:pt x="442445" y="262059"/>
                    <a:pt x="428434" y="295835"/>
                    <a:pt x="403084" y="321697"/>
                  </a:cubicBezTo>
                  <a:lnTo>
                    <a:pt x="403084" y="333845"/>
                  </a:lnTo>
                  <a:lnTo>
                    <a:pt x="206461" y="333845"/>
                  </a:lnTo>
                  <a:lnTo>
                    <a:pt x="206461" y="321697"/>
                  </a:lnTo>
                  <a:cubicBezTo>
                    <a:pt x="181111" y="295835"/>
                    <a:pt x="167099" y="262059"/>
                    <a:pt x="167099" y="225798"/>
                  </a:cubicBezTo>
                  <a:cubicBezTo>
                    <a:pt x="167099" y="189630"/>
                    <a:pt x="181111" y="155854"/>
                    <a:pt x="206461" y="129992"/>
                  </a:cubicBezTo>
                  <a:close/>
                  <a:moveTo>
                    <a:pt x="98360" y="98213"/>
                  </a:moveTo>
                  <a:lnTo>
                    <a:pt x="98360" y="353455"/>
                  </a:lnTo>
                  <a:lnTo>
                    <a:pt x="511346" y="353455"/>
                  </a:lnTo>
                  <a:lnTo>
                    <a:pt x="511346" y="98213"/>
                  </a:lnTo>
                  <a:close/>
                  <a:moveTo>
                    <a:pt x="196595" y="39305"/>
                  </a:moveTo>
                  <a:lnTo>
                    <a:pt x="216353" y="39305"/>
                  </a:lnTo>
                  <a:lnTo>
                    <a:pt x="216353" y="58922"/>
                  </a:lnTo>
                  <a:lnTo>
                    <a:pt x="196595" y="58922"/>
                  </a:lnTo>
                  <a:close/>
                  <a:moveTo>
                    <a:pt x="157361" y="39305"/>
                  </a:moveTo>
                  <a:lnTo>
                    <a:pt x="176978" y="39305"/>
                  </a:lnTo>
                  <a:lnTo>
                    <a:pt x="176978" y="58922"/>
                  </a:lnTo>
                  <a:lnTo>
                    <a:pt x="157361" y="58922"/>
                  </a:lnTo>
                  <a:close/>
                  <a:moveTo>
                    <a:pt x="117985" y="39305"/>
                  </a:moveTo>
                  <a:lnTo>
                    <a:pt x="137602" y="39305"/>
                  </a:lnTo>
                  <a:lnTo>
                    <a:pt x="137602" y="58922"/>
                  </a:lnTo>
                  <a:lnTo>
                    <a:pt x="117985" y="58922"/>
                  </a:lnTo>
                  <a:close/>
                  <a:moveTo>
                    <a:pt x="98360" y="19606"/>
                  </a:moveTo>
                  <a:lnTo>
                    <a:pt x="98360" y="78515"/>
                  </a:lnTo>
                  <a:lnTo>
                    <a:pt x="511346" y="78515"/>
                  </a:lnTo>
                  <a:lnTo>
                    <a:pt x="511346" y="19606"/>
                  </a:lnTo>
                  <a:close/>
                  <a:moveTo>
                    <a:pt x="78633" y="0"/>
                  </a:moveTo>
                  <a:lnTo>
                    <a:pt x="530981" y="0"/>
                  </a:lnTo>
                  <a:lnTo>
                    <a:pt x="530981" y="373060"/>
                  </a:lnTo>
                  <a:lnTo>
                    <a:pt x="314625" y="373060"/>
                  </a:lnTo>
                  <a:lnTo>
                    <a:pt x="314625" y="392758"/>
                  </a:lnTo>
                  <a:lnTo>
                    <a:pt x="511346" y="392758"/>
                  </a:lnTo>
                  <a:cubicBezTo>
                    <a:pt x="522131" y="392758"/>
                    <a:pt x="530981" y="401503"/>
                    <a:pt x="530981" y="412364"/>
                  </a:cubicBezTo>
                  <a:lnTo>
                    <a:pt x="530981" y="431970"/>
                  </a:lnTo>
                  <a:lnTo>
                    <a:pt x="589979" y="431970"/>
                  </a:lnTo>
                  <a:cubicBezTo>
                    <a:pt x="600857" y="431970"/>
                    <a:pt x="609614" y="440806"/>
                    <a:pt x="609614" y="451667"/>
                  </a:cubicBezTo>
                  <a:lnTo>
                    <a:pt x="609614" y="549788"/>
                  </a:lnTo>
                  <a:cubicBezTo>
                    <a:pt x="609614" y="560649"/>
                    <a:pt x="600857" y="569486"/>
                    <a:pt x="589979" y="569486"/>
                  </a:cubicBezTo>
                  <a:lnTo>
                    <a:pt x="560480" y="569486"/>
                  </a:lnTo>
                  <a:lnTo>
                    <a:pt x="560480" y="589091"/>
                  </a:lnTo>
                  <a:lnTo>
                    <a:pt x="580115" y="589091"/>
                  </a:lnTo>
                  <a:lnTo>
                    <a:pt x="580115" y="608697"/>
                  </a:lnTo>
                  <a:lnTo>
                    <a:pt x="462120" y="608697"/>
                  </a:lnTo>
                  <a:lnTo>
                    <a:pt x="462120" y="589091"/>
                  </a:lnTo>
                  <a:lnTo>
                    <a:pt x="481847" y="589091"/>
                  </a:lnTo>
                  <a:lnTo>
                    <a:pt x="481847" y="569486"/>
                  </a:lnTo>
                  <a:lnTo>
                    <a:pt x="452348" y="569486"/>
                  </a:lnTo>
                  <a:cubicBezTo>
                    <a:pt x="441470" y="569486"/>
                    <a:pt x="432621" y="560649"/>
                    <a:pt x="432621" y="549788"/>
                  </a:cubicBezTo>
                  <a:lnTo>
                    <a:pt x="432621" y="451667"/>
                  </a:lnTo>
                  <a:cubicBezTo>
                    <a:pt x="432621" y="440806"/>
                    <a:pt x="441470" y="431970"/>
                    <a:pt x="452348" y="431970"/>
                  </a:cubicBezTo>
                  <a:lnTo>
                    <a:pt x="511346" y="431970"/>
                  </a:lnTo>
                  <a:lnTo>
                    <a:pt x="511346" y="412364"/>
                  </a:lnTo>
                  <a:lnTo>
                    <a:pt x="314625" y="412364"/>
                  </a:lnTo>
                  <a:lnTo>
                    <a:pt x="314625" y="431970"/>
                  </a:lnTo>
                  <a:lnTo>
                    <a:pt x="373623" y="431970"/>
                  </a:lnTo>
                  <a:cubicBezTo>
                    <a:pt x="384500" y="431970"/>
                    <a:pt x="393350" y="440806"/>
                    <a:pt x="393350" y="451667"/>
                  </a:cubicBezTo>
                  <a:lnTo>
                    <a:pt x="393350" y="549788"/>
                  </a:lnTo>
                  <a:cubicBezTo>
                    <a:pt x="393350" y="560649"/>
                    <a:pt x="384500" y="569486"/>
                    <a:pt x="373623" y="569486"/>
                  </a:cubicBezTo>
                  <a:lnTo>
                    <a:pt x="344124" y="569486"/>
                  </a:lnTo>
                  <a:lnTo>
                    <a:pt x="344124" y="589091"/>
                  </a:lnTo>
                  <a:lnTo>
                    <a:pt x="363851" y="589091"/>
                  </a:lnTo>
                  <a:lnTo>
                    <a:pt x="363851" y="608697"/>
                  </a:lnTo>
                  <a:lnTo>
                    <a:pt x="245855" y="608697"/>
                  </a:lnTo>
                  <a:lnTo>
                    <a:pt x="245855" y="589091"/>
                  </a:lnTo>
                  <a:lnTo>
                    <a:pt x="265491" y="589091"/>
                  </a:lnTo>
                  <a:lnTo>
                    <a:pt x="265491" y="569486"/>
                  </a:lnTo>
                  <a:lnTo>
                    <a:pt x="235992" y="569486"/>
                  </a:lnTo>
                  <a:cubicBezTo>
                    <a:pt x="225114" y="569486"/>
                    <a:pt x="216357" y="560649"/>
                    <a:pt x="216357" y="549788"/>
                  </a:cubicBezTo>
                  <a:lnTo>
                    <a:pt x="216357" y="451667"/>
                  </a:lnTo>
                  <a:cubicBezTo>
                    <a:pt x="216357" y="440806"/>
                    <a:pt x="225114" y="431970"/>
                    <a:pt x="235992" y="431970"/>
                  </a:cubicBezTo>
                  <a:lnTo>
                    <a:pt x="294990" y="431970"/>
                  </a:lnTo>
                  <a:lnTo>
                    <a:pt x="294990" y="412364"/>
                  </a:lnTo>
                  <a:lnTo>
                    <a:pt x="98360" y="412364"/>
                  </a:lnTo>
                  <a:lnTo>
                    <a:pt x="98360" y="431970"/>
                  </a:lnTo>
                  <a:lnTo>
                    <a:pt x="157358" y="431970"/>
                  </a:lnTo>
                  <a:cubicBezTo>
                    <a:pt x="168144" y="431970"/>
                    <a:pt x="176994" y="440806"/>
                    <a:pt x="176994" y="451667"/>
                  </a:cubicBezTo>
                  <a:lnTo>
                    <a:pt x="176994" y="549788"/>
                  </a:lnTo>
                  <a:cubicBezTo>
                    <a:pt x="176994" y="560649"/>
                    <a:pt x="168144" y="569486"/>
                    <a:pt x="157358" y="569486"/>
                  </a:cubicBezTo>
                  <a:lnTo>
                    <a:pt x="127859" y="569486"/>
                  </a:lnTo>
                  <a:lnTo>
                    <a:pt x="127859" y="589091"/>
                  </a:lnTo>
                  <a:lnTo>
                    <a:pt x="147494" y="589091"/>
                  </a:lnTo>
                  <a:lnTo>
                    <a:pt x="147494" y="608697"/>
                  </a:lnTo>
                  <a:lnTo>
                    <a:pt x="29499" y="608697"/>
                  </a:lnTo>
                  <a:lnTo>
                    <a:pt x="29499" y="589091"/>
                  </a:lnTo>
                  <a:lnTo>
                    <a:pt x="49134" y="589091"/>
                  </a:lnTo>
                  <a:lnTo>
                    <a:pt x="49134" y="569486"/>
                  </a:lnTo>
                  <a:lnTo>
                    <a:pt x="19635" y="569486"/>
                  </a:lnTo>
                  <a:cubicBezTo>
                    <a:pt x="8849" y="569486"/>
                    <a:pt x="0" y="560649"/>
                    <a:pt x="0" y="549788"/>
                  </a:cubicBezTo>
                  <a:lnTo>
                    <a:pt x="0" y="451667"/>
                  </a:lnTo>
                  <a:cubicBezTo>
                    <a:pt x="0" y="440806"/>
                    <a:pt x="8849" y="431970"/>
                    <a:pt x="19635" y="431970"/>
                  </a:cubicBezTo>
                  <a:lnTo>
                    <a:pt x="78633" y="431970"/>
                  </a:lnTo>
                  <a:lnTo>
                    <a:pt x="78633" y="412364"/>
                  </a:lnTo>
                  <a:cubicBezTo>
                    <a:pt x="78633" y="401503"/>
                    <a:pt x="87483" y="392758"/>
                    <a:pt x="98360" y="392758"/>
                  </a:cubicBezTo>
                  <a:lnTo>
                    <a:pt x="294990" y="392758"/>
                  </a:lnTo>
                  <a:lnTo>
                    <a:pt x="294990" y="373060"/>
                  </a:lnTo>
                  <a:lnTo>
                    <a:pt x="78633" y="373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97282F2-6E03-4E15-9C17-113ACCFA5C89}"/>
                </a:ext>
              </a:extLst>
            </p:cNvPr>
            <p:cNvSpPr/>
            <p:nvPr/>
          </p:nvSpPr>
          <p:spPr>
            <a:xfrm>
              <a:off x="3587520" y="3110401"/>
              <a:ext cx="11171065" cy="123984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EV Impact – </a:t>
              </a:r>
            </a:p>
            <a:p>
              <a:pPr lvl="0">
                <a:defRPr/>
              </a:pP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Americans Private </a:t>
              </a:r>
              <a:r>
                <a:rPr lang="en-US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Households</a:t>
              </a:r>
              <a:r>
                <a:rPr lang="en-CA" altLang="zh-CN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TW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Income</a:t>
              </a:r>
              <a:endParaRPr lang="en-CA" altLang="zh-CN" b="1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Each saves $ 255 to $791 per year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q"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Total private benefits range from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$18.6 to $27.3 billion by 2035 </a:t>
              </a:r>
            </a:p>
            <a:p>
              <a:pPr marR="0" lvl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for main Aggressive </a:t>
              </a:r>
              <a:r>
                <a:rPr lang="en-US" altLang="zh-TW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&amp;</a:t>
              </a:r>
              <a:r>
                <a:rPr lang="en-CA" dirty="0">
                  <a:latin typeface="Arial" panose="020B0604020202020204"/>
                  <a:ea typeface="微软雅黑" panose="020B0503020204020204" pitchFamily="34" charset="-122"/>
                  <a:cs typeface="+mn-ea"/>
                </a:rPr>
                <a:t> Low Cost scenarios  </a:t>
              </a:r>
              <a:endParaRPr lang="en-CA" altLang="zh-CN" dirty="0"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lvl="0">
                <a:defRPr/>
              </a:pPr>
              <a:endParaRPr kumimoji="0" lang="en-CA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" name="teamwork_292324">
            <a:extLst>
              <a:ext uri="{FF2B5EF4-FFF2-40B4-BE49-F238E27FC236}">
                <a16:creationId xmlns:a16="http://schemas.microsoft.com/office/drawing/2014/main" id="{1B6193BF-F4F6-4AD3-8614-73336C57A8B1}"/>
              </a:ext>
            </a:extLst>
          </p:cNvPr>
          <p:cNvSpPr>
            <a:spLocks noChangeAspect="1"/>
          </p:cNvSpPr>
          <p:nvPr/>
        </p:nvSpPr>
        <p:spPr bwMode="auto">
          <a:xfrm>
            <a:off x="6740273" y="4584244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amwork_292324">
            <a:extLst>
              <a:ext uri="{FF2B5EF4-FFF2-40B4-BE49-F238E27FC236}">
                <a16:creationId xmlns:a16="http://schemas.microsoft.com/office/drawing/2014/main" id="{C4156401-08D9-4880-BCEE-CFAAECDDB22C}"/>
              </a:ext>
            </a:extLst>
          </p:cNvPr>
          <p:cNvSpPr>
            <a:spLocks noChangeAspect="1"/>
          </p:cNvSpPr>
          <p:nvPr/>
        </p:nvSpPr>
        <p:spPr bwMode="auto">
          <a:xfrm>
            <a:off x="922810" y="5354948"/>
            <a:ext cx="475431" cy="331990"/>
          </a:xfrm>
          <a:custGeom>
            <a:avLst/>
            <a:gdLst>
              <a:gd name="connsiteX0" fmla="*/ 471165 w 607639"/>
              <a:gd name="connsiteY0" fmla="*/ 232443 h 424310"/>
              <a:gd name="connsiteX1" fmla="*/ 554492 w 607639"/>
              <a:gd name="connsiteY1" fmla="*/ 232443 h 424310"/>
              <a:gd name="connsiteX2" fmla="*/ 607639 w 607639"/>
              <a:gd name="connsiteY2" fmla="*/ 285482 h 424310"/>
              <a:gd name="connsiteX3" fmla="*/ 607639 w 607639"/>
              <a:gd name="connsiteY3" fmla="*/ 367572 h 424310"/>
              <a:gd name="connsiteX4" fmla="*/ 587342 w 607639"/>
              <a:gd name="connsiteY4" fmla="*/ 387828 h 424310"/>
              <a:gd name="connsiteX5" fmla="*/ 484430 w 607639"/>
              <a:gd name="connsiteY5" fmla="*/ 387828 h 424310"/>
              <a:gd name="connsiteX6" fmla="*/ 484430 w 607639"/>
              <a:gd name="connsiteY6" fmla="*/ 284327 h 424310"/>
              <a:gd name="connsiteX7" fmla="*/ 471165 w 607639"/>
              <a:gd name="connsiteY7" fmla="*/ 232443 h 424310"/>
              <a:gd name="connsiteX8" fmla="*/ 53127 w 607639"/>
              <a:gd name="connsiteY8" fmla="*/ 232443 h 424310"/>
              <a:gd name="connsiteX9" fmla="*/ 136332 w 607639"/>
              <a:gd name="connsiteY9" fmla="*/ 232443 h 424310"/>
              <a:gd name="connsiteX10" fmla="*/ 123162 w 607639"/>
              <a:gd name="connsiteY10" fmla="*/ 284327 h 424310"/>
              <a:gd name="connsiteX11" fmla="*/ 123162 w 607639"/>
              <a:gd name="connsiteY11" fmla="*/ 387828 h 424310"/>
              <a:gd name="connsiteX12" fmla="*/ 20290 w 607639"/>
              <a:gd name="connsiteY12" fmla="*/ 387828 h 424310"/>
              <a:gd name="connsiteX13" fmla="*/ 0 w 607639"/>
              <a:gd name="connsiteY13" fmla="*/ 367572 h 424310"/>
              <a:gd name="connsiteX14" fmla="*/ 0 w 607639"/>
              <a:gd name="connsiteY14" fmla="*/ 285482 h 424310"/>
              <a:gd name="connsiteX15" fmla="*/ 53127 w 607639"/>
              <a:gd name="connsiteY15" fmla="*/ 232443 h 424310"/>
              <a:gd name="connsiteX16" fmla="*/ 199559 w 607639"/>
              <a:gd name="connsiteY16" fmla="*/ 224446 h 424310"/>
              <a:gd name="connsiteX17" fmla="*/ 208281 w 607639"/>
              <a:gd name="connsiteY17" fmla="*/ 226312 h 424310"/>
              <a:gd name="connsiteX18" fmla="*/ 287577 w 607639"/>
              <a:gd name="connsiteY18" fmla="*/ 332065 h 424310"/>
              <a:gd name="connsiteX19" fmla="*/ 320061 w 607639"/>
              <a:gd name="connsiteY19" fmla="*/ 332065 h 424310"/>
              <a:gd name="connsiteX20" fmla="*/ 399357 w 607639"/>
              <a:gd name="connsiteY20" fmla="*/ 226312 h 424310"/>
              <a:gd name="connsiteX21" fmla="*/ 407990 w 607639"/>
              <a:gd name="connsiteY21" fmla="*/ 224446 h 424310"/>
              <a:gd name="connsiteX22" fmla="*/ 443856 w 607639"/>
              <a:gd name="connsiteY22" fmla="*/ 284343 h 424310"/>
              <a:gd name="connsiteX23" fmla="*/ 443856 w 607639"/>
              <a:gd name="connsiteY23" fmla="*/ 404048 h 424310"/>
              <a:gd name="connsiteX24" fmla="*/ 423565 w 607639"/>
              <a:gd name="connsiteY24" fmla="*/ 424310 h 424310"/>
              <a:gd name="connsiteX25" fmla="*/ 184073 w 607639"/>
              <a:gd name="connsiteY25" fmla="*/ 424310 h 424310"/>
              <a:gd name="connsiteX26" fmla="*/ 163782 w 607639"/>
              <a:gd name="connsiteY26" fmla="*/ 404048 h 424310"/>
              <a:gd name="connsiteX27" fmla="*/ 163782 w 607639"/>
              <a:gd name="connsiteY27" fmla="*/ 284343 h 424310"/>
              <a:gd name="connsiteX28" fmla="*/ 199559 w 607639"/>
              <a:gd name="connsiteY28" fmla="*/ 224446 h 424310"/>
              <a:gd name="connsiteX29" fmla="*/ 264876 w 607639"/>
              <a:gd name="connsiteY29" fmla="*/ 216213 h 424310"/>
              <a:gd name="connsiteX30" fmla="*/ 342675 w 607639"/>
              <a:gd name="connsiteY30" fmla="*/ 216213 h 424310"/>
              <a:gd name="connsiteX31" fmla="*/ 348104 w 607639"/>
              <a:gd name="connsiteY31" fmla="*/ 227064 h 424310"/>
              <a:gd name="connsiteX32" fmla="*/ 309205 w 607639"/>
              <a:gd name="connsiteY32" fmla="*/ 278917 h 424310"/>
              <a:gd name="connsiteX33" fmla="*/ 298346 w 607639"/>
              <a:gd name="connsiteY33" fmla="*/ 278917 h 424310"/>
              <a:gd name="connsiteX34" fmla="*/ 259536 w 607639"/>
              <a:gd name="connsiteY34" fmla="*/ 227064 h 424310"/>
              <a:gd name="connsiteX35" fmla="*/ 264876 w 607639"/>
              <a:gd name="connsiteY35" fmla="*/ 216213 h 424310"/>
              <a:gd name="connsiteX36" fmla="*/ 505460 w 607639"/>
              <a:gd name="connsiteY36" fmla="*/ 83832 h 424310"/>
              <a:gd name="connsiteX37" fmla="*/ 575179 w 607639"/>
              <a:gd name="connsiteY37" fmla="*/ 153409 h 424310"/>
              <a:gd name="connsiteX38" fmla="*/ 505460 w 607639"/>
              <a:gd name="connsiteY38" fmla="*/ 222987 h 424310"/>
              <a:gd name="connsiteX39" fmla="*/ 435742 w 607639"/>
              <a:gd name="connsiteY39" fmla="*/ 153409 h 424310"/>
              <a:gd name="connsiteX40" fmla="*/ 505460 w 607639"/>
              <a:gd name="connsiteY40" fmla="*/ 83832 h 424310"/>
              <a:gd name="connsiteX41" fmla="*/ 102179 w 607639"/>
              <a:gd name="connsiteY41" fmla="*/ 83832 h 424310"/>
              <a:gd name="connsiteX42" fmla="*/ 171898 w 607639"/>
              <a:gd name="connsiteY42" fmla="*/ 153410 h 424310"/>
              <a:gd name="connsiteX43" fmla="*/ 102179 w 607639"/>
              <a:gd name="connsiteY43" fmla="*/ 222988 h 424310"/>
              <a:gd name="connsiteX44" fmla="*/ 32460 w 607639"/>
              <a:gd name="connsiteY44" fmla="*/ 153410 h 424310"/>
              <a:gd name="connsiteX45" fmla="*/ 102179 w 607639"/>
              <a:gd name="connsiteY45" fmla="*/ 83832 h 424310"/>
              <a:gd name="connsiteX46" fmla="*/ 304491 w 607639"/>
              <a:gd name="connsiteY46" fmla="*/ 0 h 424310"/>
              <a:gd name="connsiteX47" fmla="*/ 396509 w 607639"/>
              <a:gd name="connsiteY47" fmla="*/ 91912 h 424310"/>
              <a:gd name="connsiteX48" fmla="*/ 304491 w 607639"/>
              <a:gd name="connsiteY48" fmla="*/ 183824 h 424310"/>
              <a:gd name="connsiteX49" fmla="*/ 212473 w 607639"/>
              <a:gd name="connsiteY49" fmla="*/ 91912 h 424310"/>
              <a:gd name="connsiteX50" fmla="*/ 304491 w 607639"/>
              <a:gd name="connsiteY50" fmla="*/ 0 h 42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639" h="424310">
                <a:moveTo>
                  <a:pt x="471165" y="232443"/>
                </a:moveTo>
                <a:lnTo>
                  <a:pt x="554492" y="232443"/>
                </a:lnTo>
                <a:cubicBezTo>
                  <a:pt x="583781" y="232443"/>
                  <a:pt x="607639" y="256253"/>
                  <a:pt x="607639" y="285482"/>
                </a:cubicBezTo>
                <a:lnTo>
                  <a:pt x="607639" y="367572"/>
                </a:lnTo>
                <a:cubicBezTo>
                  <a:pt x="607639" y="378766"/>
                  <a:pt x="598559" y="387828"/>
                  <a:pt x="587342" y="387828"/>
                </a:cubicBezTo>
                <a:lnTo>
                  <a:pt x="484430" y="387828"/>
                </a:lnTo>
                <a:lnTo>
                  <a:pt x="484430" y="284327"/>
                </a:lnTo>
                <a:cubicBezTo>
                  <a:pt x="484430" y="265937"/>
                  <a:pt x="479711" y="248168"/>
                  <a:pt x="471165" y="232443"/>
                </a:cubicBezTo>
                <a:close/>
                <a:moveTo>
                  <a:pt x="53127" y="232443"/>
                </a:moveTo>
                <a:lnTo>
                  <a:pt x="136332" y="232443"/>
                </a:lnTo>
                <a:cubicBezTo>
                  <a:pt x="127789" y="248168"/>
                  <a:pt x="123162" y="265937"/>
                  <a:pt x="123162" y="284327"/>
                </a:cubicBezTo>
                <a:lnTo>
                  <a:pt x="123162" y="387828"/>
                </a:lnTo>
                <a:lnTo>
                  <a:pt x="20290" y="387828"/>
                </a:lnTo>
                <a:cubicBezTo>
                  <a:pt x="9077" y="387828"/>
                  <a:pt x="0" y="378766"/>
                  <a:pt x="0" y="367572"/>
                </a:cubicBezTo>
                <a:lnTo>
                  <a:pt x="0" y="285482"/>
                </a:lnTo>
                <a:cubicBezTo>
                  <a:pt x="0" y="256253"/>
                  <a:pt x="23849" y="232443"/>
                  <a:pt x="53127" y="232443"/>
                </a:cubicBezTo>
                <a:close/>
                <a:moveTo>
                  <a:pt x="199559" y="224446"/>
                </a:moveTo>
                <a:cubicBezTo>
                  <a:pt x="202496" y="222846"/>
                  <a:pt x="206234" y="223646"/>
                  <a:pt x="208281" y="226312"/>
                </a:cubicBezTo>
                <a:lnTo>
                  <a:pt x="287577" y="332065"/>
                </a:lnTo>
                <a:cubicBezTo>
                  <a:pt x="295676" y="342818"/>
                  <a:pt x="311962" y="342907"/>
                  <a:pt x="320061" y="332065"/>
                </a:cubicBezTo>
                <a:lnTo>
                  <a:pt x="399357" y="226312"/>
                </a:lnTo>
                <a:cubicBezTo>
                  <a:pt x="401404" y="223646"/>
                  <a:pt x="405053" y="222846"/>
                  <a:pt x="407990" y="224446"/>
                </a:cubicBezTo>
                <a:cubicBezTo>
                  <a:pt x="429349" y="235999"/>
                  <a:pt x="443856" y="258482"/>
                  <a:pt x="443856" y="284343"/>
                </a:cubicBezTo>
                <a:lnTo>
                  <a:pt x="443856" y="404048"/>
                </a:lnTo>
                <a:cubicBezTo>
                  <a:pt x="443856" y="415246"/>
                  <a:pt x="434778" y="424310"/>
                  <a:pt x="423565" y="424310"/>
                </a:cubicBezTo>
                <a:lnTo>
                  <a:pt x="184073" y="424310"/>
                </a:lnTo>
                <a:cubicBezTo>
                  <a:pt x="172860" y="424310"/>
                  <a:pt x="163782" y="415246"/>
                  <a:pt x="163782" y="404048"/>
                </a:cubicBezTo>
                <a:lnTo>
                  <a:pt x="163782" y="284343"/>
                </a:lnTo>
                <a:cubicBezTo>
                  <a:pt x="163782" y="258482"/>
                  <a:pt x="178289" y="235999"/>
                  <a:pt x="199559" y="224446"/>
                </a:cubicBezTo>
                <a:close/>
                <a:moveTo>
                  <a:pt x="264876" y="216213"/>
                </a:moveTo>
                <a:lnTo>
                  <a:pt x="342675" y="216213"/>
                </a:lnTo>
                <a:cubicBezTo>
                  <a:pt x="348282" y="216213"/>
                  <a:pt x="351487" y="222528"/>
                  <a:pt x="348104" y="227064"/>
                </a:cubicBezTo>
                <a:lnTo>
                  <a:pt x="309205" y="278917"/>
                </a:lnTo>
                <a:cubicBezTo>
                  <a:pt x="306535" y="282474"/>
                  <a:pt x="301105" y="282474"/>
                  <a:pt x="298346" y="278917"/>
                </a:cubicBezTo>
                <a:lnTo>
                  <a:pt x="259536" y="227064"/>
                </a:lnTo>
                <a:cubicBezTo>
                  <a:pt x="256153" y="222528"/>
                  <a:pt x="259358" y="216213"/>
                  <a:pt x="264876" y="216213"/>
                </a:cubicBezTo>
                <a:close/>
                <a:moveTo>
                  <a:pt x="505460" y="83832"/>
                </a:moveTo>
                <a:cubicBezTo>
                  <a:pt x="543926" y="83832"/>
                  <a:pt x="575179" y="115022"/>
                  <a:pt x="575179" y="153409"/>
                </a:cubicBezTo>
                <a:cubicBezTo>
                  <a:pt x="575179" y="191797"/>
                  <a:pt x="543837" y="222987"/>
                  <a:pt x="505460" y="222987"/>
                </a:cubicBezTo>
                <a:cubicBezTo>
                  <a:pt x="466995" y="222987"/>
                  <a:pt x="435742" y="191797"/>
                  <a:pt x="435742" y="153409"/>
                </a:cubicBezTo>
                <a:cubicBezTo>
                  <a:pt x="435742" y="115022"/>
                  <a:pt x="466995" y="83832"/>
                  <a:pt x="505460" y="83832"/>
                </a:cubicBezTo>
                <a:close/>
                <a:moveTo>
                  <a:pt x="102179" y="83832"/>
                </a:moveTo>
                <a:cubicBezTo>
                  <a:pt x="140684" y="83832"/>
                  <a:pt x="171898" y="114983"/>
                  <a:pt x="171898" y="153410"/>
                </a:cubicBezTo>
                <a:cubicBezTo>
                  <a:pt x="171898" y="191837"/>
                  <a:pt x="140684" y="222988"/>
                  <a:pt x="102179" y="222988"/>
                </a:cubicBezTo>
                <a:cubicBezTo>
                  <a:pt x="63674" y="222988"/>
                  <a:pt x="32460" y="191837"/>
                  <a:pt x="32460" y="153410"/>
                </a:cubicBezTo>
                <a:cubicBezTo>
                  <a:pt x="32460" y="114983"/>
                  <a:pt x="63674" y="83832"/>
                  <a:pt x="102179" y="83832"/>
                </a:cubicBezTo>
                <a:close/>
                <a:moveTo>
                  <a:pt x="304491" y="0"/>
                </a:moveTo>
                <a:cubicBezTo>
                  <a:pt x="355311" y="0"/>
                  <a:pt x="396509" y="41150"/>
                  <a:pt x="396509" y="91912"/>
                </a:cubicBezTo>
                <a:cubicBezTo>
                  <a:pt x="396509" y="142674"/>
                  <a:pt x="355311" y="183824"/>
                  <a:pt x="304491" y="183824"/>
                </a:cubicBezTo>
                <a:cubicBezTo>
                  <a:pt x="253671" y="183824"/>
                  <a:pt x="212473" y="142674"/>
                  <a:pt x="212473" y="91912"/>
                </a:cubicBezTo>
                <a:cubicBezTo>
                  <a:pt x="212473" y="41150"/>
                  <a:pt x="253671" y="0"/>
                  <a:pt x="304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圖形 4" descr="電動車">
            <a:extLst>
              <a:ext uri="{FF2B5EF4-FFF2-40B4-BE49-F238E27FC236}">
                <a16:creationId xmlns:a16="http://schemas.microsoft.com/office/drawing/2014/main" id="{40FED40D-0308-462B-80A4-7EF4F71C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446" y="2986257"/>
            <a:ext cx="580948" cy="580948"/>
          </a:xfrm>
          <a:prstGeom prst="rect">
            <a:avLst/>
          </a:prstGeom>
        </p:spPr>
      </p:pic>
      <p:pic>
        <p:nvPicPr>
          <p:cNvPr id="8" name="圖形 7" descr="美元">
            <a:extLst>
              <a:ext uri="{FF2B5EF4-FFF2-40B4-BE49-F238E27FC236}">
                <a16:creationId xmlns:a16="http://schemas.microsoft.com/office/drawing/2014/main" id="{8F5DEE92-6061-4025-87FD-2350981A4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8505" y="5897217"/>
            <a:ext cx="457199" cy="457199"/>
          </a:xfrm>
          <a:prstGeom prst="rect">
            <a:avLst/>
          </a:prstGeom>
        </p:spPr>
      </p:pic>
      <p:sp>
        <p:nvSpPr>
          <p:cNvPr id="6" name="Shape 300">
            <a:extLst>
              <a:ext uri="{FF2B5EF4-FFF2-40B4-BE49-F238E27FC236}">
                <a16:creationId xmlns:a16="http://schemas.microsoft.com/office/drawing/2014/main" id="{960988AC-9B4B-4E37-A296-154227A4FEF9}"/>
              </a:ext>
            </a:extLst>
          </p:cNvPr>
          <p:cNvSpPr/>
          <p:nvPr/>
        </p:nvSpPr>
        <p:spPr>
          <a:xfrm>
            <a:off x="2925857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2030</a:t>
            </a:r>
            <a:endParaRPr sz="1600" b="1" dirty="0">
              <a:latin typeface="+mj-lt"/>
            </a:endParaRPr>
          </a:p>
        </p:txBody>
      </p:sp>
      <p:sp>
        <p:nvSpPr>
          <p:cNvPr id="10" name="Shape 300">
            <a:extLst>
              <a:ext uri="{FF2B5EF4-FFF2-40B4-BE49-F238E27FC236}">
                <a16:creationId xmlns:a16="http://schemas.microsoft.com/office/drawing/2014/main" id="{85427A27-D71A-40BA-988E-73733F9ADCBC}"/>
              </a:ext>
            </a:extLst>
          </p:cNvPr>
          <p:cNvSpPr/>
          <p:nvPr/>
        </p:nvSpPr>
        <p:spPr>
          <a:xfrm>
            <a:off x="8230549" y="1116270"/>
            <a:ext cx="952399" cy="952399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FFFF"/>
            </a:solidFill>
          </a:ln>
          <a:effectLst>
            <a:outerShdw blurRad="127000" dist="38100" dir="81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685800">
              <a:defRPr sz="13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rPr lang="en-CA" sz="1600" b="1" dirty="0">
                <a:latin typeface="+mj-lt"/>
              </a:rPr>
              <a:t>2040</a:t>
            </a:r>
            <a:endParaRPr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25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Top 10 EV Automotive Makers by Sales in 2019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IBIS World, Deloitte EV Market Report, Industry Report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Market Share of All-electric Car in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Snapshot in 2019 – TSLA leading in both sale and market share</a:t>
            </a:r>
            <a:endParaRPr lang="en-CA" sz="2200" dirty="0">
              <a:latin typeface="+mj-lt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AD45561-25C2-4F91-842B-9085B70E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1" y="1789715"/>
            <a:ext cx="5219968" cy="450238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1742581-7D29-401E-BD0C-4BAE1AB65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691" y="1764313"/>
            <a:ext cx="5143764" cy="45277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8105775" y="283839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540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Industry Report, Equity Research Report, 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1034326" y="1024493"/>
            <a:ext cx="720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Global EV Sales from 2015 to 2019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D0948BBA-BEB9-449C-A87A-9B77A4C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EV Market Snapshot in 2019 </a:t>
            </a:r>
            <a:endParaRPr lang="en-CA" sz="2200" dirty="0">
              <a:latin typeface="+mj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521E65-F460-42CF-89BC-79D45397F071}"/>
              </a:ext>
            </a:extLst>
          </p:cNvPr>
          <p:cNvSpPr txBox="1"/>
          <p:nvPr/>
        </p:nvSpPr>
        <p:spPr>
          <a:xfrm>
            <a:off x="7915275" y="2371665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25</a:t>
            </a:r>
            <a:r>
              <a:rPr lang="en-CA" sz="1600" dirty="0">
                <a:solidFill>
                  <a:schemeClr val="bg1"/>
                </a:solidFill>
              </a:rPr>
              <a:t>%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B503A0E-00FB-4812-BDBA-E214A6C33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03"/>
          <a:stretch/>
        </p:blipFill>
        <p:spPr>
          <a:xfrm>
            <a:off x="1034325" y="1567198"/>
            <a:ext cx="6880949" cy="4720238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BCA971A-C687-44FF-84B4-C5E553068A13}"/>
              </a:ext>
            </a:extLst>
          </p:cNvPr>
          <p:cNvSpPr/>
          <p:nvPr/>
        </p:nvSpPr>
        <p:spPr>
          <a:xfrm>
            <a:off x="8562975" y="2115096"/>
            <a:ext cx="3456305" cy="2135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Need to add </a:t>
            </a:r>
            <a:r>
              <a:rPr lang="en-CA" dirty="0" err="1"/>
              <a:t>sth</a:t>
            </a:r>
            <a:r>
              <a:rPr lang="en-CA" dirty="0"/>
              <a:t> here </a:t>
            </a:r>
          </a:p>
        </p:txBody>
      </p:sp>
    </p:spTree>
    <p:extLst>
      <p:ext uri="{BB962C8B-B14F-4D97-AF65-F5344CB8AC3E}">
        <p14:creationId xmlns:p14="http://schemas.microsoft.com/office/powerpoint/2010/main" val="367965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056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Segment</a:t>
            </a: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97B5734E-43BC-4F98-9117-352934F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6" y="1383658"/>
            <a:ext cx="7043048" cy="5337825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C955C852-50FF-45ED-AC64-9C0878F9896A}"/>
              </a:ext>
            </a:extLst>
          </p:cNvPr>
          <p:cNvSpPr txBox="1"/>
          <p:nvPr/>
        </p:nvSpPr>
        <p:spPr>
          <a:xfrm>
            <a:off x="8177256" y="1446252"/>
            <a:ext cx="3600000" cy="2416046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In-house car insurance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Robo-taxi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Ride-hailing Vehicles and Services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FSD &amp; Software as a service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Industry batteries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Computer chips for FSD</a:t>
            </a:r>
            <a:endParaRPr lang="en-CA" dirty="0"/>
          </a:p>
        </p:txBody>
      </p:sp>
      <p:pic>
        <p:nvPicPr>
          <p:cNvPr id="8" name="Picture 10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F8803154-DC23-4738-94B6-D77BD5944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12"/>
          <a:stretch/>
        </p:blipFill>
        <p:spPr>
          <a:xfrm>
            <a:off x="8177256" y="4011342"/>
            <a:ext cx="3600000" cy="2617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30FE58-CB21-423B-8D95-D011D8D8D23A}"/>
              </a:ext>
            </a:extLst>
          </p:cNvPr>
          <p:cNvSpPr txBox="1"/>
          <p:nvPr/>
        </p:nvSpPr>
        <p:spPr>
          <a:xfrm>
            <a:off x="8177256" y="1024493"/>
            <a:ext cx="360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Tesla Possible Future Incomes</a:t>
            </a:r>
          </a:p>
        </p:txBody>
      </p:sp>
    </p:spTree>
    <p:extLst>
      <p:ext uri="{BB962C8B-B14F-4D97-AF65-F5344CB8AC3E}">
        <p14:creationId xmlns:p14="http://schemas.microsoft.com/office/powerpoint/2010/main" val="36993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TSLA-Business Diversification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Region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458D14-7DEA-4A68-A0C4-5957F82F5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6"/>
          <a:stretch/>
        </p:blipFill>
        <p:spPr>
          <a:xfrm>
            <a:off x="524656" y="1595022"/>
            <a:ext cx="7499735" cy="448493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63F73DA-E4AC-4E84-AA42-2B0544D26B6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CA" altLang="zh-CN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3B1E30D1-D413-4062-96F3-50BBDD73DFFF}"/>
              </a:ext>
            </a:extLst>
          </p:cNvPr>
          <p:cNvSpPr txBox="1"/>
          <p:nvPr/>
        </p:nvSpPr>
        <p:spPr>
          <a:xfrm>
            <a:off x="8500796" y="1609219"/>
            <a:ext cx="3528000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B6B73EB-3241-4BD4-AB0C-502BC84E19B1}"/>
              </a:ext>
            </a:extLst>
          </p:cNvPr>
          <p:cNvSpPr/>
          <p:nvPr/>
        </p:nvSpPr>
        <p:spPr>
          <a:xfrm>
            <a:off x="8205616" y="2663736"/>
            <a:ext cx="3823180" cy="2135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Need to add </a:t>
            </a:r>
            <a:r>
              <a:rPr lang="en-CA" dirty="0" err="1"/>
              <a:t>sth</a:t>
            </a:r>
            <a:r>
              <a:rPr lang="en-CA" dirty="0"/>
              <a:t> here </a:t>
            </a:r>
          </a:p>
        </p:txBody>
      </p:sp>
    </p:spTree>
    <p:extLst>
      <p:ext uri="{BB962C8B-B14F-4D97-AF65-F5344CB8AC3E}">
        <p14:creationId xmlns:p14="http://schemas.microsoft.com/office/powerpoint/2010/main" val="250613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759816"/>
            <a:ext cx="352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Revenue CAGR 36.89%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EBITDA CAGR 64.12%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Capex growth trend with cumulative 12 months YoY of 94.62% to $ 2,423 M as of Sep 30 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Average Capex from FY2016 to 2020 LTM is $2237.4 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FF0000"/>
                  </a:solidFill>
                </a:rPr>
                <a:t>Revenue CAGR 36.89%</a:t>
              </a:r>
            </a:p>
            <a:p>
              <a:r>
                <a:rPr lang="en-CA" sz="1600" dirty="0">
                  <a:solidFill>
                    <a:srgbClr val="FF0000"/>
                  </a:solidFill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487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996</Words>
  <Application>Microsoft Office PowerPoint</Application>
  <PresentationFormat>寬螢幕</PresentationFormat>
  <Paragraphs>202</Paragraphs>
  <Slides>16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-apple-system</vt:lpstr>
      <vt:lpstr>微软雅黑</vt:lpstr>
      <vt:lpstr>微软雅黑</vt:lpstr>
      <vt:lpstr>微软雅黑 (标题)</vt:lpstr>
      <vt:lpstr>Arial</vt:lpstr>
      <vt:lpstr>Calibri</vt:lpstr>
      <vt:lpstr>Calibri Light</vt:lpstr>
      <vt:lpstr>Wingdings</vt:lpstr>
      <vt:lpstr>Office Theme</vt:lpstr>
      <vt:lpstr>think-cell 幻灯片</vt:lpstr>
      <vt:lpstr>PowerPoint 簡報</vt:lpstr>
      <vt:lpstr>PowerPoint 簡報</vt:lpstr>
      <vt:lpstr>EV Market Outbreaks from 2020 to 2040</vt:lpstr>
      <vt:lpstr>EV Market Outbreaks from 2020 to 2040</vt:lpstr>
      <vt:lpstr>EV Market Snapshot in 2019 – TSLA leading in both sale and market share</vt:lpstr>
      <vt:lpstr>EV Market Snapshot in 2019 </vt:lpstr>
      <vt:lpstr>TSLA-Business Diversification</vt:lpstr>
      <vt:lpstr>TSLA-Business Diversification</vt:lpstr>
      <vt:lpstr>TSLA-Financial Analysis </vt:lpstr>
      <vt:lpstr>TSLA-Financial Analysis</vt:lpstr>
      <vt:lpstr>TSLA-Competitive Landscape</vt:lpstr>
      <vt:lpstr>TSLA-Comparable Models</vt:lpstr>
      <vt:lpstr>TSLA-Historical Price Analysis For The Last 5 Years</vt:lpstr>
      <vt:lpstr>TSLA-Sensitivity Analysis For Next 20 Years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NEXT INVESTMENT</dc:title>
  <dc:creator>Rodrigo Celso Guazzelli</dc:creator>
  <cp:lastModifiedBy>暄 劉</cp:lastModifiedBy>
  <cp:revision>230</cp:revision>
  <dcterms:created xsi:type="dcterms:W3CDTF">2020-11-11T01:58:41Z</dcterms:created>
  <dcterms:modified xsi:type="dcterms:W3CDTF">2020-11-12T00:34:38Z</dcterms:modified>
</cp:coreProperties>
</file>