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3838" r:id="rId2"/>
    <p:sldId id="3850" r:id="rId3"/>
    <p:sldId id="3848" r:id="rId4"/>
    <p:sldId id="3843" r:id="rId5"/>
    <p:sldId id="3847" r:id="rId6"/>
    <p:sldId id="3849" r:id="rId7"/>
  </p:sldIdLst>
  <p:sldSz cx="12192000" cy="6858000"/>
  <p:notesSz cx="6799263"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暄 劉" initials="暄" lastIdx="3" clrIdx="0">
    <p:extLst>
      <p:ext uri="{19B8F6BF-5375-455C-9EA6-DF929625EA0E}">
        <p15:presenceInfo xmlns:p15="http://schemas.microsoft.com/office/powerpoint/2012/main" userId="2b1cc6d0c5f02b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CCCC"/>
    <a:srgbClr val="BC0000"/>
    <a:srgbClr val="FEFAFA"/>
    <a:srgbClr val="A6A6A6"/>
    <a:srgbClr val="FFFFFF"/>
    <a:srgbClr val="FADEDE"/>
    <a:srgbClr val="FFEB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1421" autoAdjust="0"/>
  </p:normalViewPr>
  <p:slideViewPr>
    <p:cSldViewPr snapToGrid="0" snapToObjects="1">
      <p:cViewPr varScale="1">
        <p:scale>
          <a:sx n="61" d="100"/>
          <a:sy n="61" d="100"/>
        </p:scale>
        <p:origin x="2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download%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download%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download%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wnloads\download%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wnloads\downloa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Sheet1!$H$37</c:f>
              <c:strCache>
                <c:ptCount val="1"/>
                <c:pt idx="0">
                  <c:v>Market Size(Bn USD)</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Sheet1!$I$36:$N$36</c:f>
              <c:strCache>
                <c:ptCount val="6"/>
                <c:pt idx="0">
                  <c:v>2018</c:v>
                </c:pt>
                <c:pt idx="1">
                  <c:v>2019</c:v>
                </c:pt>
                <c:pt idx="2">
                  <c:v>2020E</c:v>
                </c:pt>
                <c:pt idx="3">
                  <c:v>2021E</c:v>
                </c:pt>
                <c:pt idx="4">
                  <c:v>2022E</c:v>
                </c:pt>
                <c:pt idx="5">
                  <c:v>2023E</c:v>
                </c:pt>
              </c:strCache>
            </c:strRef>
          </c:cat>
          <c:val>
            <c:numRef>
              <c:f>Sheet1!$I$37:$N$37</c:f>
              <c:numCache>
                <c:formatCode>General</c:formatCode>
                <c:ptCount val="6"/>
                <c:pt idx="0">
                  <c:v>12.204000000000001</c:v>
                </c:pt>
                <c:pt idx="1">
                  <c:v>13.891999999999999</c:v>
                </c:pt>
                <c:pt idx="2">
                  <c:v>15.791999999999998</c:v>
                </c:pt>
                <c:pt idx="3">
                  <c:v>17.765999999999998</c:v>
                </c:pt>
                <c:pt idx="4">
                  <c:v>20.103999999999999</c:v>
                </c:pt>
                <c:pt idx="5">
                  <c:v>22.73</c:v>
                </c:pt>
              </c:numCache>
            </c:numRef>
          </c:val>
          <c:extLst>
            <c:ext xmlns:c16="http://schemas.microsoft.com/office/drawing/2014/chart" uri="{C3380CC4-5D6E-409C-BE32-E72D297353CC}">
              <c16:uniqueId val="{00000000-DD3C-4B9B-87E1-D89730083A10}"/>
            </c:ext>
          </c:extLst>
        </c:ser>
        <c:dLbls>
          <c:showLegendKey val="0"/>
          <c:showVal val="0"/>
          <c:showCatName val="0"/>
          <c:showSerName val="0"/>
          <c:showPercent val="0"/>
          <c:showBubbleSize val="0"/>
        </c:dLbls>
        <c:gapWidth val="123"/>
        <c:overlap val="-27"/>
        <c:axId val="1645368128"/>
        <c:axId val="1338738096"/>
      </c:barChart>
      <c:lineChart>
        <c:grouping val="standard"/>
        <c:varyColors val="0"/>
        <c:ser>
          <c:idx val="1"/>
          <c:order val="1"/>
          <c:tx>
            <c:strRef>
              <c:f>Sheet1!$H$38</c:f>
              <c:strCache>
                <c:ptCount val="1"/>
                <c:pt idx="0">
                  <c:v>YoY(%)</c:v>
                </c:pt>
              </c:strCache>
            </c:strRef>
          </c:tx>
          <c:spPr>
            <a:ln w="28575" cap="rnd">
              <a:solidFill>
                <a:schemeClr val="accent2"/>
              </a:solidFill>
              <a:round/>
            </a:ln>
            <a:effectLst/>
          </c:spPr>
          <c:marker>
            <c:symbol val="none"/>
          </c:marker>
          <c:dLbls>
            <c:dLbl>
              <c:idx val="1"/>
              <c:delete val="1"/>
              <c:extLst>
                <c:ext xmlns:c15="http://schemas.microsoft.com/office/drawing/2012/chart" uri="{CE6537A1-D6FC-4f65-9D91-7224C49458BB}"/>
                <c:ext xmlns:c16="http://schemas.microsoft.com/office/drawing/2014/chart" uri="{C3380CC4-5D6E-409C-BE32-E72D297353CC}">
                  <c16:uniqueId val="{00000003-DD3C-4B9B-87E1-D89730083A10}"/>
                </c:ext>
              </c:extLst>
            </c:dLbl>
            <c:dLbl>
              <c:idx val="2"/>
              <c:delete val="1"/>
              <c:extLst>
                <c:ext xmlns:c15="http://schemas.microsoft.com/office/drawing/2012/chart" uri="{CE6537A1-D6FC-4f65-9D91-7224C49458BB}"/>
                <c:ext xmlns:c16="http://schemas.microsoft.com/office/drawing/2014/chart" uri="{C3380CC4-5D6E-409C-BE32-E72D297353CC}">
                  <c16:uniqueId val="{00000004-DD3C-4B9B-87E1-D89730083A10}"/>
                </c:ext>
              </c:extLst>
            </c:dLbl>
            <c:dLbl>
              <c:idx val="3"/>
              <c:delete val="1"/>
              <c:extLst>
                <c:ext xmlns:c15="http://schemas.microsoft.com/office/drawing/2012/chart" uri="{CE6537A1-D6FC-4f65-9D91-7224C49458BB}"/>
                <c:ext xmlns:c16="http://schemas.microsoft.com/office/drawing/2014/chart" uri="{C3380CC4-5D6E-409C-BE32-E72D297353CC}">
                  <c16:uniqueId val="{00000005-DD3C-4B9B-87E1-D89730083A10}"/>
                </c:ext>
              </c:extLst>
            </c:dLbl>
            <c:dLbl>
              <c:idx val="4"/>
              <c:delete val="1"/>
              <c:extLst>
                <c:ext xmlns:c15="http://schemas.microsoft.com/office/drawing/2012/chart" uri="{CE6537A1-D6FC-4f65-9D91-7224C49458BB}"/>
                <c:ext xmlns:c16="http://schemas.microsoft.com/office/drawing/2014/chart" uri="{C3380CC4-5D6E-409C-BE32-E72D297353CC}">
                  <c16:uniqueId val="{00000006-DD3C-4B9B-87E1-D89730083A10}"/>
                </c:ext>
              </c:extLst>
            </c:dLbl>
            <c:dLbl>
              <c:idx val="5"/>
              <c:layout>
                <c:manualLayout>
                  <c:x val="-6.6630213391565302E-2"/>
                  <c:y val="0.12338926008221417"/>
                </c:manualLayout>
              </c:layout>
              <c:tx>
                <c:rich>
                  <a:bodyPr/>
                  <a:lstStyle/>
                  <a:p>
                    <a:fld id="{F967D54B-21BD-4DE3-82CC-79E7861ECBA9}" type="VALUE">
                      <a:rPr lang="en-US" sz="700" smtClean="0"/>
                      <a:pPr/>
                      <a:t>[值]</a:t>
                    </a:fld>
                    <a:endParaRPr lang="en-CA"/>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DD3C-4B9B-87E1-D89730083A1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Sheet1!$I$36:$N$36</c:f>
              <c:strCache>
                <c:ptCount val="6"/>
                <c:pt idx="0">
                  <c:v>2018</c:v>
                </c:pt>
                <c:pt idx="1">
                  <c:v>2019</c:v>
                </c:pt>
                <c:pt idx="2">
                  <c:v>2020E</c:v>
                </c:pt>
                <c:pt idx="3">
                  <c:v>2021E</c:v>
                </c:pt>
                <c:pt idx="4">
                  <c:v>2022E</c:v>
                </c:pt>
                <c:pt idx="5">
                  <c:v>2023E</c:v>
                </c:pt>
              </c:strCache>
            </c:strRef>
          </c:cat>
          <c:val>
            <c:numRef>
              <c:f>Sheet1!$I$38:$N$38</c:f>
              <c:numCache>
                <c:formatCode>0.00%</c:formatCode>
                <c:ptCount val="6"/>
                <c:pt idx="1">
                  <c:v>0.13850000000000001</c:v>
                </c:pt>
                <c:pt idx="2">
                  <c:v>0.1368</c:v>
                </c:pt>
                <c:pt idx="3">
                  <c:v>0.12540000000000001</c:v>
                </c:pt>
                <c:pt idx="4">
                  <c:v>0.13109999999999999</c:v>
                </c:pt>
                <c:pt idx="5">
                  <c:v>0.1308</c:v>
                </c:pt>
              </c:numCache>
            </c:numRef>
          </c:val>
          <c:smooth val="0"/>
          <c:extLst>
            <c:ext xmlns:c16="http://schemas.microsoft.com/office/drawing/2014/chart" uri="{C3380CC4-5D6E-409C-BE32-E72D297353CC}">
              <c16:uniqueId val="{00000001-DD3C-4B9B-87E1-D89730083A10}"/>
            </c:ext>
          </c:extLst>
        </c:ser>
        <c:dLbls>
          <c:showLegendKey val="0"/>
          <c:showVal val="0"/>
          <c:showCatName val="0"/>
          <c:showSerName val="0"/>
          <c:showPercent val="0"/>
          <c:showBubbleSize val="0"/>
        </c:dLbls>
        <c:marker val="1"/>
        <c:smooth val="0"/>
        <c:axId val="1645367728"/>
        <c:axId val="1338736432"/>
      </c:lineChart>
      <c:catAx>
        <c:axId val="1645368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738096"/>
        <c:crosses val="autoZero"/>
        <c:auto val="1"/>
        <c:lblAlgn val="ctr"/>
        <c:lblOffset val="100"/>
        <c:noMultiLvlLbl val="0"/>
      </c:catAx>
      <c:valAx>
        <c:axId val="13387380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ltLang="zh-CN" dirty="0"/>
                  <a:t>Market Size</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5368128"/>
        <c:crosses val="autoZero"/>
        <c:crossBetween val="between"/>
      </c:valAx>
      <c:valAx>
        <c:axId val="133873643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ltLang="zh-CN" dirty="0"/>
                  <a:t>Y0Y (%)</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5367728"/>
        <c:crosses val="max"/>
        <c:crossBetween val="between"/>
      </c:valAx>
      <c:catAx>
        <c:axId val="1645367728"/>
        <c:scaling>
          <c:orientation val="minMax"/>
        </c:scaling>
        <c:delete val="1"/>
        <c:axPos val="b"/>
        <c:numFmt formatCode="General" sourceLinked="1"/>
        <c:majorTickMark val="none"/>
        <c:minorTickMark val="none"/>
        <c:tickLblPos val="nextTo"/>
        <c:crossAx val="133873643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50893713950524"/>
          <c:y val="9.1169635908421601E-2"/>
          <c:w val="0.82750547382065986"/>
          <c:h val="0.76430221024081202"/>
        </c:manualLayout>
      </c:layout>
      <c:barChart>
        <c:barDir val="col"/>
        <c:grouping val="clustered"/>
        <c:varyColors val="0"/>
        <c:ser>
          <c:idx val="0"/>
          <c:order val="0"/>
          <c:tx>
            <c:strRef>
              <c:f>Sheet1!$A$8</c:f>
              <c:strCache>
                <c:ptCount val="1"/>
                <c:pt idx="0">
                  <c:v>Gross Margin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Sheet1!$B$7:$F$7</c:f>
              <c:strCache>
                <c:ptCount val="5"/>
                <c:pt idx="0">
                  <c:v>OCT '15</c:v>
                </c:pt>
                <c:pt idx="1">
                  <c:v>OCT '16</c:v>
                </c:pt>
                <c:pt idx="2">
                  <c:v>OCT '17</c:v>
                </c:pt>
                <c:pt idx="3">
                  <c:v>OCT '18</c:v>
                </c:pt>
                <c:pt idx="4">
                  <c:v>OCT '19</c:v>
                </c:pt>
              </c:strCache>
            </c:strRef>
          </c:cat>
          <c:val>
            <c:numRef>
              <c:f>Sheet1!$B$8:$F$8</c:f>
              <c:numCache>
                <c:formatCode>#,##0.0</c:formatCode>
                <c:ptCount val="5"/>
                <c:pt idx="0">
                  <c:v>98.521966000000006</c:v>
                </c:pt>
                <c:pt idx="1">
                  <c:v>98.900870999999995</c:v>
                </c:pt>
                <c:pt idx="2">
                  <c:v>99.510164000000003</c:v>
                </c:pt>
                <c:pt idx="3" formatCode="General">
                  <c:v>0</c:v>
                </c:pt>
                <c:pt idx="4">
                  <c:v>90.693068999999994</c:v>
                </c:pt>
              </c:numCache>
            </c:numRef>
          </c:val>
          <c:extLst>
            <c:ext xmlns:c16="http://schemas.microsoft.com/office/drawing/2014/chart" uri="{C3380CC4-5D6E-409C-BE32-E72D297353CC}">
              <c16:uniqueId val="{00000000-AD1E-4294-A5DA-5CA45B196CEA}"/>
            </c:ext>
          </c:extLst>
        </c:ser>
        <c:ser>
          <c:idx val="1"/>
          <c:order val="1"/>
          <c:tx>
            <c:strRef>
              <c:f>Sheet1!$A$9</c:f>
              <c:strCache>
                <c:ptCount val="1"/>
                <c:pt idx="0">
                  <c:v>Operating Margin</c:v>
                </c:pt>
              </c:strCache>
            </c:strRef>
          </c:tx>
          <c:spPr>
            <a:solidFill>
              <a:schemeClr val="accent2"/>
            </a:solidFill>
            <a:ln>
              <a:noFill/>
            </a:ln>
            <a:effectLst/>
          </c:spPr>
          <c:invertIfNegative val="0"/>
          <c:cat>
            <c:strRef>
              <c:f>Sheet1!$B$7:$F$7</c:f>
              <c:strCache>
                <c:ptCount val="5"/>
                <c:pt idx="0">
                  <c:v>OCT '15</c:v>
                </c:pt>
                <c:pt idx="1">
                  <c:v>OCT '16</c:v>
                </c:pt>
                <c:pt idx="2">
                  <c:v>OCT '17</c:v>
                </c:pt>
                <c:pt idx="3">
                  <c:v>OCT '18</c:v>
                </c:pt>
                <c:pt idx="4">
                  <c:v>OCT '19</c:v>
                </c:pt>
              </c:strCache>
            </c:strRef>
          </c:cat>
          <c:val>
            <c:numRef>
              <c:f>Sheet1!$B$9:$F$9</c:f>
              <c:numCache>
                <c:formatCode>#,##0.0</c:formatCode>
                <c:ptCount val="5"/>
                <c:pt idx="0">
                  <c:v>-12.63711</c:v>
                </c:pt>
                <c:pt idx="1">
                  <c:v>-49.481543000000002</c:v>
                </c:pt>
                <c:pt idx="2">
                  <c:v>-38.819495000000003</c:v>
                </c:pt>
                <c:pt idx="3">
                  <c:v>-47.101449000000002</c:v>
                </c:pt>
                <c:pt idx="4">
                  <c:v>-79.702969999999993</c:v>
                </c:pt>
              </c:numCache>
            </c:numRef>
          </c:val>
          <c:extLst>
            <c:ext xmlns:c16="http://schemas.microsoft.com/office/drawing/2014/chart" uri="{C3380CC4-5D6E-409C-BE32-E72D297353CC}">
              <c16:uniqueId val="{00000001-AD1E-4294-A5DA-5CA45B196CEA}"/>
            </c:ext>
          </c:extLst>
        </c:ser>
        <c:ser>
          <c:idx val="2"/>
          <c:order val="2"/>
          <c:tx>
            <c:strRef>
              <c:f>Sheet1!$A$10</c:f>
              <c:strCache>
                <c:ptCount val="1"/>
                <c:pt idx="0">
                  <c:v>Free Cash Flow Margin</c:v>
                </c:pt>
              </c:strCache>
            </c:strRef>
          </c:tx>
          <c:spPr>
            <a:solidFill>
              <a:schemeClr val="accent3"/>
            </a:solidFill>
            <a:ln>
              <a:noFill/>
            </a:ln>
            <a:effectLst/>
          </c:spPr>
          <c:invertIfNegative val="0"/>
          <c:cat>
            <c:strRef>
              <c:f>Sheet1!$B$7:$F$7</c:f>
              <c:strCache>
                <c:ptCount val="5"/>
                <c:pt idx="0">
                  <c:v>OCT '15</c:v>
                </c:pt>
                <c:pt idx="1">
                  <c:v>OCT '16</c:v>
                </c:pt>
                <c:pt idx="2">
                  <c:v>OCT '17</c:v>
                </c:pt>
                <c:pt idx="3">
                  <c:v>OCT '18</c:v>
                </c:pt>
                <c:pt idx="4">
                  <c:v>OCT '19</c:v>
                </c:pt>
              </c:strCache>
            </c:strRef>
          </c:cat>
          <c:val>
            <c:numRef>
              <c:f>Sheet1!$B$10:$F$10</c:f>
              <c:numCache>
                <c:formatCode>#,##0.0</c:formatCode>
                <c:ptCount val="5"/>
                <c:pt idx="0">
                  <c:v>6.5910710000000003</c:v>
                </c:pt>
                <c:pt idx="1">
                  <c:v>-0.39402700000000002</c:v>
                </c:pt>
                <c:pt idx="2">
                  <c:v>16.466650000000001</c:v>
                </c:pt>
                <c:pt idx="3">
                  <c:v>-11.231884000000001</c:v>
                </c:pt>
                <c:pt idx="4">
                  <c:v>-57.920791999999999</c:v>
                </c:pt>
              </c:numCache>
            </c:numRef>
          </c:val>
          <c:extLst>
            <c:ext xmlns:c16="http://schemas.microsoft.com/office/drawing/2014/chart" uri="{C3380CC4-5D6E-409C-BE32-E72D297353CC}">
              <c16:uniqueId val="{00000002-AD1E-4294-A5DA-5CA45B196CEA}"/>
            </c:ext>
          </c:extLst>
        </c:ser>
        <c:dLbls>
          <c:showLegendKey val="0"/>
          <c:showVal val="0"/>
          <c:showCatName val="0"/>
          <c:showSerName val="0"/>
          <c:showPercent val="0"/>
          <c:showBubbleSize val="0"/>
        </c:dLbls>
        <c:gapWidth val="219"/>
        <c:overlap val="-27"/>
        <c:axId val="1491961424"/>
        <c:axId val="1645946768"/>
      </c:barChart>
      <c:catAx>
        <c:axId val="1491961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5946768"/>
        <c:crosses val="autoZero"/>
        <c:auto val="1"/>
        <c:lblAlgn val="ctr"/>
        <c:lblOffset val="100"/>
        <c:noMultiLvlLbl val="0"/>
      </c:catAx>
      <c:valAx>
        <c:axId val="1645946768"/>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1961424"/>
        <c:crosses val="autoZero"/>
        <c:crossBetween val="between"/>
      </c:valAx>
      <c:spPr>
        <a:noFill/>
        <a:ln>
          <a:noFill/>
        </a:ln>
        <a:effectLst/>
      </c:spPr>
    </c:plotArea>
    <c:legend>
      <c:legendPos val="b"/>
      <c:layout>
        <c:manualLayout>
          <c:xMode val="edge"/>
          <c:yMode val="edge"/>
          <c:x val="0.12921080110188235"/>
          <c:y val="0.76008619521112375"/>
          <c:w val="0.81299168493350071"/>
          <c:h val="0.1621440897578326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Sheet1!$R$30</c:f>
              <c:strCache>
                <c:ptCount val="1"/>
                <c:pt idx="0">
                  <c:v>Capex(£M)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Sheet1!$S$29:$W$29</c:f>
              <c:strCache>
                <c:ptCount val="5"/>
                <c:pt idx="0">
                  <c:v>OCT '15</c:v>
                </c:pt>
                <c:pt idx="1">
                  <c:v>OCT '16</c:v>
                </c:pt>
                <c:pt idx="2">
                  <c:v>OCT '17</c:v>
                </c:pt>
                <c:pt idx="3">
                  <c:v>OCT '18</c:v>
                </c:pt>
                <c:pt idx="4">
                  <c:v>OCT '19</c:v>
                </c:pt>
              </c:strCache>
            </c:strRef>
          </c:cat>
          <c:val>
            <c:numRef>
              <c:f>Sheet1!$S$30:$W$30</c:f>
              <c:numCache>
                <c:formatCode>General</c:formatCode>
                <c:ptCount val="5"/>
                <c:pt idx="0">
                  <c:v>37.213999999999999</c:v>
                </c:pt>
                <c:pt idx="1">
                  <c:v>154</c:v>
                </c:pt>
                <c:pt idx="2">
                  <c:v>347</c:v>
                </c:pt>
                <c:pt idx="3">
                  <c:v>1100</c:v>
                </c:pt>
                <c:pt idx="4">
                  <c:v>5900</c:v>
                </c:pt>
              </c:numCache>
            </c:numRef>
          </c:val>
          <c:extLst>
            <c:ext xmlns:c16="http://schemas.microsoft.com/office/drawing/2014/chart" uri="{C3380CC4-5D6E-409C-BE32-E72D297353CC}">
              <c16:uniqueId val="{00000000-E0DC-4E76-9992-4435CA4A6E91}"/>
            </c:ext>
          </c:extLst>
        </c:ser>
        <c:dLbls>
          <c:showLegendKey val="0"/>
          <c:showVal val="0"/>
          <c:showCatName val="0"/>
          <c:showSerName val="0"/>
          <c:showPercent val="0"/>
          <c:showBubbleSize val="0"/>
        </c:dLbls>
        <c:gapWidth val="219"/>
        <c:overlap val="-27"/>
        <c:axId val="2117075024"/>
        <c:axId val="1978542416"/>
      </c:barChart>
      <c:lineChart>
        <c:grouping val="standard"/>
        <c:varyColors val="0"/>
        <c:ser>
          <c:idx val="1"/>
          <c:order val="1"/>
          <c:tx>
            <c:strRef>
              <c:f>Sheet1!$R$31</c:f>
              <c:strCache>
                <c:ptCount val="1"/>
                <c:pt idx="0">
                  <c:v>YoY(%)</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Sheet1!$S$29:$W$29</c:f>
              <c:strCache>
                <c:ptCount val="5"/>
                <c:pt idx="0">
                  <c:v>OCT '15</c:v>
                </c:pt>
                <c:pt idx="1">
                  <c:v>OCT '16</c:v>
                </c:pt>
                <c:pt idx="2">
                  <c:v>OCT '17</c:v>
                </c:pt>
                <c:pt idx="3">
                  <c:v>OCT '18</c:v>
                </c:pt>
                <c:pt idx="4">
                  <c:v>OCT '19</c:v>
                </c:pt>
              </c:strCache>
            </c:strRef>
          </c:cat>
          <c:val>
            <c:numRef>
              <c:f>Sheet1!$S$31:$W$31</c:f>
              <c:numCache>
                <c:formatCode>0%</c:formatCode>
                <c:ptCount val="5"/>
                <c:pt idx="1">
                  <c:v>3.138227548771968</c:v>
                </c:pt>
                <c:pt idx="2">
                  <c:v>1.2532467532467533</c:v>
                </c:pt>
                <c:pt idx="3">
                  <c:v>2.1700288184438041</c:v>
                </c:pt>
                <c:pt idx="4">
                  <c:v>4.3636363636363633</c:v>
                </c:pt>
              </c:numCache>
            </c:numRef>
          </c:val>
          <c:smooth val="0"/>
          <c:extLst>
            <c:ext xmlns:c16="http://schemas.microsoft.com/office/drawing/2014/chart" uri="{C3380CC4-5D6E-409C-BE32-E72D297353CC}">
              <c16:uniqueId val="{00000001-E0DC-4E76-9992-4435CA4A6E91}"/>
            </c:ext>
          </c:extLst>
        </c:ser>
        <c:dLbls>
          <c:showLegendKey val="0"/>
          <c:showVal val="0"/>
          <c:showCatName val="0"/>
          <c:showSerName val="0"/>
          <c:showPercent val="0"/>
          <c:showBubbleSize val="0"/>
        </c:dLbls>
        <c:marker val="1"/>
        <c:smooth val="0"/>
        <c:axId val="2117072624"/>
        <c:axId val="1978546992"/>
      </c:lineChart>
      <c:catAx>
        <c:axId val="2117075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542416"/>
        <c:crosses val="autoZero"/>
        <c:auto val="1"/>
        <c:lblAlgn val="ctr"/>
        <c:lblOffset val="100"/>
        <c:noMultiLvlLbl val="0"/>
      </c:catAx>
      <c:valAx>
        <c:axId val="19785424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075024"/>
        <c:crosses val="autoZero"/>
        <c:crossBetween val="between"/>
      </c:valAx>
      <c:valAx>
        <c:axId val="1978546992"/>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072624"/>
        <c:crosses val="max"/>
        <c:crossBetween val="between"/>
      </c:valAx>
      <c:catAx>
        <c:axId val="2117072624"/>
        <c:scaling>
          <c:orientation val="minMax"/>
        </c:scaling>
        <c:delete val="1"/>
        <c:axPos val="b"/>
        <c:numFmt formatCode="General" sourceLinked="1"/>
        <c:majorTickMark val="none"/>
        <c:minorTickMark val="none"/>
        <c:tickLblPos val="nextTo"/>
        <c:crossAx val="19785469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Sheet1!$A$8</c:f>
              <c:strCache>
                <c:ptCount val="1"/>
                <c:pt idx="0">
                  <c:v>Sales(£M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Sheet1!$B$7:$F$7</c:f>
              <c:strCache>
                <c:ptCount val="5"/>
                <c:pt idx="0">
                  <c:v>OCT '15</c:v>
                </c:pt>
                <c:pt idx="1">
                  <c:v>OCT '16</c:v>
                </c:pt>
                <c:pt idx="2">
                  <c:v>OCT '17</c:v>
                </c:pt>
                <c:pt idx="3">
                  <c:v>OCT '18</c:v>
                </c:pt>
                <c:pt idx="4">
                  <c:v>OCT '19</c:v>
                </c:pt>
              </c:strCache>
            </c:strRef>
          </c:cat>
          <c:val>
            <c:numRef>
              <c:f>Sheet1!$B$8:$F$8</c:f>
              <c:numCache>
                <c:formatCode>0.0</c:formatCode>
                <c:ptCount val="5"/>
                <c:pt idx="0">
                  <c:v>6.0618400000000001</c:v>
                </c:pt>
                <c:pt idx="1">
                  <c:v>9.6440000000000001</c:v>
                </c:pt>
                <c:pt idx="2">
                  <c:v>24.498000000000001</c:v>
                </c:pt>
                <c:pt idx="3">
                  <c:v>55.2</c:v>
                </c:pt>
                <c:pt idx="4">
                  <c:v>101</c:v>
                </c:pt>
              </c:numCache>
            </c:numRef>
          </c:val>
          <c:extLst>
            <c:ext xmlns:c16="http://schemas.microsoft.com/office/drawing/2014/chart" uri="{C3380CC4-5D6E-409C-BE32-E72D297353CC}">
              <c16:uniqueId val="{00000000-8BD2-4C13-B325-B355F6A0A1F7}"/>
            </c:ext>
          </c:extLst>
        </c:ser>
        <c:dLbls>
          <c:showLegendKey val="0"/>
          <c:showVal val="0"/>
          <c:showCatName val="0"/>
          <c:showSerName val="0"/>
          <c:showPercent val="0"/>
          <c:showBubbleSize val="0"/>
        </c:dLbls>
        <c:gapWidth val="219"/>
        <c:overlap val="-27"/>
        <c:axId val="2117523456"/>
        <c:axId val="2037660752"/>
      </c:barChart>
      <c:lineChart>
        <c:grouping val="standard"/>
        <c:varyColors val="0"/>
        <c:ser>
          <c:idx val="1"/>
          <c:order val="1"/>
          <c:tx>
            <c:strRef>
              <c:f>Sheet1!$A$9</c:f>
              <c:strCache>
                <c:ptCount val="1"/>
                <c:pt idx="0">
                  <c:v>YoY(%)</c:v>
                </c:pt>
              </c:strCache>
            </c:strRef>
          </c:tx>
          <c:spPr>
            <a:ln w="28575" cap="rnd">
              <a:solidFill>
                <a:schemeClr val="accent2"/>
              </a:solidFill>
              <a:round/>
            </a:ln>
            <a:effectLst/>
          </c:spPr>
          <c:marker>
            <c:symbol val="none"/>
          </c:marker>
          <c:dLbls>
            <c:dLbl>
              <c:idx val="1"/>
              <c:layout>
                <c:manualLayout>
                  <c:x val="-0.14034032221180281"/>
                  <c:y val="-1.9491711418305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BD2-4C13-B325-B355F6A0A1F7}"/>
                </c:ext>
              </c:extLst>
            </c:dLbl>
            <c:dLbl>
              <c:idx val="2"/>
              <c:layout>
                <c:manualLayout>
                  <c:x val="-5.4576791971256707E-2"/>
                  <c:y val="7.79668456732237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BD2-4C13-B325-B355F6A0A1F7}"/>
                </c:ext>
              </c:extLst>
            </c:dLbl>
            <c:dLbl>
              <c:idx val="3"/>
              <c:layout>
                <c:manualLayout>
                  <c:x val="7.7966845673223756E-3"/>
                  <c:y val="-2.59889485577412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BD2-4C13-B325-B355F6A0A1F7}"/>
                </c:ext>
              </c:extLst>
            </c:dLbl>
            <c:dLbl>
              <c:idx val="4"/>
              <c:layout>
                <c:manualLayout>
                  <c:x val="0"/>
                  <c:y val="4.54806599760471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BD2-4C13-B325-B355F6A0A1F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Sheet1!$B$7:$F$7</c:f>
              <c:strCache>
                <c:ptCount val="5"/>
                <c:pt idx="0">
                  <c:v>OCT '15</c:v>
                </c:pt>
                <c:pt idx="1">
                  <c:v>OCT '16</c:v>
                </c:pt>
                <c:pt idx="2">
                  <c:v>OCT '17</c:v>
                </c:pt>
                <c:pt idx="3">
                  <c:v>OCT '18</c:v>
                </c:pt>
                <c:pt idx="4">
                  <c:v>OCT '19</c:v>
                </c:pt>
              </c:strCache>
            </c:strRef>
          </c:cat>
          <c:val>
            <c:numRef>
              <c:f>Sheet1!$B$9:$F$9</c:f>
              <c:numCache>
                <c:formatCode>0%</c:formatCode>
                <c:ptCount val="5"/>
                <c:pt idx="1">
                  <c:v>0.5909360854130099</c:v>
                </c:pt>
                <c:pt idx="2">
                  <c:v>1.540232268768146</c:v>
                </c:pt>
                <c:pt idx="3">
                  <c:v>1.2532451628704386</c:v>
                </c:pt>
                <c:pt idx="4">
                  <c:v>0.82971014492753614</c:v>
                </c:pt>
              </c:numCache>
            </c:numRef>
          </c:val>
          <c:smooth val="0"/>
          <c:extLst>
            <c:ext xmlns:c16="http://schemas.microsoft.com/office/drawing/2014/chart" uri="{C3380CC4-5D6E-409C-BE32-E72D297353CC}">
              <c16:uniqueId val="{00000001-8BD2-4C13-B325-B355F6A0A1F7}"/>
            </c:ext>
          </c:extLst>
        </c:ser>
        <c:dLbls>
          <c:showLegendKey val="0"/>
          <c:showVal val="0"/>
          <c:showCatName val="0"/>
          <c:showSerName val="0"/>
          <c:showPercent val="0"/>
          <c:showBubbleSize val="0"/>
        </c:dLbls>
        <c:marker val="1"/>
        <c:smooth val="0"/>
        <c:axId val="2117501456"/>
        <c:axId val="2037657424"/>
      </c:lineChart>
      <c:catAx>
        <c:axId val="2117523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7660752"/>
        <c:crosses val="autoZero"/>
        <c:auto val="1"/>
        <c:lblAlgn val="ctr"/>
        <c:lblOffset val="100"/>
        <c:noMultiLvlLbl val="0"/>
      </c:catAx>
      <c:valAx>
        <c:axId val="2037660752"/>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523456"/>
        <c:crosses val="autoZero"/>
        <c:crossBetween val="between"/>
      </c:valAx>
      <c:valAx>
        <c:axId val="2037657424"/>
        <c:scaling>
          <c:orientation val="minMax"/>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501456"/>
        <c:crosses val="max"/>
        <c:crossBetween val="between"/>
      </c:valAx>
      <c:catAx>
        <c:axId val="2117501456"/>
        <c:scaling>
          <c:orientation val="minMax"/>
        </c:scaling>
        <c:delete val="1"/>
        <c:axPos val="b"/>
        <c:numFmt formatCode="General" sourceLinked="1"/>
        <c:majorTickMark val="none"/>
        <c:minorTickMark val="none"/>
        <c:tickLblPos val="nextTo"/>
        <c:crossAx val="2037657424"/>
        <c:crosses val="autoZero"/>
        <c:auto val="1"/>
        <c:lblAlgn val="ctr"/>
        <c:lblOffset val="100"/>
        <c:noMultiLvlLbl val="0"/>
      </c:catAx>
      <c:spPr>
        <a:noFill/>
        <a:ln>
          <a:noFill/>
        </a:ln>
        <a:effectLst/>
      </c:spPr>
    </c:plotArea>
    <c:legend>
      <c:legendPos val="b"/>
      <c:layout>
        <c:manualLayout>
          <c:xMode val="edge"/>
          <c:yMode val="edge"/>
          <c:x val="0.18226070087282964"/>
          <c:y val="0.8573887143502481"/>
          <c:w val="0.57310512171576178"/>
          <c:h val="0.1036278628131399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altLang="zh-CN" sz="900" dirty="0"/>
              <a:t>Enterprise Value / EBITDA (x)</a:t>
            </a:r>
          </a:p>
        </c:rich>
      </c:tx>
      <c:layout>
        <c:manualLayout>
          <c:xMode val="edge"/>
          <c:yMode val="edge"/>
          <c:x val="0.28575162936291693"/>
          <c:y val="7.6143349348085018E-2"/>
        </c:manualLayout>
      </c:layout>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Sheet1!$H$7</c:f>
              <c:strCache>
                <c:ptCount val="1"/>
                <c:pt idx="0">
                  <c:v>Enterprise Value / EBITDA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Sheet1!$I$6:$L$6</c:f>
              <c:strCache>
                <c:ptCount val="4"/>
                <c:pt idx="0">
                  <c:v>OCT '16</c:v>
                </c:pt>
                <c:pt idx="1">
                  <c:v>OCT '17</c:v>
                </c:pt>
                <c:pt idx="2">
                  <c:v>OCT '18</c:v>
                </c:pt>
                <c:pt idx="3">
                  <c:v>OCT '19</c:v>
                </c:pt>
              </c:strCache>
            </c:strRef>
          </c:cat>
          <c:val>
            <c:numRef>
              <c:f>Sheet1!$I$7:$L$7</c:f>
              <c:numCache>
                <c:formatCode>#,##0.0</c:formatCode>
                <c:ptCount val="4"/>
                <c:pt idx="0">
                  <c:v>-37.861753999999998</c:v>
                </c:pt>
                <c:pt idx="1">
                  <c:v>-91.543657999999994</c:v>
                </c:pt>
                <c:pt idx="2">
                  <c:v>-43.441479999999999</c:v>
                </c:pt>
                <c:pt idx="3">
                  <c:v>-7.5736359999999996</c:v>
                </c:pt>
              </c:numCache>
            </c:numRef>
          </c:val>
          <c:extLst>
            <c:ext xmlns:c16="http://schemas.microsoft.com/office/drawing/2014/chart" uri="{C3380CC4-5D6E-409C-BE32-E72D297353CC}">
              <c16:uniqueId val="{00000000-623C-47B6-8825-CFFA8A62F927}"/>
            </c:ext>
          </c:extLst>
        </c:ser>
        <c:dLbls>
          <c:showLegendKey val="0"/>
          <c:showVal val="0"/>
          <c:showCatName val="0"/>
          <c:showSerName val="0"/>
          <c:showPercent val="0"/>
          <c:showBubbleSize val="0"/>
        </c:dLbls>
        <c:gapWidth val="219"/>
        <c:overlap val="-27"/>
        <c:axId val="1486960336"/>
        <c:axId val="1485521488"/>
      </c:barChart>
      <c:catAx>
        <c:axId val="1486960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85521488"/>
        <c:crosses val="autoZero"/>
        <c:auto val="1"/>
        <c:lblAlgn val="ctr"/>
        <c:lblOffset val="100"/>
        <c:noMultiLvlLbl val="0"/>
      </c:catAx>
      <c:valAx>
        <c:axId val="1485521488"/>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6960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DD4DD772-7209-C245-981A-1A2440230A0C}" type="datetimeFigureOut">
              <a:rPr lang="en-US" smtClean="0"/>
              <a:t>11/3/2020</a:t>
            </a:fld>
            <a:endParaRPr lang="en-US" dirty="0"/>
          </a:p>
        </p:txBody>
      </p:sp>
      <p:sp>
        <p:nvSpPr>
          <p:cNvPr id="4" name="Slide Image Placeholder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F04FAADE-AF7C-674A-8416-E968B9033EF2}" type="slidenum">
              <a:rPr lang="en-US" smtClean="0"/>
              <a:t>‹#›</a:t>
            </a:fld>
            <a:endParaRPr lang="en-US" dirty="0"/>
          </a:p>
        </p:txBody>
      </p:sp>
    </p:spTree>
    <p:extLst>
      <p:ext uri="{BB962C8B-B14F-4D97-AF65-F5344CB8AC3E}">
        <p14:creationId xmlns:p14="http://schemas.microsoft.com/office/powerpoint/2010/main" val="69650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CA" dirty="0"/>
          </a:p>
        </p:txBody>
      </p:sp>
      <p:sp>
        <p:nvSpPr>
          <p:cNvPr id="4" name="投影片編號版面配置區 3"/>
          <p:cNvSpPr>
            <a:spLocks noGrp="1"/>
          </p:cNvSpPr>
          <p:nvPr>
            <p:ph type="sldNum" sz="quarter" idx="5"/>
          </p:nvPr>
        </p:nvSpPr>
        <p:spPr/>
        <p:txBody>
          <a:bodyPr/>
          <a:lstStyle/>
          <a:p>
            <a:fld id="{F04FAADE-AF7C-674A-8416-E968B9033EF2}" type="slidenum">
              <a:rPr lang="en-US" smtClean="0"/>
              <a:t>1</a:t>
            </a:fld>
            <a:endParaRPr lang="en-US" dirty="0"/>
          </a:p>
        </p:txBody>
      </p:sp>
    </p:spTree>
    <p:extLst>
      <p:ext uri="{BB962C8B-B14F-4D97-AF65-F5344CB8AC3E}">
        <p14:creationId xmlns:p14="http://schemas.microsoft.com/office/powerpoint/2010/main" val="786716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lgn="l">
              <a:buFont typeface="Arial" panose="020B0604020202020204" pitchFamily="34" charset="0"/>
              <a:buNone/>
            </a:pPr>
            <a:endParaRPr lang="en-CA" sz="1200" dirty="0">
              <a:solidFill>
                <a:srgbClr val="27282D"/>
              </a:solidFill>
              <a:latin typeface="Arial" panose="020B0604020202020204" pitchFamily="34" charset="0"/>
              <a:ea typeface="+mj-ea"/>
              <a:cs typeface="Arial" panose="020B0604020202020204" pitchFamily="34" charset="0"/>
            </a:endParaRPr>
          </a:p>
        </p:txBody>
      </p:sp>
      <p:sp>
        <p:nvSpPr>
          <p:cNvPr id="4" name="投影片編號版面配置區 3"/>
          <p:cNvSpPr>
            <a:spLocks noGrp="1"/>
          </p:cNvSpPr>
          <p:nvPr>
            <p:ph type="sldNum" sz="quarter" idx="5"/>
          </p:nvPr>
        </p:nvSpPr>
        <p:spPr/>
        <p:txBody>
          <a:bodyPr/>
          <a:lstStyle/>
          <a:p>
            <a:fld id="{F04FAADE-AF7C-674A-8416-E968B9033EF2}" type="slidenum">
              <a:rPr lang="en-US" smtClean="0"/>
              <a:t>2</a:t>
            </a:fld>
            <a:endParaRPr lang="en-US" dirty="0"/>
          </a:p>
        </p:txBody>
      </p:sp>
    </p:spTree>
    <p:extLst>
      <p:ext uri="{BB962C8B-B14F-4D97-AF65-F5344CB8AC3E}">
        <p14:creationId xmlns:p14="http://schemas.microsoft.com/office/powerpoint/2010/main" val="3324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lgn="l">
              <a:buFont typeface="Arial" panose="020B0604020202020204" pitchFamily="34" charset="0"/>
              <a:buChar char="•"/>
            </a:pPr>
            <a:endParaRPr lang="en-CA" sz="1200" dirty="0">
              <a:solidFill>
                <a:srgbClr val="27282D"/>
              </a:solidFill>
              <a:latin typeface="Arial" panose="020B0604020202020204" pitchFamily="34" charset="0"/>
              <a:ea typeface="+mj-ea"/>
              <a:cs typeface="Arial" panose="020B0604020202020204" pitchFamily="34" charset="0"/>
            </a:endParaRPr>
          </a:p>
        </p:txBody>
      </p:sp>
      <p:sp>
        <p:nvSpPr>
          <p:cNvPr id="4" name="投影片編號版面配置區 3"/>
          <p:cNvSpPr>
            <a:spLocks noGrp="1"/>
          </p:cNvSpPr>
          <p:nvPr>
            <p:ph type="sldNum" sz="quarter" idx="5"/>
          </p:nvPr>
        </p:nvSpPr>
        <p:spPr/>
        <p:txBody>
          <a:bodyPr/>
          <a:lstStyle/>
          <a:p>
            <a:fld id="{F04FAADE-AF7C-674A-8416-E968B9033EF2}" type="slidenum">
              <a:rPr lang="en-US" smtClean="0"/>
              <a:t>3</a:t>
            </a:fld>
            <a:endParaRPr lang="en-US" dirty="0"/>
          </a:p>
        </p:txBody>
      </p:sp>
    </p:spTree>
    <p:extLst>
      <p:ext uri="{BB962C8B-B14F-4D97-AF65-F5344CB8AC3E}">
        <p14:creationId xmlns:p14="http://schemas.microsoft.com/office/powerpoint/2010/main" val="3379935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投影片編號版面配置區 3"/>
          <p:cNvSpPr>
            <a:spLocks noGrp="1"/>
          </p:cNvSpPr>
          <p:nvPr>
            <p:ph type="sldNum" sz="quarter" idx="5"/>
          </p:nvPr>
        </p:nvSpPr>
        <p:spPr/>
        <p:txBody>
          <a:bodyPr/>
          <a:lstStyle/>
          <a:p>
            <a:fld id="{F04FAADE-AF7C-674A-8416-E968B9033EF2}" type="slidenum">
              <a:rPr lang="en-US" smtClean="0"/>
              <a:t>4</a:t>
            </a:fld>
            <a:endParaRPr lang="en-US" dirty="0"/>
          </a:p>
        </p:txBody>
      </p:sp>
    </p:spTree>
    <p:extLst>
      <p:ext uri="{BB962C8B-B14F-4D97-AF65-F5344CB8AC3E}">
        <p14:creationId xmlns:p14="http://schemas.microsoft.com/office/powerpoint/2010/main" val="8904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投影片編號版面配置區 3"/>
          <p:cNvSpPr>
            <a:spLocks noGrp="1"/>
          </p:cNvSpPr>
          <p:nvPr>
            <p:ph type="sldNum" sz="quarter" idx="5"/>
          </p:nvPr>
        </p:nvSpPr>
        <p:spPr/>
        <p:txBody>
          <a:bodyPr/>
          <a:lstStyle/>
          <a:p>
            <a:fld id="{F04FAADE-AF7C-674A-8416-E968B9033EF2}" type="slidenum">
              <a:rPr lang="en-US" smtClean="0"/>
              <a:t>5</a:t>
            </a:fld>
            <a:endParaRPr lang="en-US" dirty="0"/>
          </a:p>
        </p:txBody>
      </p:sp>
    </p:spTree>
    <p:extLst>
      <p:ext uri="{BB962C8B-B14F-4D97-AF65-F5344CB8AC3E}">
        <p14:creationId xmlns:p14="http://schemas.microsoft.com/office/powerpoint/2010/main" val="256614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投影片編號版面配置區 3"/>
          <p:cNvSpPr>
            <a:spLocks noGrp="1"/>
          </p:cNvSpPr>
          <p:nvPr>
            <p:ph type="sldNum" sz="quarter" idx="5"/>
          </p:nvPr>
        </p:nvSpPr>
        <p:spPr/>
        <p:txBody>
          <a:bodyPr/>
          <a:lstStyle/>
          <a:p>
            <a:fld id="{F04FAADE-AF7C-674A-8416-E968B9033EF2}" type="slidenum">
              <a:rPr lang="en-US" smtClean="0"/>
              <a:t>6</a:t>
            </a:fld>
            <a:endParaRPr lang="en-US" dirty="0"/>
          </a:p>
        </p:txBody>
      </p:sp>
    </p:spTree>
    <p:extLst>
      <p:ext uri="{BB962C8B-B14F-4D97-AF65-F5344CB8AC3E}">
        <p14:creationId xmlns:p14="http://schemas.microsoft.com/office/powerpoint/2010/main" val="3094288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city-1">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359220" y="1329890"/>
            <a:ext cx="7299005" cy="1019331"/>
          </a:xfrm>
          <a:prstGeom prst="rect">
            <a:avLst/>
          </a:prstGeom>
        </p:spPr>
        <p:txBody>
          <a:bodyPr anchor="b">
            <a:normAutofit/>
          </a:bodyPr>
          <a:lstStyle>
            <a:lvl1pPr algn="l">
              <a:defRPr sz="3200" b="0" i="0">
                <a:solidFill>
                  <a:schemeClr val="tx1"/>
                </a:solidFill>
                <a:latin typeface="Microsoft YaHei" charset="-122"/>
                <a:ea typeface="Microsoft YaHei" charset="-122"/>
                <a:cs typeface="Microsoft YaHei" charset="-122"/>
              </a:defRPr>
            </a:lvl1pPr>
          </a:lstStyle>
          <a:p>
            <a:r>
              <a:rPr lang="zh-CN" altLang="en-US" dirty="0"/>
              <a:t>标题页：请在此处输入文件主题</a:t>
            </a:r>
            <a:endParaRPr lang="fr-FR" dirty="0"/>
          </a:p>
        </p:txBody>
      </p:sp>
      <p:sp>
        <p:nvSpPr>
          <p:cNvPr id="3" name="Sous-titre 2"/>
          <p:cNvSpPr>
            <a:spLocks noGrp="1"/>
          </p:cNvSpPr>
          <p:nvPr>
            <p:ph type="subTitle" idx="1" hasCustomPrompt="1"/>
          </p:nvPr>
        </p:nvSpPr>
        <p:spPr>
          <a:xfrm>
            <a:off x="1359221" y="2409183"/>
            <a:ext cx="7308355" cy="837622"/>
          </a:xfrm>
          <a:prstGeom prst="rect">
            <a:avLst/>
          </a:prstGeom>
        </p:spPr>
        <p:txBody>
          <a:bodyPr>
            <a:normAutofit/>
          </a:bodyPr>
          <a:lstStyle>
            <a:lvl1pPr marL="0" marR="0" indent="0" algn="l" defTabSz="914354" rtl="0" eaLnBrk="1" fontAlgn="auto" latinLnBrk="0" hangingPunct="1">
              <a:lnSpc>
                <a:spcPct val="90000"/>
              </a:lnSpc>
              <a:spcBef>
                <a:spcPts val="1000"/>
              </a:spcBef>
              <a:spcAft>
                <a:spcPts val="0"/>
              </a:spcAft>
              <a:buClrTx/>
              <a:buSzTx/>
              <a:buFont typeface="Arial"/>
              <a:buNone/>
              <a:tabLst/>
              <a:defRPr sz="1800" b="0" i="0" baseline="0">
                <a:solidFill>
                  <a:schemeClr val="tx1"/>
                </a:solidFill>
                <a:latin typeface="+mj-ea"/>
                <a:ea typeface="+mj-ea"/>
                <a:cs typeface="Microsoft YaHei Light" charset="-122"/>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noProof="0" dirty="0"/>
              <a:t>请在此处输入文件副标题</a:t>
            </a:r>
          </a:p>
        </p:txBody>
      </p:sp>
      <p:sp>
        <p:nvSpPr>
          <p:cNvPr id="12" name="Espace réservé du numéro de diapositive 5"/>
          <p:cNvSpPr>
            <a:spLocks noGrp="1"/>
          </p:cNvSpPr>
          <p:nvPr>
            <p:ph type="sldNum" sz="quarter" idx="12"/>
          </p:nvPr>
        </p:nvSpPr>
        <p:spPr>
          <a:xfrm>
            <a:off x="439200" y="6287013"/>
            <a:ext cx="2743200" cy="361892"/>
          </a:xfrm>
        </p:spPr>
        <p:txBody>
          <a:bodyPr/>
          <a:lstStyle>
            <a:lvl1pPr algn="l">
              <a:defRPr sz="1000">
                <a:solidFill>
                  <a:schemeClr val="bg2">
                    <a:lumMod val="50000"/>
                  </a:schemeClr>
                </a:solidFill>
                <a:latin typeface="+mj-lt"/>
              </a:defRPr>
            </a:lvl1pPr>
          </a:lstStyle>
          <a:p>
            <a:fld id="{B7F7B65C-2824-9347-9C05-39D42996E2F4}" type="slidenum">
              <a:rPr lang="fr-FR" smtClean="0"/>
              <a:pPr/>
              <a:t>‹#›</a:t>
            </a:fld>
            <a:endParaRPr lang="fr-FR" dirty="0"/>
          </a:p>
        </p:txBody>
      </p:sp>
    </p:spTree>
    <p:extLst>
      <p:ext uri="{BB962C8B-B14F-4D97-AF65-F5344CB8AC3E}">
        <p14:creationId xmlns:p14="http://schemas.microsoft.com/office/powerpoint/2010/main" val="29512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ty-section slide">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52337" y="2263476"/>
            <a:ext cx="5990711" cy="1177165"/>
          </a:xfrm>
          <a:prstGeom prst="rect">
            <a:avLst/>
          </a:prstGeom>
        </p:spPr>
        <p:txBody>
          <a:bodyPr anchor="b">
            <a:normAutofit/>
          </a:bodyPr>
          <a:lstStyle>
            <a:lvl1pPr marL="0" marR="0" indent="0" algn="l" defTabSz="914354" rtl="0" eaLnBrk="1" fontAlgn="auto" latinLnBrk="0" hangingPunct="1">
              <a:lnSpc>
                <a:spcPct val="90000"/>
              </a:lnSpc>
              <a:spcBef>
                <a:spcPct val="0"/>
              </a:spcBef>
              <a:spcAft>
                <a:spcPts val="0"/>
              </a:spcAft>
              <a:buClrTx/>
              <a:buSzTx/>
              <a:buFontTx/>
              <a:buNone/>
              <a:tabLst/>
              <a:defRPr sz="3200" b="0" i="0" baseline="0">
                <a:solidFill>
                  <a:schemeClr val="tx1"/>
                </a:solidFill>
                <a:latin typeface="Microsoft YaHei" charset="-122"/>
                <a:ea typeface="Microsoft YaHei" charset="-122"/>
                <a:cs typeface="Microsoft YaHei" charset="-122"/>
              </a:defRPr>
            </a:lvl1pPr>
          </a:lstStyle>
          <a:p>
            <a:r>
              <a:rPr lang="zh-CN" altLang="en-US" noProof="0" dirty="0"/>
              <a:t>请在此输入章节主题</a:t>
            </a:r>
            <a:endParaRPr lang="en-US" noProof="0" dirty="0"/>
          </a:p>
        </p:txBody>
      </p:sp>
      <p:cxnSp>
        <p:nvCxnSpPr>
          <p:cNvPr id="4" name="直接连接符 3"/>
          <p:cNvCxnSpPr/>
          <p:nvPr userDrawn="1"/>
        </p:nvCxnSpPr>
        <p:spPr>
          <a:xfrm>
            <a:off x="842686" y="2636986"/>
            <a:ext cx="7002283" cy="0"/>
          </a:xfrm>
          <a:prstGeom prst="line">
            <a:avLst/>
          </a:prstGeom>
          <a:ln w="38100">
            <a:solidFill>
              <a:srgbClr val="C30000"/>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5"/>
          <p:cNvSpPr>
            <a:spLocks noGrp="1"/>
          </p:cNvSpPr>
          <p:nvPr userDrawn="1">
            <p:ph type="sldNum" sz="quarter" idx="12"/>
          </p:nvPr>
        </p:nvSpPr>
        <p:spPr>
          <a:xfrm>
            <a:off x="439200" y="6287013"/>
            <a:ext cx="2743200" cy="361892"/>
          </a:xfrm>
        </p:spPr>
        <p:txBody>
          <a:bodyPr/>
          <a:lstStyle>
            <a:lvl1pPr algn="l">
              <a:defRPr sz="1000">
                <a:solidFill>
                  <a:schemeClr val="bg2">
                    <a:lumMod val="50000"/>
                  </a:schemeClr>
                </a:solidFill>
                <a:latin typeface="+mj-lt"/>
              </a:defRPr>
            </a:lvl1pPr>
          </a:lstStyle>
          <a:p>
            <a:fld id="{B7F7B65C-2824-9347-9C05-39D42996E2F4}" type="slidenum">
              <a:rPr lang="fr-FR" smtClean="0"/>
              <a:pPr/>
              <a:t>‹#›</a:t>
            </a:fld>
            <a:endParaRPr lang="fr-FR" dirty="0"/>
          </a:p>
        </p:txBody>
      </p:sp>
      <p:sp>
        <p:nvSpPr>
          <p:cNvPr id="5" name="文本占位符 4">
            <a:extLst>
              <a:ext uri="{FF2B5EF4-FFF2-40B4-BE49-F238E27FC236}">
                <a16:creationId xmlns:a16="http://schemas.microsoft.com/office/drawing/2014/main" id="{FF1BB7E9-D01D-4422-8DDA-156D106FC852}"/>
              </a:ext>
            </a:extLst>
          </p:cNvPr>
          <p:cNvSpPr>
            <a:spLocks noGrp="1"/>
          </p:cNvSpPr>
          <p:nvPr userDrawn="1">
            <p:ph type="body" sz="quarter" idx="13" hasCustomPrompt="1"/>
          </p:nvPr>
        </p:nvSpPr>
        <p:spPr>
          <a:xfrm>
            <a:off x="1052337" y="3500446"/>
            <a:ext cx="5991407" cy="1728787"/>
          </a:xfrm>
          <a:prstGeom prst="rect">
            <a:avLst/>
          </a:prstGeom>
        </p:spPr>
        <p:txBody>
          <a:bodyPr/>
          <a:lstStyle>
            <a:lvl1pPr marL="228589" indent="-228589">
              <a:lnSpc>
                <a:spcPct val="100000"/>
              </a:lnSpc>
              <a:buSzPct val="65000"/>
              <a:buFont typeface="Wingdings" panose="05000000000000000000" pitchFamily="2" charset="2"/>
              <a:buChar char="n"/>
              <a:defRPr sz="2000"/>
            </a:lvl1pPr>
          </a:lstStyle>
          <a:p>
            <a:pPr lvl="0"/>
            <a:r>
              <a:rPr lang="zh-CN" altLang="en-US" dirty="0"/>
              <a:t>请在此输入子标题</a:t>
            </a:r>
          </a:p>
        </p:txBody>
      </p:sp>
      <p:sp>
        <p:nvSpPr>
          <p:cNvPr id="7" name="文本占位符 6">
            <a:extLst>
              <a:ext uri="{FF2B5EF4-FFF2-40B4-BE49-F238E27FC236}">
                <a16:creationId xmlns:a16="http://schemas.microsoft.com/office/drawing/2014/main" id="{AA626C3F-AB41-4FE4-8ED2-A16B5384F07E}"/>
              </a:ext>
            </a:extLst>
          </p:cNvPr>
          <p:cNvSpPr>
            <a:spLocks noGrp="1"/>
          </p:cNvSpPr>
          <p:nvPr userDrawn="1">
            <p:ph type="body" sz="quarter" idx="14" hasCustomPrompt="1"/>
          </p:nvPr>
        </p:nvSpPr>
        <p:spPr>
          <a:xfrm>
            <a:off x="1052337" y="1814831"/>
            <a:ext cx="5043487" cy="762349"/>
          </a:xfrm>
          <a:prstGeom prst="rect">
            <a:avLst/>
          </a:prstGeom>
        </p:spPr>
        <p:txBody>
          <a:bodyPr anchor="b" anchorCtr="0">
            <a:normAutofit/>
          </a:bodyPr>
          <a:lstStyle>
            <a:lvl1pPr marL="0" indent="0">
              <a:buNone/>
              <a:defRPr sz="3200" b="0"/>
            </a:lvl1pPr>
            <a:lvl2pPr marL="457178" indent="0">
              <a:buNone/>
              <a:defRPr/>
            </a:lvl2pPr>
          </a:lstStyle>
          <a:p>
            <a:r>
              <a:rPr lang="zh-CN" altLang="en-US" sz="2800" b="1" dirty="0"/>
              <a:t>请在此输入章节号</a:t>
            </a:r>
          </a:p>
        </p:txBody>
      </p:sp>
    </p:spTree>
    <p:extLst>
      <p:ext uri="{BB962C8B-B14F-4D97-AF65-F5344CB8AC3E}">
        <p14:creationId xmlns:p14="http://schemas.microsoft.com/office/powerpoint/2010/main" val="168784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page">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34326" y="429244"/>
            <a:ext cx="10319479" cy="527303"/>
          </a:xfrm>
          <a:prstGeom prst="rect">
            <a:avLst/>
          </a:prstGeom>
        </p:spPr>
        <p:txBody>
          <a:bodyPr anchor="t">
            <a:normAutofit/>
          </a:bodyPr>
          <a:lstStyle>
            <a:lvl1pPr marL="0" marR="0" indent="0" algn="l" defTabSz="914354" rtl="0" eaLnBrk="1" fontAlgn="auto" latinLnBrk="0" hangingPunct="1">
              <a:lnSpc>
                <a:spcPct val="90000"/>
              </a:lnSpc>
              <a:spcBef>
                <a:spcPct val="0"/>
              </a:spcBef>
              <a:spcAft>
                <a:spcPts val="0"/>
              </a:spcAft>
              <a:buClrTx/>
              <a:buSzTx/>
              <a:buFontTx/>
              <a:buNone/>
              <a:tabLst/>
              <a:defRPr sz="2400" b="0" i="0" baseline="0">
                <a:solidFill>
                  <a:schemeClr val="tx1"/>
                </a:solidFill>
                <a:latin typeface="Microsoft YaHei" charset="-122"/>
                <a:ea typeface="Microsoft YaHei" charset="-122"/>
                <a:cs typeface="Microsoft YaHei" charset="-122"/>
              </a:defRPr>
            </a:lvl1pPr>
          </a:lstStyle>
          <a:p>
            <a:r>
              <a:rPr lang="zh-CN" altLang="en-US" dirty="0"/>
              <a:t>请在此处输入本页的主题，用一句话总结大意</a:t>
            </a:r>
            <a:endParaRPr lang="fr-FR" dirty="0"/>
          </a:p>
        </p:txBody>
      </p:sp>
      <p:sp>
        <p:nvSpPr>
          <p:cNvPr id="3" name="Espace réservé du contenu 2"/>
          <p:cNvSpPr>
            <a:spLocks noGrp="1"/>
          </p:cNvSpPr>
          <p:nvPr>
            <p:ph idx="1" hasCustomPrompt="1"/>
          </p:nvPr>
        </p:nvSpPr>
        <p:spPr>
          <a:xfrm>
            <a:off x="1034321" y="1275134"/>
            <a:ext cx="10313235" cy="4762635"/>
          </a:xfrm>
          <a:prstGeom prst="rect">
            <a:avLst/>
          </a:prstGeom>
        </p:spPr>
        <p:txBody>
          <a:bodyPr anchor="t">
            <a:normAutofit/>
          </a:bodyPr>
          <a:lstStyle>
            <a:lvl1pPr>
              <a:defRPr sz="1600" b="0" i="0" baseline="0">
                <a:solidFill>
                  <a:schemeClr val="tx1"/>
                </a:solidFill>
                <a:latin typeface="+mn-ea"/>
                <a:ea typeface="+mn-ea"/>
                <a:cs typeface="Microsoft YaHei Light" charset="-122"/>
              </a:defRPr>
            </a:lvl1pPr>
          </a:lstStyle>
          <a:p>
            <a:pPr lvl="0"/>
            <a:r>
              <a:rPr lang="zh-CN" altLang="en-US" dirty="0"/>
              <a:t>请在此处输入不同的信息来解释本页的内容</a:t>
            </a:r>
            <a:endParaRPr lang="en-US" altLang="zh-CN" dirty="0"/>
          </a:p>
          <a:p>
            <a:pPr lvl="0"/>
            <a:endParaRPr lang="en-US" altLang="zh-CN" dirty="0"/>
          </a:p>
          <a:p>
            <a:pPr lvl="0"/>
            <a:endParaRPr lang="fr-FR" dirty="0"/>
          </a:p>
        </p:txBody>
      </p:sp>
      <p:sp>
        <p:nvSpPr>
          <p:cNvPr id="9" name="Espace réservé du pied de page 4"/>
          <p:cNvSpPr>
            <a:spLocks noGrp="1"/>
          </p:cNvSpPr>
          <p:nvPr>
            <p:ph type="ftr" sz="quarter" idx="11"/>
          </p:nvPr>
        </p:nvSpPr>
        <p:spPr>
          <a:xfrm>
            <a:off x="4038600" y="6356358"/>
            <a:ext cx="4114800" cy="365125"/>
          </a:xfrm>
        </p:spPr>
        <p:txBody>
          <a:bodyPr/>
          <a:lstStyle>
            <a:lvl1pPr>
              <a:defRPr sz="1000"/>
            </a:lvl1pPr>
          </a:lstStyle>
          <a:p>
            <a:r>
              <a:rPr lang="fr-FR" dirty="0"/>
              <a:t>The </a:t>
            </a:r>
            <a:r>
              <a:rPr lang="fr-FR" dirty="0" err="1"/>
              <a:t>title</a:t>
            </a:r>
            <a:r>
              <a:rPr lang="fr-FR" dirty="0"/>
              <a:t> of </a:t>
            </a:r>
            <a:r>
              <a:rPr lang="fr-FR" dirty="0" err="1"/>
              <a:t>your</a:t>
            </a:r>
            <a:r>
              <a:rPr lang="fr-FR" dirty="0"/>
              <a:t> document</a:t>
            </a:r>
          </a:p>
        </p:txBody>
      </p:sp>
      <p:sp>
        <p:nvSpPr>
          <p:cNvPr id="10" name="Espace réservé de la date 3"/>
          <p:cNvSpPr>
            <a:spLocks noGrp="1"/>
          </p:cNvSpPr>
          <p:nvPr>
            <p:ph type="dt" sz="half" idx="10"/>
          </p:nvPr>
        </p:nvSpPr>
        <p:spPr>
          <a:xfrm>
            <a:off x="8321500" y="6356358"/>
            <a:ext cx="3056744" cy="365125"/>
          </a:xfrm>
        </p:spPr>
        <p:txBody>
          <a:bodyPr/>
          <a:lstStyle>
            <a:lvl1pPr algn="r">
              <a:defRPr sz="1000"/>
            </a:lvl1pPr>
          </a:lstStyle>
          <a:p>
            <a:fld id="{74E3DBE9-5838-4F76-9364-D1D296611DE3}" type="datetime1">
              <a:rPr lang="fr-FR" altLang="zh-CN" smtClean="0"/>
              <a:t>03/11/2020</a:t>
            </a:fld>
            <a:endParaRPr lang="fr-FR" dirty="0"/>
          </a:p>
        </p:txBody>
      </p:sp>
      <p:sp>
        <p:nvSpPr>
          <p:cNvPr id="12" name="Espace réservé du numéro de diapositive 5"/>
          <p:cNvSpPr>
            <a:spLocks noGrp="1"/>
          </p:cNvSpPr>
          <p:nvPr>
            <p:ph type="sldNum" sz="quarter" idx="12"/>
          </p:nvPr>
        </p:nvSpPr>
        <p:spPr>
          <a:xfrm>
            <a:off x="524656" y="6356358"/>
            <a:ext cx="2743200" cy="365125"/>
          </a:xfrm>
        </p:spPr>
        <p:txBody>
          <a:bodyPr/>
          <a:lstStyle>
            <a:lvl1pPr algn="l">
              <a:defRPr sz="1000"/>
            </a:lvl1pPr>
          </a:lstStyle>
          <a:p>
            <a:fld id="{B7F7B65C-2824-9347-9C05-39D42996E2F4}" type="slidenum">
              <a:rPr lang="fr-FR" smtClean="0"/>
              <a:pPr/>
              <a:t>‹#›</a:t>
            </a:fld>
            <a:endParaRPr lang="fr-FR" dirty="0"/>
          </a:p>
        </p:txBody>
      </p:sp>
    </p:spTree>
  </p:cSld>
  <p:clrMapOvr>
    <a:masterClrMapping/>
  </p:clrMapOvr>
  <p:extLst>
    <p:ext uri="{DCECCB84-F9BA-43D5-87BE-67443E8EF086}">
      <p15:sldGuideLst xmlns:p15="http://schemas.microsoft.com/office/powerpoint/2012/main">
        <p15:guide id="1" orient="horz" pos="3793" userDrawn="1">
          <p15:clr>
            <a:srgbClr val="FBAE40"/>
          </p15:clr>
        </p15:guide>
        <p15:guide id="2" pos="6425" userDrawn="1">
          <p15:clr>
            <a:srgbClr val="FBAE40"/>
          </p15:clr>
        </p15:guide>
        <p15:guide id="3" orient="horz" pos="406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_Back cover">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708" y="0"/>
            <a:ext cx="12186584" cy="6858000"/>
          </a:xfrm>
          <a:prstGeom prst="rect">
            <a:avLst/>
          </a:prstGeom>
        </p:spPr>
      </p:pic>
      <p:sp>
        <p:nvSpPr>
          <p:cNvPr id="7" name="Espace réservé du numéro de diapositive 5"/>
          <p:cNvSpPr>
            <a:spLocks noGrp="1"/>
          </p:cNvSpPr>
          <p:nvPr>
            <p:ph type="sldNum" sz="quarter" idx="12"/>
          </p:nvPr>
        </p:nvSpPr>
        <p:spPr>
          <a:xfrm>
            <a:off x="439200" y="6287013"/>
            <a:ext cx="2743200" cy="361892"/>
          </a:xfrm>
        </p:spPr>
        <p:txBody>
          <a:bodyPr/>
          <a:lstStyle>
            <a:lvl1pPr algn="l">
              <a:defRPr sz="1000">
                <a:solidFill>
                  <a:schemeClr val="bg2">
                    <a:lumMod val="50000"/>
                  </a:schemeClr>
                </a:solidFill>
                <a:latin typeface="+mj-lt"/>
              </a:defRPr>
            </a:lvl1pPr>
          </a:lstStyle>
          <a:p>
            <a:fld id="{B7F7B65C-2824-9347-9C05-39D42996E2F4}" type="slidenum">
              <a:rPr lang="fr-FR" smtClean="0"/>
              <a:pPr/>
              <a:t>‹#›</a:t>
            </a:fld>
            <a:endParaRPr lang="fr-FR" dirty="0"/>
          </a:p>
        </p:txBody>
      </p:sp>
      <p:sp>
        <p:nvSpPr>
          <p:cNvPr id="2" name="矩形 1">
            <a:extLst>
              <a:ext uri="{FF2B5EF4-FFF2-40B4-BE49-F238E27FC236}">
                <a16:creationId xmlns:a16="http://schemas.microsoft.com/office/drawing/2014/main" id="{58BC38D0-5C0A-4522-9900-265F04CA18CE}"/>
              </a:ext>
            </a:extLst>
          </p:cNvPr>
          <p:cNvSpPr/>
          <p:nvPr userDrawn="1"/>
        </p:nvSpPr>
        <p:spPr>
          <a:xfrm>
            <a:off x="838986" y="1046375"/>
            <a:ext cx="8748074" cy="524063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8388568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BA9FFE5-A643-4B62-BF2B-5FE6DE605367}" type="datetime1">
              <a:rPr lang="fr-FR" altLang="zh-CN" smtClean="0"/>
              <a:t>03/11/2020</a:t>
            </a:fld>
            <a:endParaRPr lang="en-US" dirty="0"/>
          </a:p>
        </p:txBody>
      </p:sp>
      <p:sp>
        <p:nvSpPr>
          <p:cNvPr id="4" name="页脚占位符 3"/>
          <p:cNvSpPr>
            <a:spLocks noGrp="1"/>
          </p:cNvSpPr>
          <p:nvPr>
            <p:ph type="ftr" sz="quarter" idx="11"/>
          </p:nvPr>
        </p:nvSpPr>
        <p:spPr/>
        <p:txBody>
          <a:bodyPr/>
          <a:lstStyle/>
          <a:p>
            <a:r>
              <a:rPr lang="en-US" dirty="0"/>
              <a:t>The title of your document</a:t>
            </a:r>
          </a:p>
        </p:txBody>
      </p:sp>
      <p:sp>
        <p:nvSpPr>
          <p:cNvPr id="5" name="灯片编号占位符 4"/>
          <p:cNvSpPr>
            <a:spLocks noGrp="1"/>
          </p:cNvSpPr>
          <p:nvPr>
            <p:ph type="sldNum" sz="quarter" idx="12"/>
          </p:nvPr>
        </p:nvSpPr>
        <p:spPr/>
        <p:txBody>
          <a:bodyPr/>
          <a:lstStyle/>
          <a:p>
            <a:fld id="{1C803D94-004C-7542-B7F5-5D51A5417763}" type="slidenum">
              <a:rPr lang="en-US" smtClean="0"/>
              <a:pPr/>
              <a:t>‹#›</a:t>
            </a:fld>
            <a:endParaRPr lang="en-US" dirty="0"/>
          </a:p>
        </p:txBody>
      </p:sp>
    </p:spTree>
    <p:extLst>
      <p:ext uri="{BB962C8B-B14F-4D97-AF65-F5344CB8AC3E}">
        <p14:creationId xmlns:p14="http://schemas.microsoft.com/office/powerpoint/2010/main" val="33417851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Microsoft YaHei" charset="-122"/>
                <a:ea typeface="Microsoft YaHei" charset="-122"/>
                <a:cs typeface="Microsoft YaHei" charset="-122"/>
              </a:defRPr>
            </a:lvl1pPr>
          </a:lstStyle>
          <a:p>
            <a:fld id="{0BA9FFE5-A643-4B62-BF2B-5FE6DE605367}" type="datetime1">
              <a:rPr lang="fr-FR" altLang="zh-CN" smtClean="0"/>
              <a:t>03/11/2020</a:t>
            </a:fld>
            <a:endParaRPr lang="en-US" dirty="0"/>
          </a:p>
        </p:txBody>
      </p:sp>
      <p:sp>
        <p:nvSpPr>
          <p:cNvPr id="5" name="Footer Placeholder 4"/>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Microsoft YaHei" charset="-122"/>
                <a:ea typeface="Microsoft YaHei" charset="-122"/>
                <a:cs typeface="Microsoft YaHei" charset="-122"/>
              </a:defRPr>
            </a:lvl1pPr>
          </a:lstStyle>
          <a:p>
            <a:r>
              <a:rPr lang="en-US" dirty="0"/>
              <a:t>The title of your document</a:t>
            </a:r>
          </a:p>
        </p:txBody>
      </p:sp>
      <p:sp>
        <p:nvSpPr>
          <p:cNvPr id="6" name="Slide Number Placeholder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Microsoft YaHei" charset="-122"/>
                <a:ea typeface="Microsoft YaHei" charset="-122"/>
                <a:cs typeface="Microsoft YaHei" charset="-122"/>
              </a:defRPr>
            </a:lvl1pPr>
          </a:lstStyle>
          <a:p>
            <a:fld id="{1C803D94-004C-7542-B7F5-5D51A5417763}" type="slidenum">
              <a:rPr lang="en-US" smtClean="0"/>
              <a:pPr/>
              <a:t>‹#›</a:t>
            </a:fld>
            <a:endParaRPr lang="en-US" dirty="0"/>
          </a:p>
        </p:txBody>
      </p:sp>
    </p:spTree>
    <p:extLst>
      <p:ext uri="{BB962C8B-B14F-4D97-AF65-F5344CB8AC3E}">
        <p14:creationId xmlns:p14="http://schemas.microsoft.com/office/powerpoint/2010/main" val="76914611"/>
      </p:ext>
    </p:extLst>
  </p:cSld>
  <p:clrMap bg1="lt1" tx1="dk1" bg2="lt2" tx2="dk2" accent1="accent1" accent2="accent2" accent3="accent3" accent4="accent4" accent5="accent5" accent6="accent6" hlink="hlink" folHlink="folHlink"/>
  <p:sldLayoutIdLst>
    <p:sldLayoutId id="2147483657" r:id="rId1"/>
    <p:sldLayoutId id="2147483659" r:id="rId2"/>
    <p:sldLayoutId id="2147483652" r:id="rId3"/>
    <p:sldLayoutId id="2147483658" r:id="rId4"/>
    <p:sldLayoutId id="2147483660" r:id="rId5"/>
  </p:sldLayoutIdLst>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E761BDF-C702-47A0-A896-D5BEB88E5343}"/>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ChalkSketch/>
                    </a14:imgEffect>
                  </a14:imgLayer>
                </a14:imgProps>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6B4D2C1F-F6B7-4405-B259-2CDC77E20ACC}"/>
              </a:ext>
            </a:extLst>
          </p:cNvPr>
          <p:cNvSpPr>
            <a:spLocks noGrp="1"/>
          </p:cNvSpPr>
          <p:nvPr>
            <p:ph type="ctrTitle"/>
          </p:nvPr>
        </p:nvSpPr>
        <p:spPr>
          <a:xfrm>
            <a:off x="1359220" y="1329890"/>
            <a:ext cx="8422955" cy="1019331"/>
          </a:xfrm>
        </p:spPr>
        <p:txBody>
          <a:bodyPr/>
          <a:lstStyle/>
          <a:p>
            <a:r>
              <a:rPr lang="en-CA" altLang="zh-TW" b="1" dirty="0">
                <a:solidFill>
                  <a:schemeClr val="bg2">
                    <a:lumMod val="25000"/>
                  </a:schemeClr>
                </a:solidFill>
                <a:latin typeface="+mj-lt"/>
              </a:rPr>
              <a:t>Robotic Process Automation Analysis</a:t>
            </a:r>
            <a:endParaRPr lang="zh-TW" altLang="en-US" b="1" dirty="0">
              <a:solidFill>
                <a:schemeClr val="bg2">
                  <a:lumMod val="25000"/>
                </a:schemeClr>
              </a:solidFill>
              <a:latin typeface="+mj-lt"/>
            </a:endParaRPr>
          </a:p>
        </p:txBody>
      </p:sp>
      <p:sp>
        <p:nvSpPr>
          <p:cNvPr id="3" name="副標題 2">
            <a:extLst>
              <a:ext uri="{FF2B5EF4-FFF2-40B4-BE49-F238E27FC236}">
                <a16:creationId xmlns:a16="http://schemas.microsoft.com/office/drawing/2014/main" id="{FB4C398A-4F42-4722-9004-1E834D469482}"/>
              </a:ext>
            </a:extLst>
          </p:cNvPr>
          <p:cNvSpPr>
            <a:spLocks noGrp="1"/>
          </p:cNvSpPr>
          <p:nvPr>
            <p:ph type="subTitle" idx="1"/>
          </p:nvPr>
        </p:nvSpPr>
        <p:spPr>
          <a:xfrm>
            <a:off x="1359221" y="2409183"/>
            <a:ext cx="7308355" cy="1753242"/>
          </a:xfrm>
        </p:spPr>
        <p:txBody>
          <a:bodyPr>
            <a:normAutofit/>
          </a:bodyPr>
          <a:lstStyle/>
          <a:p>
            <a:r>
              <a:rPr lang="en-CA" altLang="zh-TW" dirty="0">
                <a:solidFill>
                  <a:schemeClr val="bg2">
                    <a:lumMod val="25000"/>
                  </a:schemeClr>
                </a:solidFill>
                <a:latin typeface="+mj-lt"/>
              </a:rPr>
              <a:t>Who is the next winner?  </a:t>
            </a:r>
            <a:endParaRPr lang="zh-TW" altLang="en-US" dirty="0">
              <a:solidFill>
                <a:schemeClr val="bg2">
                  <a:lumMod val="25000"/>
                </a:schemeClr>
              </a:solidFill>
              <a:latin typeface="+mj-lt"/>
            </a:endParaRPr>
          </a:p>
        </p:txBody>
      </p:sp>
      <p:sp>
        <p:nvSpPr>
          <p:cNvPr id="4" name="投影片編號版面配置區 3">
            <a:extLst>
              <a:ext uri="{FF2B5EF4-FFF2-40B4-BE49-F238E27FC236}">
                <a16:creationId xmlns:a16="http://schemas.microsoft.com/office/drawing/2014/main" id="{66BF599D-059F-44AC-A463-707CDC8040F4}"/>
              </a:ext>
            </a:extLst>
          </p:cNvPr>
          <p:cNvSpPr>
            <a:spLocks noGrp="1"/>
          </p:cNvSpPr>
          <p:nvPr>
            <p:ph type="sldNum" sz="quarter" idx="12"/>
          </p:nvPr>
        </p:nvSpPr>
        <p:spPr/>
        <p:txBody>
          <a:bodyPr/>
          <a:lstStyle/>
          <a:p>
            <a:fld id="{B7F7B65C-2824-9347-9C05-39D42996E2F4}" type="slidenum">
              <a:rPr lang="fr-FR" smtClean="0"/>
              <a:pPr/>
              <a:t>1</a:t>
            </a:fld>
            <a:endParaRPr lang="fr-FR" dirty="0"/>
          </a:p>
        </p:txBody>
      </p:sp>
      <p:sp>
        <p:nvSpPr>
          <p:cNvPr id="5" name="副標題 2">
            <a:extLst>
              <a:ext uri="{FF2B5EF4-FFF2-40B4-BE49-F238E27FC236}">
                <a16:creationId xmlns:a16="http://schemas.microsoft.com/office/drawing/2014/main" id="{06F9CA5E-DB58-4A1B-AED4-F4024211653C}"/>
              </a:ext>
            </a:extLst>
          </p:cNvPr>
          <p:cNvSpPr txBox="1">
            <a:spLocks/>
          </p:cNvSpPr>
          <p:nvPr/>
        </p:nvSpPr>
        <p:spPr>
          <a:xfrm>
            <a:off x="3816845" y="4927206"/>
            <a:ext cx="7308355" cy="1753242"/>
          </a:xfrm>
          <a:prstGeom prst="rect">
            <a:avLst/>
          </a:prstGeom>
        </p:spPr>
        <p:txBody>
          <a:bodyPr anchor="b">
            <a:normAutofit/>
          </a:bodyPr>
          <a:lstStyle>
            <a:lvl1pPr marL="0" marR="0" indent="0" algn="l" defTabSz="914354" rtl="0" eaLnBrk="1" fontAlgn="auto" latinLnBrk="0" hangingPunct="1">
              <a:lnSpc>
                <a:spcPct val="90000"/>
              </a:lnSpc>
              <a:spcBef>
                <a:spcPts val="1000"/>
              </a:spcBef>
              <a:spcAft>
                <a:spcPts val="0"/>
              </a:spcAft>
              <a:buClrTx/>
              <a:buSzTx/>
              <a:buFont typeface="Arial"/>
              <a:buNone/>
              <a:tabLst/>
              <a:defRPr sz="1800" b="0" i="0" kern="1200" baseline="0">
                <a:solidFill>
                  <a:schemeClr val="tx1"/>
                </a:solidFill>
                <a:latin typeface="+mj-ea"/>
                <a:ea typeface="+mj-ea"/>
                <a:cs typeface="Microsoft YaHei Light" charset="-122"/>
              </a:defRPr>
            </a:lvl1pPr>
            <a:lvl2pPr marL="457178" indent="0" algn="ctr" defTabSz="914354"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r>
              <a:rPr lang="en-CA" altLang="zh-TW" dirty="0">
                <a:latin typeface="+mj-lt"/>
              </a:rPr>
              <a:t>Annie Liu</a:t>
            </a:r>
            <a:endParaRPr lang="en-US" altLang="zh-TW" dirty="0">
              <a:latin typeface="+mj-lt"/>
            </a:endParaRPr>
          </a:p>
          <a:p>
            <a:pPr algn="r"/>
            <a:r>
              <a:rPr lang="en-US" altLang="zh-TW" dirty="0">
                <a:latin typeface="+mj-lt"/>
              </a:rPr>
              <a:t>2020.09.30</a:t>
            </a:r>
            <a:br>
              <a:rPr lang="en-US" altLang="zh-TW" dirty="0">
                <a:latin typeface="+mj-lt"/>
              </a:rPr>
            </a:br>
            <a:br>
              <a:rPr lang="en-US" altLang="zh-TW" dirty="0">
                <a:latin typeface="+mj-lt"/>
              </a:rPr>
            </a:br>
            <a:br>
              <a:rPr lang="en-US" altLang="zh-TW" dirty="0">
                <a:latin typeface="+mj-lt"/>
              </a:rPr>
            </a:br>
            <a:br>
              <a:rPr lang="en-US" altLang="zh-TW" dirty="0">
                <a:latin typeface="+mj-lt"/>
              </a:rPr>
            </a:br>
            <a:endParaRPr lang="zh-TW" altLang="en-US" dirty="0">
              <a:latin typeface="+mj-lt"/>
            </a:endParaRPr>
          </a:p>
        </p:txBody>
      </p:sp>
      <p:sp>
        <p:nvSpPr>
          <p:cNvPr id="8" name="矩形 7">
            <a:extLst>
              <a:ext uri="{FF2B5EF4-FFF2-40B4-BE49-F238E27FC236}">
                <a16:creationId xmlns:a16="http://schemas.microsoft.com/office/drawing/2014/main" id="{05A7DF6E-9483-47CA-A81F-5469D961B2D4}"/>
              </a:ext>
            </a:extLst>
          </p:cNvPr>
          <p:cNvSpPr/>
          <p:nvPr/>
        </p:nvSpPr>
        <p:spPr>
          <a:xfrm>
            <a:off x="609600" y="1028700"/>
            <a:ext cx="10896600" cy="508076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6929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446F86-451E-40FA-88C7-B9BA2C8DDCDA}"/>
              </a:ext>
            </a:extLst>
          </p:cNvPr>
          <p:cNvSpPr>
            <a:spLocks noGrp="1"/>
          </p:cNvSpPr>
          <p:nvPr>
            <p:ph type="title"/>
          </p:nvPr>
        </p:nvSpPr>
        <p:spPr/>
        <p:txBody>
          <a:bodyPr>
            <a:normAutofit/>
          </a:bodyPr>
          <a:lstStyle/>
          <a:p>
            <a:r>
              <a:rPr lang="en-CA" altLang="zh-TW" sz="2200" dirty="0">
                <a:latin typeface="+mj-lt"/>
              </a:rPr>
              <a:t>RPA (Robotic Process Automation) Market </a:t>
            </a:r>
            <a:endParaRPr lang="en-CA" sz="2200" dirty="0">
              <a:latin typeface="+mj-lt"/>
            </a:endParaRPr>
          </a:p>
        </p:txBody>
      </p:sp>
      <p:sp>
        <p:nvSpPr>
          <p:cNvPr id="4" name="投影片編號版面配置區 3">
            <a:extLst>
              <a:ext uri="{FF2B5EF4-FFF2-40B4-BE49-F238E27FC236}">
                <a16:creationId xmlns:a16="http://schemas.microsoft.com/office/drawing/2014/main" id="{9BC10D40-D357-4213-B7B1-C194312575DD}"/>
              </a:ext>
            </a:extLst>
          </p:cNvPr>
          <p:cNvSpPr>
            <a:spLocks noGrp="1"/>
          </p:cNvSpPr>
          <p:nvPr>
            <p:ph type="sldNum" sz="quarter" idx="12"/>
          </p:nvPr>
        </p:nvSpPr>
        <p:spPr/>
        <p:txBody>
          <a:bodyPr/>
          <a:lstStyle/>
          <a:p>
            <a:fld id="{B7F7B65C-2824-9347-9C05-39D42996E2F4}" type="slidenum">
              <a:rPr lang="fr-FR" smtClean="0"/>
              <a:pPr/>
              <a:t>2</a:t>
            </a:fld>
            <a:endParaRPr lang="fr-FR" dirty="0"/>
          </a:p>
        </p:txBody>
      </p:sp>
      <p:sp>
        <p:nvSpPr>
          <p:cNvPr id="35" name="文字方塊 34">
            <a:extLst>
              <a:ext uri="{FF2B5EF4-FFF2-40B4-BE49-F238E27FC236}">
                <a16:creationId xmlns:a16="http://schemas.microsoft.com/office/drawing/2014/main" id="{9AB007D9-1646-4851-92B4-0983BBB73596}"/>
              </a:ext>
            </a:extLst>
          </p:cNvPr>
          <p:cNvSpPr txBox="1"/>
          <p:nvPr/>
        </p:nvSpPr>
        <p:spPr>
          <a:xfrm>
            <a:off x="6243321" y="1024494"/>
            <a:ext cx="5294824" cy="272714"/>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altLang="zh-TW" dirty="0">
                <a:sym typeface="Arial"/>
              </a:rPr>
              <a:t>RPA Definition &amp; Deployments</a:t>
            </a:r>
            <a:endParaRPr lang="zh-TW" altLang="en-US" dirty="0">
              <a:sym typeface="Arial"/>
            </a:endParaRPr>
          </a:p>
        </p:txBody>
      </p:sp>
      <p:sp>
        <p:nvSpPr>
          <p:cNvPr id="6" name="文字方塊 5">
            <a:extLst>
              <a:ext uri="{FF2B5EF4-FFF2-40B4-BE49-F238E27FC236}">
                <a16:creationId xmlns:a16="http://schemas.microsoft.com/office/drawing/2014/main" id="{046C4879-DB76-4C9D-9EBD-A8E62ABEDFFF}"/>
              </a:ext>
            </a:extLst>
          </p:cNvPr>
          <p:cNvSpPr txBox="1"/>
          <p:nvPr/>
        </p:nvSpPr>
        <p:spPr>
          <a:xfrm>
            <a:off x="709655" y="1024493"/>
            <a:ext cx="5239022" cy="272715"/>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altLang="zh-TW" dirty="0">
                <a:sym typeface="Arial"/>
              </a:rPr>
              <a:t>Industry Trend - RPA </a:t>
            </a:r>
            <a:endParaRPr lang="zh-TW" altLang="en-US" dirty="0">
              <a:sym typeface="Arial"/>
            </a:endParaRPr>
          </a:p>
        </p:txBody>
      </p:sp>
      <p:sp>
        <p:nvSpPr>
          <p:cNvPr id="57" name="文本框 90">
            <a:extLst>
              <a:ext uri="{FF2B5EF4-FFF2-40B4-BE49-F238E27FC236}">
                <a16:creationId xmlns:a16="http://schemas.microsoft.com/office/drawing/2014/main" id="{3F01CCC6-A62D-4610-B208-6D671CB86833}"/>
              </a:ext>
            </a:extLst>
          </p:cNvPr>
          <p:cNvSpPr txBox="1"/>
          <p:nvPr/>
        </p:nvSpPr>
        <p:spPr>
          <a:xfrm>
            <a:off x="914530" y="6461258"/>
            <a:ext cx="5209371" cy="236603"/>
          </a:xfrm>
          <a:prstGeom prst="rect">
            <a:avLst/>
          </a:prstGeom>
        </p:spPr>
        <p:txBody>
          <a:bodyPr wrap="square" rtlCol="0">
            <a:spAutoFit/>
          </a:bodyPr>
          <a:lstStyle/>
          <a:p>
            <a:pPr>
              <a:lnSpc>
                <a:spcPct val="130000"/>
              </a:lnSpc>
              <a:spcBef>
                <a:spcPts val="600"/>
              </a:spcBef>
            </a:pPr>
            <a:r>
              <a:rPr lang="en-US" altLang="zh-TW" sz="800" dirty="0">
                <a:latin typeface="Arial" panose="020B0604020202020204" pitchFamily="34" charset="0"/>
                <a:cs typeface="Arial" panose="020B0604020202020204" pitchFamily="34" charset="0"/>
              </a:rPr>
              <a:t>Source</a:t>
            </a:r>
            <a:r>
              <a:rPr lang="zh-TW" altLang="en-US" sz="800" dirty="0">
                <a:latin typeface="Arial" panose="020B0604020202020204" pitchFamily="34" charset="0"/>
                <a:cs typeface="Arial" panose="020B0604020202020204" pitchFamily="34" charset="0"/>
              </a:rPr>
              <a:t>：</a:t>
            </a:r>
            <a:r>
              <a:rPr lang="en-CA" altLang="zh-TW" sz="800" dirty="0">
                <a:latin typeface="Arial" panose="020B0604020202020204" pitchFamily="34" charset="0"/>
                <a:cs typeface="Arial" panose="020B0604020202020204" pitchFamily="34" charset="0"/>
              </a:rPr>
              <a:t>Factset, Bureau of Labor Statistics (BLS) data, Equity Research Report, </a:t>
            </a:r>
            <a:endParaRPr lang="zh-CN" altLang="en-US" sz="800" dirty="0">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DF0285C3-10B6-4F4F-8C4D-E40D54A447E5}"/>
              </a:ext>
            </a:extLst>
          </p:cNvPr>
          <p:cNvSpPr txBox="1"/>
          <p:nvPr/>
        </p:nvSpPr>
        <p:spPr>
          <a:xfrm>
            <a:off x="6243319" y="3537505"/>
            <a:ext cx="5294823" cy="276999"/>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base">
              <a:spcBef>
                <a:spcPct val="0"/>
              </a:spcBef>
              <a:spcAft>
                <a:spcPct val="0"/>
              </a:spcAft>
            </a:pPr>
            <a:r>
              <a:rPr lang="en-CA" sz="1400" b="1" dirty="0">
                <a:latin typeface="+mj-lt"/>
                <a:sym typeface="Arial"/>
              </a:rPr>
              <a:t>RPA Business Potential</a:t>
            </a:r>
          </a:p>
        </p:txBody>
      </p:sp>
      <p:sp>
        <p:nvSpPr>
          <p:cNvPr id="7" name="Google Shape;52;p6">
            <a:extLst>
              <a:ext uri="{FF2B5EF4-FFF2-40B4-BE49-F238E27FC236}">
                <a16:creationId xmlns:a16="http://schemas.microsoft.com/office/drawing/2014/main" id="{88E13C92-CA08-4CC4-8370-431253EB0117}"/>
              </a:ext>
            </a:extLst>
          </p:cNvPr>
          <p:cNvSpPr txBox="1"/>
          <p:nvPr/>
        </p:nvSpPr>
        <p:spPr>
          <a:xfrm>
            <a:off x="6930881" y="1446212"/>
            <a:ext cx="4598797" cy="2169825"/>
          </a:xfrm>
          <a:prstGeom prst="rect">
            <a:avLst/>
          </a:prstGeom>
          <a:noFill/>
        </p:spPr>
        <p:txBody>
          <a:bodyPr wrap="square">
            <a:spAutoFit/>
          </a:bodyPr>
          <a:lstStyle>
            <a:defPPr>
              <a:defRPr lang="en-US"/>
            </a:defPPr>
            <a:lvl1pPr marL="171446" indent="-171446">
              <a:spcBef>
                <a:spcPts val="600"/>
              </a:spcBef>
              <a:buFont typeface="Arial" panose="020B0604020202020204" pitchFamily="34" charset="0"/>
              <a:buChar char="•"/>
              <a:defRPr sz="1200" b="1" i="0" u="none" strike="noStrike" spc="0" baseline="0">
                <a:solidFill>
                  <a:srgbClr val="27282D"/>
                </a:solidFill>
                <a:latin typeface="Arial" panose="020B0604020202020204" pitchFamily="34" charset="0"/>
                <a:ea typeface="+mj-ea"/>
                <a:cs typeface="Arial" panose="020B0604020202020204" pitchFamily="34" charset="0"/>
              </a:defRPr>
            </a:lvl1pPr>
          </a:lstStyle>
          <a:p>
            <a:r>
              <a:rPr lang="en-CA" sz="1200" b="0" dirty="0">
                <a:latin typeface="+mj-lt"/>
                <a:sym typeface="Arial"/>
              </a:rPr>
              <a:t>RPA is a </a:t>
            </a:r>
            <a:r>
              <a:rPr lang="en-CA" sz="1200" dirty="0">
                <a:latin typeface="+mj-lt"/>
                <a:sym typeface="Arial"/>
              </a:rPr>
              <a:t>software robot </a:t>
            </a:r>
            <a:r>
              <a:rPr lang="en-CA" sz="1200" b="0" dirty="0">
                <a:latin typeface="+mj-lt"/>
                <a:sym typeface="Arial"/>
              </a:rPr>
              <a:t>that replicates human’s repetitive actions in the end-to-end process. </a:t>
            </a:r>
          </a:p>
          <a:p>
            <a:r>
              <a:rPr lang="en-CA" b="0" dirty="0">
                <a:latin typeface="+mj-lt"/>
                <a:sym typeface="Arial"/>
              </a:rPr>
              <a:t>RPA can be used to automate processes that are repetitive, prone to error, rules based, digital data involved, time critical and seasonal</a:t>
            </a:r>
          </a:p>
          <a:p>
            <a:r>
              <a:rPr lang="en-CA" b="0" dirty="0">
                <a:latin typeface="+mj-lt"/>
                <a:sym typeface="Arial"/>
              </a:rPr>
              <a:t>RPA has effectively bypassed the traditional IT buyer, appealing directly to business users, with its emphasis on resource reduction, easy efficiency and accessibility of the scripting environments.</a:t>
            </a:r>
          </a:p>
          <a:p>
            <a:endParaRPr lang="en-CA" sz="1200" b="0" dirty="0">
              <a:latin typeface="+mj-lt"/>
              <a:sym typeface="Arial"/>
            </a:endParaRPr>
          </a:p>
        </p:txBody>
      </p:sp>
      <p:sp>
        <p:nvSpPr>
          <p:cNvPr id="10" name="文字方塊 9">
            <a:extLst>
              <a:ext uri="{FF2B5EF4-FFF2-40B4-BE49-F238E27FC236}">
                <a16:creationId xmlns:a16="http://schemas.microsoft.com/office/drawing/2014/main" id="{9601F3C9-409E-4FB4-9A08-C84A686FB7F5}"/>
              </a:ext>
            </a:extLst>
          </p:cNvPr>
          <p:cNvSpPr txBox="1"/>
          <p:nvPr/>
        </p:nvSpPr>
        <p:spPr>
          <a:xfrm>
            <a:off x="709655" y="1437745"/>
            <a:ext cx="5239023" cy="2015936"/>
          </a:xfrm>
          <a:prstGeom prst="rect">
            <a:avLst/>
          </a:prstGeom>
          <a:noFill/>
        </p:spPr>
        <p:txBody>
          <a:bodyPr wrap="square">
            <a:spAutoFit/>
          </a:bodyPr>
          <a:lstStyle/>
          <a:p>
            <a:pPr marL="171446" indent="-171446">
              <a:buFont typeface="Arial" panose="020B0604020202020204" pitchFamily="34" charset="0"/>
              <a:buChar char="•"/>
            </a:pPr>
            <a:r>
              <a:rPr lang="en-CA" sz="1200" dirty="0">
                <a:latin typeface="+mj-lt"/>
                <a:ea typeface="+mj-ea"/>
                <a:cs typeface="Arial" panose="020B0604020202020204" pitchFamily="34" charset="0"/>
              </a:rPr>
              <a:t>While 2C consumer IoT has become mature, the industrial IoT gradually become the next dominating edge for companies performance improvements. RPA grows its footprint to </a:t>
            </a:r>
            <a:r>
              <a:rPr lang="en-CA" sz="1200" b="1" dirty="0">
                <a:latin typeface="+mj-lt"/>
                <a:ea typeface="+mj-ea"/>
                <a:cs typeface="Arial" panose="020B0604020202020204" pitchFamily="34" charset="0"/>
              </a:rPr>
              <a:t>change business behaviours </a:t>
            </a:r>
            <a:r>
              <a:rPr lang="en-CA" sz="1200" dirty="0">
                <a:latin typeface="+mj-lt"/>
                <a:ea typeface="+mj-ea"/>
                <a:cs typeface="Arial" panose="020B0604020202020204" pitchFamily="34" charset="0"/>
              </a:rPr>
              <a:t>and captures the trend of </a:t>
            </a:r>
            <a:r>
              <a:rPr lang="en-CA" sz="1200" b="1" dirty="0">
                <a:latin typeface="+mj-lt"/>
                <a:ea typeface="+mj-ea"/>
                <a:cs typeface="Arial" panose="020B0604020202020204" pitchFamily="34" charset="0"/>
              </a:rPr>
              <a:t>data integration + digital business transformation. </a:t>
            </a:r>
          </a:p>
          <a:p>
            <a:pPr marL="171446" indent="-171446">
              <a:spcBef>
                <a:spcPts val="600"/>
              </a:spcBef>
              <a:buFont typeface="Arial" panose="020B0604020202020204" pitchFamily="34" charset="0"/>
              <a:buChar char="•"/>
            </a:pPr>
            <a:r>
              <a:rPr lang="en-CA" sz="1200" dirty="0">
                <a:latin typeface="+mj-lt"/>
                <a:ea typeface="+mj-ea"/>
                <a:cs typeface="Arial" panose="020B0604020202020204" pitchFamily="34" charset="0"/>
              </a:rPr>
              <a:t>Since businesses have </a:t>
            </a:r>
            <a:r>
              <a:rPr lang="en-CA" sz="1200" b="1" dirty="0">
                <a:latin typeface="+mj-lt"/>
                <a:ea typeface="+mj-ea"/>
                <a:cs typeface="Arial" panose="020B0604020202020204" pitchFamily="34" charset="0"/>
              </a:rPr>
              <a:t>expanded goals beyond automations for isolated tasks</a:t>
            </a:r>
            <a:r>
              <a:rPr lang="en-CA" sz="1200" dirty="0">
                <a:latin typeface="+mj-lt"/>
                <a:ea typeface="+mj-ea"/>
                <a:cs typeface="Arial" panose="020B0604020202020204" pitchFamily="34" charset="0"/>
              </a:rPr>
              <a:t>, </a:t>
            </a:r>
            <a:r>
              <a:rPr lang="it-IT" sz="1200" dirty="0">
                <a:latin typeface="+mj-lt"/>
                <a:ea typeface="+mj-ea"/>
                <a:cs typeface="Arial" panose="020B0604020202020204" pitchFamily="34" charset="0"/>
              </a:rPr>
              <a:t>RPA + AI components can deal with broader use cases: </a:t>
            </a:r>
          </a:p>
          <a:p>
            <a:pPr marL="628646" lvl="1" indent="-171446">
              <a:buFont typeface="Arial" panose="020B0604020202020204" pitchFamily="34" charset="0"/>
              <a:buChar char="•"/>
            </a:pPr>
            <a:r>
              <a:rPr lang="en-CA" sz="1200" dirty="0">
                <a:latin typeface="+mj-lt"/>
                <a:ea typeface="+mj-ea"/>
                <a:cs typeface="Arial" panose="020B0604020202020204" pitchFamily="34" charset="0"/>
              </a:rPr>
              <a:t>process discovery analytics, conversational intelligence, </a:t>
            </a:r>
          </a:p>
          <a:p>
            <a:pPr marL="628646" lvl="1" indent="-171446">
              <a:buFont typeface="Arial" panose="020B0604020202020204" pitchFamily="34" charset="0"/>
              <a:buChar char="•"/>
            </a:pPr>
            <a:r>
              <a:rPr lang="en-CA" sz="1200" dirty="0">
                <a:latin typeface="+mj-lt"/>
                <a:ea typeface="+mj-ea"/>
                <a:cs typeface="Arial" panose="020B0604020202020204" pitchFamily="34" charset="0"/>
              </a:rPr>
              <a:t>decision management based on machine learning</a:t>
            </a:r>
          </a:p>
          <a:p>
            <a:pPr marL="628646" lvl="1" indent="-171446">
              <a:buFont typeface="Arial" panose="020B0604020202020204" pitchFamily="34" charset="0"/>
              <a:buChar char="•"/>
            </a:pPr>
            <a:r>
              <a:rPr lang="en-CA" sz="1200" dirty="0">
                <a:latin typeface="+mj-lt"/>
                <a:ea typeface="+mj-ea"/>
                <a:cs typeface="Arial" panose="020B0604020202020204" pitchFamily="34" charset="0"/>
              </a:rPr>
              <a:t>central orchestration, and platform openness </a:t>
            </a:r>
          </a:p>
        </p:txBody>
      </p:sp>
      <p:sp>
        <p:nvSpPr>
          <p:cNvPr id="11" name="文字方塊 10">
            <a:extLst>
              <a:ext uri="{FF2B5EF4-FFF2-40B4-BE49-F238E27FC236}">
                <a16:creationId xmlns:a16="http://schemas.microsoft.com/office/drawing/2014/main" id="{44D2AA7C-74E5-4483-8BB0-CE7E562562DC}"/>
              </a:ext>
            </a:extLst>
          </p:cNvPr>
          <p:cNvSpPr txBox="1"/>
          <p:nvPr/>
        </p:nvSpPr>
        <p:spPr>
          <a:xfrm>
            <a:off x="6251786" y="3952733"/>
            <a:ext cx="5415558" cy="2754600"/>
          </a:xfrm>
          <a:prstGeom prst="rect">
            <a:avLst/>
          </a:prstGeom>
          <a:noFill/>
        </p:spPr>
        <p:txBody>
          <a:bodyPr wrap="square">
            <a:spAutoFit/>
          </a:bodyPr>
          <a:lstStyle/>
          <a:p>
            <a:pPr marL="171450" indent="-171450">
              <a:spcBef>
                <a:spcPts val="600"/>
              </a:spcBef>
              <a:buFont typeface="Arial" panose="020B0604020202020204" pitchFamily="34" charset="0"/>
              <a:buChar char="•"/>
            </a:pPr>
            <a:r>
              <a:rPr lang="en-CA" sz="1200" dirty="0">
                <a:latin typeface="+mj-lt"/>
                <a:sym typeface="Arial"/>
              </a:rPr>
              <a:t>It is believed to adopted in </a:t>
            </a:r>
            <a:r>
              <a:rPr lang="en-CA" sz="1200" b="1" dirty="0">
                <a:latin typeface="+mj-lt"/>
                <a:sym typeface="Arial"/>
              </a:rPr>
              <a:t>every industry </a:t>
            </a:r>
            <a:r>
              <a:rPr lang="en-CA" sz="1200" dirty="0">
                <a:latin typeface="+mj-lt"/>
                <a:sym typeface="Arial"/>
              </a:rPr>
              <a:t>as RPA has benefits in</a:t>
            </a:r>
          </a:p>
          <a:p>
            <a:pPr marL="628650" lvl="1" indent="-171450">
              <a:buFont typeface="Arial" panose="020B0604020202020204" pitchFamily="34" charset="0"/>
              <a:buChar char="•"/>
            </a:pPr>
            <a:r>
              <a:rPr lang="en-CA" sz="1200" dirty="0">
                <a:latin typeface="+mj-lt"/>
                <a:sym typeface="Arial"/>
              </a:rPr>
              <a:t>accelerate time to value, shorten </a:t>
            </a:r>
            <a:r>
              <a:rPr lang="en-CA" sz="1200" b="0" dirty="0">
                <a:latin typeface="+mj-lt"/>
                <a:sym typeface="Arial"/>
              </a:rPr>
              <a:t>new automation scheme deployment</a:t>
            </a:r>
          </a:p>
          <a:p>
            <a:pPr marL="628650" lvl="1" indent="-171450">
              <a:buFont typeface="Arial" panose="020B0604020202020204" pitchFamily="34" charset="0"/>
              <a:buChar char="•"/>
            </a:pPr>
            <a:r>
              <a:rPr lang="en-CA" sz="1200" b="0" dirty="0">
                <a:latin typeface="+mj-lt"/>
                <a:sym typeface="Arial"/>
              </a:rPr>
              <a:t>allow employees to perform higher-value work</a:t>
            </a:r>
          </a:p>
          <a:p>
            <a:pPr marL="628650" lvl="1" indent="-171450">
              <a:buFont typeface="Arial" panose="020B0604020202020204" pitchFamily="34" charset="0"/>
              <a:buChar char="•"/>
            </a:pPr>
            <a:r>
              <a:rPr lang="en-CA" sz="1200" dirty="0">
                <a:latin typeface="+mj-lt"/>
                <a:sym typeface="Arial"/>
              </a:rPr>
              <a:t>decreased cycle times and improved throughput</a:t>
            </a:r>
          </a:p>
          <a:p>
            <a:pPr marL="628650" lvl="1" indent="-171450">
              <a:buFont typeface="Arial" panose="020B0604020202020204" pitchFamily="34" charset="0"/>
              <a:buChar char="•"/>
            </a:pPr>
            <a:r>
              <a:rPr lang="en-CA" sz="1200" dirty="0">
                <a:latin typeface="+mj-lt"/>
                <a:sym typeface="Arial"/>
              </a:rPr>
              <a:t>flexibility and scalability</a:t>
            </a:r>
          </a:p>
          <a:p>
            <a:pPr marL="628650" lvl="1" indent="-171450">
              <a:buFont typeface="Arial" panose="020B0604020202020204" pitchFamily="34" charset="0"/>
              <a:buChar char="•"/>
            </a:pPr>
            <a:r>
              <a:rPr lang="en-CA" sz="1200" dirty="0">
                <a:latin typeface="+mj-lt"/>
                <a:sym typeface="Arial"/>
              </a:rPr>
              <a:t>improved accuracy (</a:t>
            </a:r>
            <a:r>
              <a:rPr lang="en-CA" sz="1200" b="0" dirty="0">
                <a:latin typeface="+mj-lt"/>
                <a:sym typeface="Arial"/>
              </a:rPr>
              <a:t>reduce human error)</a:t>
            </a:r>
            <a:endParaRPr lang="en-CA" sz="1200" dirty="0">
              <a:latin typeface="+mj-lt"/>
              <a:sym typeface="Arial"/>
            </a:endParaRPr>
          </a:p>
          <a:p>
            <a:pPr marL="628650" lvl="1" indent="-171450">
              <a:buFont typeface="Arial" panose="020B0604020202020204" pitchFamily="34" charset="0"/>
              <a:buChar char="•"/>
            </a:pPr>
            <a:r>
              <a:rPr lang="en-CA" sz="1200" dirty="0">
                <a:latin typeface="+mj-lt"/>
                <a:sym typeface="Arial"/>
              </a:rPr>
              <a:t>improved employee morale</a:t>
            </a:r>
          </a:p>
          <a:p>
            <a:pPr marL="628650" lvl="1" indent="-171450">
              <a:buFont typeface="Arial" panose="020B0604020202020204" pitchFamily="34" charset="0"/>
              <a:buChar char="•"/>
            </a:pPr>
            <a:r>
              <a:rPr lang="en-CA" sz="1200" dirty="0">
                <a:latin typeface="+mj-lt"/>
                <a:sym typeface="Arial"/>
              </a:rPr>
              <a:t>allows time to innovate and focus on customer satisfaction</a:t>
            </a:r>
          </a:p>
          <a:p>
            <a:pPr marL="628650" lvl="1" indent="-171450">
              <a:buFont typeface="Arial" panose="020B0604020202020204" pitchFamily="34" charset="0"/>
              <a:buChar char="•"/>
            </a:pPr>
            <a:r>
              <a:rPr lang="en-CA" sz="1200" dirty="0">
                <a:latin typeface="+mj-lt"/>
                <a:sym typeface="Arial"/>
              </a:rPr>
              <a:t>detailed data capture</a:t>
            </a:r>
          </a:p>
          <a:p>
            <a:pPr marL="171450" indent="-171450">
              <a:spcBef>
                <a:spcPts val="600"/>
              </a:spcBef>
              <a:buFont typeface="Arial" panose="020B0604020202020204" pitchFamily="34" charset="0"/>
              <a:buChar char="•"/>
            </a:pPr>
            <a:r>
              <a:rPr lang="en-CA" sz="1200" b="1" dirty="0">
                <a:latin typeface="+mj-lt"/>
                <a:sym typeface="Arial"/>
              </a:rPr>
              <a:t>Min Yearly Business Cost Saving of $846Bn USD:  </a:t>
            </a:r>
            <a:r>
              <a:rPr lang="en-CA" sz="1200" dirty="0">
                <a:latin typeface="+mj-lt"/>
                <a:sym typeface="Arial"/>
              </a:rPr>
              <a:t>I</a:t>
            </a:r>
            <a:r>
              <a:rPr lang="en-CA" sz="1200" b="0" dirty="0">
                <a:latin typeface="+mj-lt"/>
                <a:sym typeface="Arial"/>
              </a:rPr>
              <a:t>f at least one worker can be replaced by RPA </a:t>
            </a:r>
            <a:r>
              <a:rPr lang="en-CA" sz="1200" dirty="0">
                <a:latin typeface="+mj-lt"/>
                <a:sym typeface="Arial"/>
              </a:rPr>
              <a:t>for all </a:t>
            </a:r>
            <a:r>
              <a:rPr lang="en-CA" sz="1200" b="0" dirty="0">
                <a:latin typeface="+mj-lt"/>
                <a:sym typeface="Arial"/>
              </a:rPr>
              <a:t>US companies(17M businesses as of June 2020), </a:t>
            </a:r>
            <a:r>
              <a:rPr lang="en-CA" sz="1200" dirty="0">
                <a:latin typeface="+mj-lt"/>
                <a:sym typeface="Arial"/>
              </a:rPr>
              <a:t>the cost saved will be estimated to $</a:t>
            </a:r>
            <a:r>
              <a:rPr lang="en-CA" sz="1200" b="1" dirty="0">
                <a:latin typeface="+mj-lt"/>
                <a:sym typeface="Arial"/>
              </a:rPr>
              <a:t>846Bn </a:t>
            </a:r>
            <a:r>
              <a:rPr lang="en-CA" sz="1200" b="0" dirty="0">
                <a:latin typeface="+mj-lt"/>
                <a:sym typeface="Arial"/>
              </a:rPr>
              <a:t>USD every year (= 17M *1* avg salary of $49,764 =$846Bn).</a:t>
            </a:r>
          </a:p>
        </p:txBody>
      </p:sp>
      <p:sp>
        <p:nvSpPr>
          <p:cNvPr id="3" name="文字方塊 2">
            <a:extLst>
              <a:ext uri="{FF2B5EF4-FFF2-40B4-BE49-F238E27FC236}">
                <a16:creationId xmlns:a16="http://schemas.microsoft.com/office/drawing/2014/main" id="{19459BD9-DEB5-4256-92F0-7D2B34B321A3}"/>
              </a:ext>
            </a:extLst>
          </p:cNvPr>
          <p:cNvSpPr txBox="1"/>
          <p:nvPr/>
        </p:nvSpPr>
        <p:spPr>
          <a:xfrm>
            <a:off x="709655" y="3537505"/>
            <a:ext cx="5294823" cy="276999"/>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base">
              <a:spcBef>
                <a:spcPct val="0"/>
              </a:spcBef>
              <a:spcAft>
                <a:spcPct val="0"/>
              </a:spcAft>
            </a:pPr>
            <a:r>
              <a:rPr lang="en-CA" sz="1400" b="1" dirty="0">
                <a:latin typeface="+mj-lt"/>
                <a:sym typeface="Arial"/>
              </a:rPr>
              <a:t>Market Attractiveness</a:t>
            </a:r>
          </a:p>
        </p:txBody>
      </p:sp>
      <p:sp>
        <p:nvSpPr>
          <p:cNvPr id="5" name="文字方塊 4">
            <a:extLst>
              <a:ext uri="{FF2B5EF4-FFF2-40B4-BE49-F238E27FC236}">
                <a16:creationId xmlns:a16="http://schemas.microsoft.com/office/drawing/2014/main" id="{44051B08-825F-49BF-BF61-6449ADC2199D}"/>
              </a:ext>
            </a:extLst>
          </p:cNvPr>
          <p:cNvSpPr txBox="1"/>
          <p:nvPr/>
        </p:nvSpPr>
        <p:spPr>
          <a:xfrm>
            <a:off x="709655" y="3952733"/>
            <a:ext cx="5239023" cy="2539157"/>
          </a:xfrm>
          <a:prstGeom prst="rect">
            <a:avLst/>
          </a:prstGeom>
          <a:noFill/>
        </p:spPr>
        <p:txBody>
          <a:bodyPr wrap="square">
            <a:spAutoFit/>
          </a:bodyPr>
          <a:lstStyle/>
          <a:p>
            <a:pPr marL="171446" lvl="1" indent="-171446">
              <a:spcBef>
                <a:spcPts val="600"/>
              </a:spcBef>
              <a:buFont typeface="Arial" panose="020B0604020202020204" pitchFamily="34" charset="0"/>
              <a:buChar char="•"/>
            </a:pPr>
            <a:r>
              <a:rPr lang="en-CA" sz="1200" dirty="0">
                <a:latin typeface="+mj-lt"/>
                <a:ea typeface="+mj-ea"/>
                <a:cs typeface="Arial" panose="020B0604020202020204" pitchFamily="34" charset="0"/>
              </a:rPr>
              <a:t>Proven technology, proven concept, and proven business after </a:t>
            </a:r>
            <a:r>
              <a:rPr lang="en-CA" sz="1200" b="1" dirty="0">
                <a:latin typeface="+mj-lt"/>
                <a:ea typeface="+mj-ea"/>
                <a:cs typeface="Arial" panose="020B0604020202020204" pitchFamily="34" charset="0"/>
              </a:rPr>
              <a:t>19 year of development for commercial product launch</a:t>
            </a:r>
            <a:r>
              <a:rPr lang="en-CA" sz="1200" dirty="0">
                <a:latin typeface="+mj-lt"/>
                <a:ea typeface="+mj-ea"/>
                <a:cs typeface="Arial" panose="020B0604020202020204" pitchFamily="34" charset="0"/>
              </a:rPr>
              <a:t>. Successful RPA cases include Coca-Cola, ING, P&amp;G, BNY Mellon, Commerzbank, DHL.</a:t>
            </a:r>
          </a:p>
          <a:p>
            <a:pPr marL="171450" indent="-171450" algn="l">
              <a:spcBef>
                <a:spcPts val="600"/>
              </a:spcBef>
              <a:buFont typeface="Arial" panose="020B0604020202020204" pitchFamily="34" charset="0"/>
              <a:buChar char="•"/>
            </a:pPr>
            <a:r>
              <a:rPr lang="en-CA" sz="1200" dirty="0">
                <a:latin typeface="+mj-lt"/>
                <a:ea typeface="+mj-ea"/>
                <a:cs typeface="Arial" panose="020B0604020202020204" pitchFamily="34" charset="0"/>
              </a:rPr>
              <a:t>Based on different estimation</a:t>
            </a:r>
            <a:r>
              <a:rPr lang="en-CA" sz="1200" b="1" dirty="0">
                <a:latin typeface="+mj-lt"/>
                <a:ea typeface="+mj-ea"/>
                <a:cs typeface="Arial" panose="020B0604020202020204" pitchFamily="34" charset="0"/>
              </a:rPr>
              <a:t>, RPA market consensus in 2019 ranged from $10 to $13.9 Bn USD</a:t>
            </a:r>
            <a:r>
              <a:rPr lang="en-CA" sz="1200" dirty="0">
                <a:latin typeface="+mj-lt"/>
                <a:ea typeface="+mj-ea"/>
                <a:cs typeface="Arial" panose="020B0604020202020204" pitchFamily="34" charset="0"/>
              </a:rPr>
              <a:t>. RPA market is expected to</a:t>
            </a:r>
            <a:r>
              <a:rPr lang="en-CA" sz="1200" b="1" dirty="0">
                <a:latin typeface="+mj-lt"/>
                <a:ea typeface="+mj-ea"/>
                <a:cs typeface="Arial" panose="020B0604020202020204" pitchFamily="34" charset="0"/>
              </a:rPr>
              <a:t> grow to 22.7 Billion USD with 10.35% CAGR in 2023. The market leader will grow over market average of 10% due to high invisible switching cost.</a:t>
            </a:r>
          </a:p>
          <a:p>
            <a:pPr marL="171450" indent="-171450" algn="l">
              <a:spcBef>
                <a:spcPts val="600"/>
              </a:spcBef>
              <a:buFont typeface="Arial" panose="020B0604020202020204" pitchFamily="34" charset="0"/>
              <a:buChar char="•"/>
            </a:pPr>
            <a:r>
              <a:rPr lang="en-CA" sz="1200" dirty="0">
                <a:latin typeface="+mj-lt"/>
                <a:ea typeface="+mj-ea"/>
                <a:cs typeface="Arial" panose="020B0604020202020204" pitchFamily="34" charset="0"/>
              </a:rPr>
              <a:t>Frontier market:  </a:t>
            </a:r>
            <a:r>
              <a:rPr lang="en-CA" sz="1200" b="1" dirty="0">
                <a:latin typeface="+mj-lt"/>
                <a:ea typeface="+mj-ea"/>
                <a:cs typeface="Arial" panose="020B0604020202020204" pitchFamily="34" charset="0"/>
              </a:rPr>
              <a:t>only one publicly traded company (PRSM); need to monitor new challenger for future IPO </a:t>
            </a:r>
          </a:p>
          <a:p>
            <a:pPr marL="171450" indent="-171450" algn="l">
              <a:spcBef>
                <a:spcPts val="600"/>
              </a:spcBef>
              <a:buFont typeface="Arial" panose="020B0604020202020204" pitchFamily="34" charset="0"/>
              <a:buChar char="•"/>
            </a:pPr>
            <a:r>
              <a:rPr lang="en-CA" sz="1200" dirty="0">
                <a:latin typeface="+mj-lt"/>
                <a:ea typeface="+mj-ea"/>
                <a:cs typeface="Arial" panose="020B0604020202020204" pitchFamily="34" charset="0"/>
              </a:rPr>
              <a:t>Main PE/VC/Fund investors in RPA market: CapitalG, Sequoia Capital, Accel, Clydesdale Bank and Yorkshire Bank, SoftBank Vision Fund and Goldman Sachs</a:t>
            </a:r>
          </a:p>
        </p:txBody>
      </p:sp>
      <p:pic>
        <p:nvPicPr>
          <p:cNvPr id="1028" name="Picture 4" descr="Robotic Process Automation (RPA) Benefits &amp; Solutions | IT Convergence">
            <a:extLst>
              <a:ext uri="{FF2B5EF4-FFF2-40B4-BE49-F238E27FC236}">
                <a16:creationId xmlns:a16="http://schemas.microsoft.com/office/drawing/2014/main" id="{BD9864DE-9151-48EF-9BCB-DA4016E43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901" y="1454132"/>
            <a:ext cx="934870" cy="3589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con accelarate hyper automation with RPA - Belgium">
            <a:extLst>
              <a:ext uri="{FF2B5EF4-FFF2-40B4-BE49-F238E27FC236}">
                <a16:creationId xmlns:a16="http://schemas.microsoft.com/office/drawing/2014/main" id="{CE848B37-C362-4297-86B3-510C0626EA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2477" y="1970266"/>
            <a:ext cx="357767" cy="3589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nlocking automation value: PwC">
            <a:extLst>
              <a:ext uri="{FF2B5EF4-FFF2-40B4-BE49-F238E27FC236}">
                <a16:creationId xmlns:a16="http://schemas.microsoft.com/office/drawing/2014/main" id="{C0A5BF1F-031E-4558-961A-3523B4492D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4852" y="2511620"/>
            <a:ext cx="735478" cy="41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46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446F86-451E-40FA-88C7-B9BA2C8DDCDA}"/>
              </a:ext>
            </a:extLst>
          </p:cNvPr>
          <p:cNvSpPr>
            <a:spLocks noGrp="1"/>
          </p:cNvSpPr>
          <p:nvPr>
            <p:ph type="title"/>
          </p:nvPr>
        </p:nvSpPr>
        <p:spPr/>
        <p:txBody>
          <a:bodyPr>
            <a:normAutofit/>
          </a:bodyPr>
          <a:lstStyle/>
          <a:p>
            <a:r>
              <a:rPr lang="en-CA" altLang="zh-TW" sz="2200" dirty="0">
                <a:latin typeface="+mj-lt"/>
              </a:rPr>
              <a:t>RPA (Robotic Process Automation) Market </a:t>
            </a:r>
            <a:endParaRPr lang="en-CA" sz="2200" dirty="0">
              <a:latin typeface="+mj-lt"/>
            </a:endParaRPr>
          </a:p>
        </p:txBody>
      </p:sp>
      <p:sp>
        <p:nvSpPr>
          <p:cNvPr id="4" name="投影片編號版面配置區 3">
            <a:extLst>
              <a:ext uri="{FF2B5EF4-FFF2-40B4-BE49-F238E27FC236}">
                <a16:creationId xmlns:a16="http://schemas.microsoft.com/office/drawing/2014/main" id="{9BC10D40-D357-4213-B7B1-C194312575DD}"/>
              </a:ext>
            </a:extLst>
          </p:cNvPr>
          <p:cNvSpPr>
            <a:spLocks noGrp="1"/>
          </p:cNvSpPr>
          <p:nvPr>
            <p:ph type="sldNum" sz="quarter" idx="12"/>
          </p:nvPr>
        </p:nvSpPr>
        <p:spPr/>
        <p:txBody>
          <a:bodyPr/>
          <a:lstStyle/>
          <a:p>
            <a:fld id="{B7F7B65C-2824-9347-9C05-39D42996E2F4}" type="slidenum">
              <a:rPr lang="fr-FR" smtClean="0"/>
              <a:pPr/>
              <a:t>3</a:t>
            </a:fld>
            <a:endParaRPr lang="fr-FR" dirty="0"/>
          </a:p>
        </p:txBody>
      </p:sp>
      <p:sp>
        <p:nvSpPr>
          <p:cNvPr id="35" name="文字方塊 34">
            <a:extLst>
              <a:ext uri="{FF2B5EF4-FFF2-40B4-BE49-F238E27FC236}">
                <a16:creationId xmlns:a16="http://schemas.microsoft.com/office/drawing/2014/main" id="{9AB007D9-1646-4851-92B4-0983BBB73596}"/>
              </a:ext>
            </a:extLst>
          </p:cNvPr>
          <p:cNvSpPr txBox="1"/>
          <p:nvPr/>
        </p:nvSpPr>
        <p:spPr>
          <a:xfrm>
            <a:off x="6243321" y="1024494"/>
            <a:ext cx="5294824" cy="272714"/>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altLang="zh-TW" dirty="0">
                <a:sym typeface="Arial"/>
              </a:rPr>
              <a:t>Core Drivers</a:t>
            </a:r>
            <a:endParaRPr lang="zh-CN" altLang="en-US" dirty="0">
              <a:sym typeface="Arial"/>
            </a:endParaRPr>
          </a:p>
        </p:txBody>
      </p:sp>
      <p:sp>
        <p:nvSpPr>
          <p:cNvPr id="6" name="文字方塊 5">
            <a:extLst>
              <a:ext uri="{FF2B5EF4-FFF2-40B4-BE49-F238E27FC236}">
                <a16:creationId xmlns:a16="http://schemas.microsoft.com/office/drawing/2014/main" id="{046C4879-DB76-4C9D-9EBD-A8E62ABEDFFF}"/>
              </a:ext>
            </a:extLst>
          </p:cNvPr>
          <p:cNvSpPr txBox="1"/>
          <p:nvPr/>
        </p:nvSpPr>
        <p:spPr>
          <a:xfrm>
            <a:off x="709658" y="1024493"/>
            <a:ext cx="5239022" cy="272715"/>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kumimoji="0" lang="en-CA" sz="1400" b="1" i="0" u="none" strike="noStrike" cap="none" normalizeH="0" baseline="0" dirty="0">
                <a:ln>
                  <a:noFill/>
                </a:ln>
                <a:solidFill>
                  <a:schemeClr val="bg1"/>
                </a:solidFill>
                <a:effectLst/>
                <a:latin typeface="+mn-lt"/>
                <a:ea typeface="ＭＳ Ｐゴシック" pitchFamily="34" charset="-128"/>
                <a:cs typeface="Arial" charset="0"/>
              </a:rPr>
              <a:t>Historical &amp; Projected Global </a:t>
            </a:r>
            <a:r>
              <a:rPr kumimoji="0" lang="en-US" sz="1400" b="1" i="0" u="none" strike="noStrike" cap="none" normalizeH="0" baseline="0" dirty="0">
                <a:ln>
                  <a:noFill/>
                </a:ln>
                <a:solidFill>
                  <a:schemeClr val="bg1"/>
                </a:solidFill>
                <a:effectLst/>
                <a:latin typeface="+mn-lt"/>
                <a:ea typeface="ＭＳ Ｐゴシック" pitchFamily="34" charset="-128"/>
                <a:cs typeface="Arial" charset="0"/>
              </a:rPr>
              <a:t>Market </a:t>
            </a:r>
            <a:r>
              <a:rPr kumimoji="0" lang="en-CA" sz="1400" b="1" i="0" u="none" strike="noStrike" cap="none" normalizeH="0" baseline="0" dirty="0">
                <a:ln>
                  <a:noFill/>
                </a:ln>
                <a:solidFill>
                  <a:schemeClr val="bg1"/>
                </a:solidFill>
                <a:effectLst/>
                <a:latin typeface="+mn-lt"/>
                <a:ea typeface="ＭＳ Ｐゴシック" pitchFamily="34" charset="-128"/>
                <a:cs typeface="Arial" charset="0"/>
              </a:rPr>
              <a:t>(USD Billions)</a:t>
            </a:r>
            <a:endParaRPr kumimoji="0" lang="en-US" sz="1400" b="1" i="0" u="none" strike="noStrike" cap="none" normalizeH="0" baseline="0" dirty="0">
              <a:ln>
                <a:noFill/>
              </a:ln>
              <a:solidFill>
                <a:schemeClr val="bg1"/>
              </a:solidFill>
              <a:effectLst/>
              <a:latin typeface="+mn-lt"/>
              <a:ea typeface="ＭＳ Ｐゴシック" pitchFamily="34" charset="-128"/>
              <a:cs typeface="Arial" charset="0"/>
            </a:endParaRPr>
          </a:p>
        </p:txBody>
      </p:sp>
      <p:sp>
        <p:nvSpPr>
          <p:cNvPr id="57" name="文本框 90">
            <a:extLst>
              <a:ext uri="{FF2B5EF4-FFF2-40B4-BE49-F238E27FC236}">
                <a16:creationId xmlns:a16="http://schemas.microsoft.com/office/drawing/2014/main" id="{3F01CCC6-A62D-4610-B208-6D671CB86833}"/>
              </a:ext>
            </a:extLst>
          </p:cNvPr>
          <p:cNvSpPr txBox="1"/>
          <p:nvPr/>
        </p:nvSpPr>
        <p:spPr>
          <a:xfrm>
            <a:off x="914530" y="6420618"/>
            <a:ext cx="5209371" cy="395749"/>
          </a:xfrm>
          <a:prstGeom prst="rect">
            <a:avLst/>
          </a:prstGeom>
        </p:spPr>
        <p:txBody>
          <a:bodyPr wrap="square" rtlCol="0">
            <a:spAutoFit/>
          </a:bodyPr>
          <a:lstStyle/>
          <a:p>
            <a:pPr>
              <a:lnSpc>
                <a:spcPct val="130000"/>
              </a:lnSpc>
              <a:spcBef>
                <a:spcPts val="600"/>
              </a:spcBef>
            </a:pPr>
            <a:r>
              <a:rPr lang="en-US" altLang="zh-TW" sz="800" dirty="0">
                <a:latin typeface="Arial" panose="020B0604020202020204" pitchFamily="34" charset="0"/>
                <a:cs typeface="Arial" panose="020B0604020202020204" pitchFamily="34" charset="0"/>
              </a:rPr>
              <a:t>Source </a:t>
            </a:r>
            <a:r>
              <a:rPr lang="zh-TW" altLang="en-US" sz="800" dirty="0">
                <a:latin typeface="Arial" panose="020B0604020202020204" pitchFamily="34" charset="0"/>
                <a:cs typeface="Arial" panose="020B0604020202020204" pitchFamily="34" charset="0"/>
              </a:rPr>
              <a:t>：</a:t>
            </a:r>
            <a:r>
              <a:rPr lang="en-CA" altLang="zh-TW" sz="800" dirty="0">
                <a:latin typeface="Arial" panose="020B0604020202020204" pitchFamily="34" charset="0"/>
                <a:cs typeface="Arial" panose="020B0604020202020204" pitchFamily="34" charset="0"/>
              </a:rPr>
              <a:t>Factset,, Equity Research Report, Gartner Industry Report.  Note: 1. Evaluation criteria: product quality, market responsiveness, operations, pricing  2.Evaluation criteria: business strategies and innovation</a:t>
            </a:r>
            <a:endParaRPr lang="zh-CN" altLang="en-US" sz="800" dirty="0">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DF0285C3-10B6-4F4F-8C4D-E40D54A447E5}"/>
              </a:ext>
            </a:extLst>
          </p:cNvPr>
          <p:cNvSpPr txBox="1"/>
          <p:nvPr/>
        </p:nvSpPr>
        <p:spPr>
          <a:xfrm>
            <a:off x="6243319" y="3537505"/>
            <a:ext cx="5294823" cy="276999"/>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altLang="zh-TW" sz="1400" dirty="0">
                <a:latin typeface="+mj-lt"/>
              </a:rPr>
              <a:t>Competitive Landscape</a:t>
            </a:r>
            <a:endParaRPr lang="zh-CN" altLang="en-US" dirty="0">
              <a:sym typeface="Arial"/>
            </a:endParaRPr>
          </a:p>
        </p:txBody>
      </p:sp>
      <p:sp>
        <p:nvSpPr>
          <p:cNvPr id="27" name="文字方塊 26">
            <a:extLst>
              <a:ext uri="{FF2B5EF4-FFF2-40B4-BE49-F238E27FC236}">
                <a16:creationId xmlns:a16="http://schemas.microsoft.com/office/drawing/2014/main" id="{95230E69-EF69-48A1-AB8C-BAEE7746519D}"/>
              </a:ext>
            </a:extLst>
          </p:cNvPr>
          <p:cNvSpPr txBox="1"/>
          <p:nvPr/>
        </p:nvSpPr>
        <p:spPr>
          <a:xfrm>
            <a:off x="709656" y="3537505"/>
            <a:ext cx="5239022" cy="272715"/>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dirty="0">
                <a:solidFill>
                  <a:schemeClr val="bg1"/>
                </a:solidFill>
                <a:latin typeface="+mn-lt"/>
                <a:ea typeface="ＭＳ Ｐゴシック" pitchFamily="34" charset="-128"/>
                <a:cs typeface="Arial" charset="0"/>
              </a:rPr>
              <a:t>RPA Market Constraints</a:t>
            </a:r>
            <a:endParaRPr kumimoji="0" lang="en-US" sz="1000" b="1" i="0" u="none" strike="noStrike" cap="none" normalizeH="0" baseline="0" dirty="0">
              <a:ln>
                <a:noFill/>
              </a:ln>
              <a:solidFill>
                <a:schemeClr val="bg1"/>
              </a:solidFill>
              <a:effectLst/>
              <a:latin typeface="+mn-lt"/>
              <a:ea typeface="ＭＳ Ｐゴシック" pitchFamily="34" charset="-128"/>
              <a:cs typeface="Arial" charset="0"/>
            </a:endParaRPr>
          </a:p>
        </p:txBody>
      </p:sp>
      <p:sp>
        <p:nvSpPr>
          <p:cNvPr id="25" name="文字方塊 24">
            <a:extLst>
              <a:ext uri="{FF2B5EF4-FFF2-40B4-BE49-F238E27FC236}">
                <a16:creationId xmlns:a16="http://schemas.microsoft.com/office/drawing/2014/main" id="{0B76FB1D-7C1D-4BAD-B444-3786ABBEC30A}"/>
              </a:ext>
            </a:extLst>
          </p:cNvPr>
          <p:cNvSpPr txBox="1"/>
          <p:nvPr/>
        </p:nvSpPr>
        <p:spPr>
          <a:xfrm>
            <a:off x="6243321" y="1539140"/>
            <a:ext cx="5415279" cy="1908215"/>
          </a:xfrm>
          <a:prstGeom prst="rect">
            <a:avLst/>
          </a:prstGeom>
          <a:noFill/>
        </p:spPr>
        <p:txBody>
          <a:bodyPr wrap="square">
            <a:spAutoFit/>
          </a:bodyPr>
          <a:lstStyle/>
          <a:p>
            <a:pPr marL="171450" indent="-171450">
              <a:spcBef>
                <a:spcPts val="600"/>
              </a:spcBef>
              <a:buFont typeface="Arial" panose="020B0604020202020204" pitchFamily="34" charset="0"/>
              <a:buChar char="•"/>
            </a:pPr>
            <a:r>
              <a:rPr lang="en-CA" sz="1200" b="0" i="0" u="none" strike="noStrike" baseline="0" dirty="0"/>
              <a:t>Machine intelligence: it will extend RPA’s hypergrowth. Today’s RPA is often a stopgap fix for inefficient processes. Future demand as making unstructured content actionable is a key (handle exceptions, support chatbots to serve customers, and provide text analytics etc)</a:t>
            </a:r>
          </a:p>
          <a:p>
            <a:pPr marL="171450" indent="-171450">
              <a:spcBef>
                <a:spcPts val="600"/>
              </a:spcBef>
              <a:buFont typeface="Arial" panose="020B0604020202020204" pitchFamily="34" charset="0"/>
              <a:buChar char="•"/>
            </a:pPr>
            <a:r>
              <a:rPr lang="en-CA" altLang="zh-TW" sz="1200" dirty="0">
                <a:ea typeface="+mj-ea"/>
                <a:cs typeface="Arial" panose="020B0604020202020204" pitchFamily="34" charset="0"/>
              </a:rPr>
              <a:t>5G: fundamental infrastructure of 5G will boost the size and the speed of data transmission in RPA market</a:t>
            </a:r>
          </a:p>
          <a:p>
            <a:pPr marL="171450" indent="-171450">
              <a:spcBef>
                <a:spcPts val="600"/>
              </a:spcBef>
              <a:buFont typeface="Arial" panose="020B0604020202020204" pitchFamily="34" charset="0"/>
              <a:buChar char="•"/>
            </a:pPr>
            <a:r>
              <a:rPr lang="en-CA" sz="1200" dirty="0"/>
              <a:t>Customized RPA software: different industry sectors have unique RPA needs. Ability to customize and adopt industry-specific or company-specific features is the key</a:t>
            </a:r>
          </a:p>
        </p:txBody>
      </p:sp>
      <p:graphicFrame>
        <p:nvGraphicFramePr>
          <p:cNvPr id="23" name="圖表 22">
            <a:extLst>
              <a:ext uri="{FF2B5EF4-FFF2-40B4-BE49-F238E27FC236}">
                <a16:creationId xmlns:a16="http://schemas.microsoft.com/office/drawing/2014/main" id="{4E3AB4C1-5135-494B-A258-C19A16C8F12E}"/>
              </a:ext>
            </a:extLst>
          </p:cNvPr>
          <p:cNvGraphicFramePr>
            <a:graphicFrameLocks/>
          </p:cNvGraphicFramePr>
          <p:nvPr>
            <p:extLst>
              <p:ext uri="{D42A27DB-BD31-4B8C-83A1-F6EECF244321}">
                <p14:modId xmlns:p14="http://schemas.microsoft.com/office/powerpoint/2010/main" val="2973685602"/>
              </p:ext>
            </p:extLst>
          </p:nvPr>
        </p:nvGraphicFramePr>
        <p:xfrm>
          <a:off x="653858" y="1482742"/>
          <a:ext cx="3430876" cy="2058526"/>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群組 4">
            <a:extLst>
              <a:ext uri="{FF2B5EF4-FFF2-40B4-BE49-F238E27FC236}">
                <a16:creationId xmlns:a16="http://schemas.microsoft.com/office/drawing/2014/main" id="{23771F6E-CD28-4039-B774-B6EBA388221C}"/>
              </a:ext>
            </a:extLst>
          </p:cNvPr>
          <p:cNvGrpSpPr/>
          <p:nvPr/>
        </p:nvGrpSpPr>
        <p:grpSpPr>
          <a:xfrm>
            <a:off x="1689194" y="1509558"/>
            <a:ext cx="1331942" cy="431827"/>
            <a:chOff x="4137524" y="4136517"/>
            <a:chExt cx="1219200" cy="228574"/>
          </a:xfrm>
        </p:grpSpPr>
        <p:cxnSp>
          <p:nvCxnSpPr>
            <p:cNvPr id="29" name="Straight Arrow Connector 7">
              <a:extLst>
                <a:ext uri="{FF2B5EF4-FFF2-40B4-BE49-F238E27FC236}">
                  <a16:creationId xmlns:a16="http://schemas.microsoft.com/office/drawing/2014/main" id="{6925DAC9-0ED2-48AB-9A7D-A3BD83088CC0}"/>
                </a:ext>
              </a:extLst>
            </p:cNvPr>
            <p:cNvCxnSpPr>
              <a:cxnSpLocks/>
            </p:cNvCxnSpPr>
            <p:nvPr/>
          </p:nvCxnSpPr>
          <p:spPr>
            <a:xfrm flipV="1">
              <a:off x="4137524" y="4137415"/>
              <a:ext cx="1219200" cy="2276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12">
              <a:extLst>
                <a:ext uri="{FF2B5EF4-FFF2-40B4-BE49-F238E27FC236}">
                  <a16:creationId xmlns:a16="http://schemas.microsoft.com/office/drawing/2014/main" id="{A73178C9-1EFC-4CE6-A402-B321713F6D6C}"/>
                </a:ext>
              </a:extLst>
            </p:cNvPr>
            <p:cNvSpPr txBox="1"/>
            <p:nvPr/>
          </p:nvSpPr>
          <p:spPr>
            <a:xfrm rot="20646396">
              <a:off x="4257883" y="4136517"/>
              <a:ext cx="978481" cy="124221"/>
            </a:xfrm>
            <a:prstGeom prst="rect">
              <a:avLst/>
            </a:prstGeom>
            <a:noFill/>
          </p:spPr>
          <p:txBody>
            <a:bodyPr wrap="square" rtlCol="0">
              <a:spAutoFit/>
            </a:bodyPr>
            <a:lstStyle/>
            <a:p>
              <a:pPr algn="ctr" fontAlgn="t">
                <a:lnSpc>
                  <a:spcPct val="90000"/>
                </a:lnSpc>
                <a:spcBef>
                  <a:spcPts val="1000"/>
                </a:spcBef>
                <a:buClr>
                  <a:prstClr val="white">
                    <a:lumMod val="50000"/>
                  </a:prstClr>
                </a:buClr>
              </a:pPr>
              <a:r>
                <a:rPr lang="en-CA" sz="1000" dirty="0">
                  <a:latin typeface="+mj-lt"/>
                  <a:cs typeface="Helvetica" panose="020B0604020202020204" pitchFamily="34" charset="0"/>
                </a:rPr>
                <a:t>CAGR 10.35 %</a:t>
              </a:r>
            </a:p>
          </p:txBody>
        </p:sp>
      </p:grpSp>
      <p:sp>
        <p:nvSpPr>
          <p:cNvPr id="18" name="Google Shape;52;p6">
            <a:extLst>
              <a:ext uri="{FF2B5EF4-FFF2-40B4-BE49-F238E27FC236}">
                <a16:creationId xmlns:a16="http://schemas.microsoft.com/office/drawing/2014/main" id="{860BA227-9853-4EB2-8D13-04BD7ECDA2CC}"/>
              </a:ext>
            </a:extLst>
          </p:cNvPr>
          <p:cNvSpPr txBox="1"/>
          <p:nvPr/>
        </p:nvSpPr>
        <p:spPr>
          <a:xfrm>
            <a:off x="4056473" y="1539140"/>
            <a:ext cx="1892207" cy="1461939"/>
          </a:xfrm>
          <a:prstGeom prst="rect">
            <a:avLst/>
          </a:prstGeom>
          <a:noFill/>
        </p:spPr>
        <p:txBody>
          <a:bodyPr wrap="square">
            <a:spAutoFit/>
          </a:bodyPr>
          <a:lstStyle>
            <a:defPPr>
              <a:defRPr lang="en-US"/>
            </a:defPPr>
            <a:lvl1pPr marL="171446" indent="-171446">
              <a:spcBef>
                <a:spcPts val="600"/>
              </a:spcBef>
              <a:buFont typeface="Arial" panose="020B0604020202020204" pitchFamily="34" charset="0"/>
              <a:buChar char="•"/>
              <a:defRPr sz="1200" b="1" i="0" u="none" strike="noStrike" spc="0" baseline="0">
                <a:solidFill>
                  <a:srgbClr val="27282D"/>
                </a:solidFill>
                <a:latin typeface="Arial" panose="020B0604020202020204" pitchFamily="34" charset="0"/>
                <a:ea typeface="+mj-ea"/>
                <a:cs typeface="Arial" panose="020B0604020202020204" pitchFamily="34" charset="0"/>
              </a:defRPr>
            </a:lvl1pPr>
          </a:lstStyle>
          <a:p>
            <a:r>
              <a:rPr lang="en-CA" altLang="zh-TW" b="0" dirty="0">
                <a:sym typeface="Arial"/>
              </a:rPr>
              <a:t>The RPA market totaled US$13.9 Bn in 2019</a:t>
            </a:r>
          </a:p>
          <a:p>
            <a:r>
              <a:rPr lang="en-CA" altLang="zh-TW" b="0" dirty="0">
                <a:sym typeface="Arial"/>
              </a:rPr>
              <a:t>Total available market will reach </a:t>
            </a:r>
            <a:r>
              <a:rPr lang="en-CA" altLang="zh-TW" dirty="0">
                <a:sym typeface="Arial"/>
              </a:rPr>
              <a:t>$22.7 bn in 2023</a:t>
            </a:r>
            <a:r>
              <a:rPr lang="en-CA" altLang="zh-TW" b="0" dirty="0">
                <a:sym typeface="Arial"/>
              </a:rPr>
              <a:t>, with </a:t>
            </a:r>
            <a:r>
              <a:rPr lang="en-CA" altLang="zh-TW" dirty="0">
                <a:sym typeface="Arial"/>
              </a:rPr>
              <a:t>10.35% CAGR</a:t>
            </a:r>
          </a:p>
        </p:txBody>
      </p:sp>
      <p:sp>
        <p:nvSpPr>
          <p:cNvPr id="9" name="文字方塊 8">
            <a:extLst>
              <a:ext uri="{FF2B5EF4-FFF2-40B4-BE49-F238E27FC236}">
                <a16:creationId xmlns:a16="http://schemas.microsoft.com/office/drawing/2014/main" id="{6843E632-8AD3-4049-8788-B61CEF3FBD04}"/>
              </a:ext>
            </a:extLst>
          </p:cNvPr>
          <p:cNvSpPr txBox="1"/>
          <p:nvPr/>
        </p:nvSpPr>
        <p:spPr>
          <a:xfrm>
            <a:off x="709656" y="3896389"/>
            <a:ext cx="5415279" cy="2431435"/>
          </a:xfrm>
          <a:prstGeom prst="rect">
            <a:avLst/>
          </a:prstGeom>
          <a:noFill/>
        </p:spPr>
        <p:txBody>
          <a:bodyPr wrap="square">
            <a:spAutoFit/>
          </a:bodyPr>
          <a:lstStyle/>
          <a:p>
            <a:pPr marL="171450" indent="-171450" algn="l">
              <a:spcBef>
                <a:spcPts val="600"/>
              </a:spcBef>
              <a:buFont typeface="Arial" panose="020B0604020202020204" pitchFamily="34" charset="0"/>
              <a:buChar char="•"/>
            </a:pPr>
            <a:r>
              <a:rPr lang="en-CA" sz="1200" dirty="0">
                <a:ea typeface="+mj-ea"/>
                <a:cs typeface="Arial" panose="020B0604020202020204" pitchFamily="34" charset="0"/>
              </a:rPr>
              <a:t>The hype associated with AI and machine learning is mostly unfounded. None of the current RPA vendors come anywhere near the scope of training data available to hyperscale cloud vendors, such as Amazon and Microsoft</a:t>
            </a:r>
          </a:p>
          <a:p>
            <a:pPr marL="171450" indent="-171450" algn="l">
              <a:spcBef>
                <a:spcPts val="600"/>
              </a:spcBef>
              <a:buFont typeface="Arial" panose="020B0604020202020204" pitchFamily="34" charset="0"/>
              <a:buChar char="•"/>
            </a:pPr>
            <a:r>
              <a:rPr lang="en-CA" sz="1200" dirty="0">
                <a:ea typeface="+mj-ea"/>
                <a:cs typeface="Arial" panose="020B0604020202020204" pitchFamily="34" charset="0"/>
              </a:rPr>
              <a:t>Organizations must manage a relatively high-maintenance burden</a:t>
            </a:r>
          </a:p>
          <a:p>
            <a:pPr marL="171450" indent="-171450" algn="l">
              <a:spcBef>
                <a:spcPts val="600"/>
              </a:spcBef>
              <a:buFont typeface="Arial" panose="020B0604020202020204" pitchFamily="34" charset="0"/>
              <a:buChar char="•"/>
            </a:pPr>
            <a:r>
              <a:rPr lang="en-CA" sz="1200" dirty="0">
                <a:ea typeface="+mj-ea"/>
                <a:cs typeface="Arial" panose="020B0604020202020204" pitchFamily="34" charset="0"/>
              </a:rPr>
              <a:t>The related data is not in a format the RPA tool can easily handle</a:t>
            </a:r>
          </a:p>
          <a:p>
            <a:pPr marL="171450" indent="-171450" algn="l">
              <a:spcBef>
                <a:spcPts val="600"/>
              </a:spcBef>
              <a:buFont typeface="Arial" panose="020B0604020202020204" pitchFamily="34" charset="0"/>
              <a:buChar char="•"/>
            </a:pPr>
            <a:r>
              <a:rPr lang="en-CA" sz="1200" dirty="0">
                <a:ea typeface="+mj-ea"/>
                <a:cs typeface="Arial" panose="020B0604020202020204" pitchFamily="34" charset="0"/>
              </a:rPr>
              <a:t>Comprehensive governance of RPA initiatives is critical, in areas of resource allocation and decision management </a:t>
            </a:r>
          </a:p>
          <a:p>
            <a:pPr marL="171450" indent="-171450" algn="l">
              <a:spcBef>
                <a:spcPts val="600"/>
              </a:spcBef>
              <a:buFont typeface="Arial" panose="020B0604020202020204" pitchFamily="34" charset="0"/>
              <a:buChar char="•"/>
            </a:pPr>
            <a:r>
              <a:rPr lang="en-CA" sz="1200" dirty="0">
                <a:ea typeface="+mj-ea"/>
                <a:cs typeface="Arial" panose="020B0604020202020204" pitchFamily="34" charset="0"/>
              </a:rPr>
              <a:t>RPA software is customized based on enterprise and industry needs. RPA has to improve from trial-and-error experience, which creates the entry barriers and will further incur invisible switching costs for customers</a:t>
            </a:r>
          </a:p>
        </p:txBody>
      </p:sp>
      <p:grpSp>
        <p:nvGrpSpPr>
          <p:cNvPr id="10" name="群組 9">
            <a:extLst>
              <a:ext uri="{FF2B5EF4-FFF2-40B4-BE49-F238E27FC236}">
                <a16:creationId xmlns:a16="http://schemas.microsoft.com/office/drawing/2014/main" id="{D24F2F0A-980A-4A9A-B0C4-BEA9F84DFADE}"/>
              </a:ext>
            </a:extLst>
          </p:cNvPr>
          <p:cNvGrpSpPr/>
          <p:nvPr/>
        </p:nvGrpSpPr>
        <p:grpSpPr>
          <a:xfrm>
            <a:off x="6256448" y="4567102"/>
            <a:ext cx="5698485" cy="2168227"/>
            <a:chOff x="6256448" y="3948926"/>
            <a:chExt cx="5751793" cy="2495766"/>
          </a:xfrm>
        </p:grpSpPr>
        <p:sp>
          <p:nvSpPr>
            <p:cNvPr id="21" name="文字方塊 20">
              <a:extLst>
                <a:ext uri="{FF2B5EF4-FFF2-40B4-BE49-F238E27FC236}">
                  <a16:creationId xmlns:a16="http://schemas.microsoft.com/office/drawing/2014/main" id="{BD611A79-E8C2-4E7C-BF2D-150183510A4C}"/>
                </a:ext>
              </a:extLst>
            </p:cNvPr>
            <p:cNvSpPr txBox="1"/>
            <p:nvPr/>
          </p:nvSpPr>
          <p:spPr>
            <a:xfrm>
              <a:off x="9782828" y="4066892"/>
              <a:ext cx="2225413" cy="249766"/>
            </a:xfrm>
            <a:prstGeom prst="rect">
              <a:avLst/>
            </a:prstGeom>
            <a:noFill/>
          </p:spPr>
          <p:txBody>
            <a:bodyPr wrap="square" rtlCol="0">
              <a:spAutoFit/>
            </a:bodyPr>
            <a:lstStyle/>
            <a:p>
              <a:r>
                <a:rPr lang="en-US" altLang="zh-TW" sz="900" b="1" dirty="0"/>
                <a:t>UiPath </a:t>
              </a:r>
              <a:r>
                <a:rPr lang="en-US" altLang="zh-TW" sz="800" b="1" dirty="0"/>
                <a:t>(Private Placement)</a:t>
              </a:r>
              <a:endParaRPr lang="en-CA" sz="800" b="1" dirty="0"/>
            </a:p>
          </p:txBody>
        </p:sp>
        <p:sp>
          <p:nvSpPr>
            <p:cNvPr id="24" name="文字方塊 23">
              <a:extLst>
                <a:ext uri="{FF2B5EF4-FFF2-40B4-BE49-F238E27FC236}">
                  <a16:creationId xmlns:a16="http://schemas.microsoft.com/office/drawing/2014/main" id="{18F2FB6F-AD90-49E6-BF67-73ADFBDF84C8}"/>
                </a:ext>
              </a:extLst>
            </p:cNvPr>
            <p:cNvSpPr txBox="1"/>
            <p:nvPr/>
          </p:nvSpPr>
          <p:spPr>
            <a:xfrm>
              <a:off x="6905358" y="5485353"/>
              <a:ext cx="591699" cy="249766"/>
            </a:xfrm>
            <a:prstGeom prst="rect">
              <a:avLst/>
            </a:prstGeom>
            <a:noFill/>
          </p:spPr>
          <p:txBody>
            <a:bodyPr wrap="square" rtlCol="0">
              <a:spAutoFit/>
            </a:bodyPr>
            <a:lstStyle/>
            <a:p>
              <a:r>
                <a:rPr lang="en-US" altLang="zh-TW" sz="900" dirty="0"/>
                <a:t>NTT</a:t>
              </a:r>
              <a:endParaRPr lang="en-CA" sz="900" dirty="0"/>
            </a:p>
          </p:txBody>
        </p:sp>
        <p:grpSp>
          <p:nvGrpSpPr>
            <p:cNvPr id="7" name="群組 6">
              <a:extLst>
                <a:ext uri="{FF2B5EF4-FFF2-40B4-BE49-F238E27FC236}">
                  <a16:creationId xmlns:a16="http://schemas.microsoft.com/office/drawing/2014/main" id="{40229DD3-17D6-4474-B5DF-9FB82DCAA316}"/>
                </a:ext>
              </a:extLst>
            </p:cNvPr>
            <p:cNvGrpSpPr/>
            <p:nvPr/>
          </p:nvGrpSpPr>
          <p:grpSpPr>
            <a:xfrm>
              <a:off x="6256448" y="3948926"/>
              <a:ext cx="5555984" cy="2495766"/>
              <a:chOff x="6256448" y="3948926"/>
              <a:chExt cx="5555984" cy="2495766"/>
            </a:xfrm>
          </p:grpSpPr>
          <p:grpSp>
            <p:nvGrpSpPr>
              <p:cNvPr id="20" name="群組 19">
                <a:extLst>
                  <a:ext uri="{FF2B5EF4-FFF2-40B4-BE49-F238E27FC236}">
                    <a16:creationId xmlns:a16="http://schemas.microsoft.com/office/drawing/2014/main" id="{F86246B1-1B42-4B98-AC4A-A121898FD075}"/>
                  </a:ext>
                </a:extLst>
              </p:cNvPr>
              <p:cNvGrpSpPr/>
              <p:nvPr/>
            </p:nvGrpSpPr>
            <p:grpSpPr>
              <a:xfrm>
                <a:off x="6256448" y="3948926"/>
                <a:ext cx="5200075" cy="2495766"/>
                <a:chOff x="5611894" y="1342374"/>
                <a:chExt cx="5692970" cy="3032810"/>
              </a:xfrm>
            </p:grpSpPr>
            <p:grpSp>
              <p:nvGrpSpPr>
                <p:cNvPr id="26" name="群組 25">
                  <a:extLst>
                    <a:ext uri="{FF2B5EF4-FFF2-40B4-BE49-F238E27FC236}">
                      <a16:creationId xmlns:a16="http://schemas.microsoft.com/office/drawing/2014/main" id="{3E747F27-EAF4-4CB8-A531-2EE369982486}"/>
                    </a:ext>
                  </a:extLst>
                </p:cNvPr>
                <p:cNvGrpSpPr/>
                <p:nvPr/>
              </p:nvGrpSpPr>
              <p:grpSpPr>
                <a:xfrm>
                  <a:off x="5611894" y="1342374"/>
                  <a:ext cx="5646895" cy="3032810"/>
                  <a:chOff x="6594800" y="1399523"/>
                  <a:chExt cx="5193691" cy="2025343"/>
                </a:xfrm>
              </p:grpSpPr>
              <p:sp>
                <p:nvSpPr>
                  <p:cNvPr id="41" name="文字方塊 40">
                    <a:extLst>
                      <a:ext uri="{FF2B5EF4-FFF2-40B4-BE49-F238E27FC236}">
                        <a16:creationId xmlns:a16="http://schemas.microsoft.com/office/drawing/2014/main" id="{8F966E6E-273A-420B-9FF2-AC92780FC3A9}"/>
                      </a:ext>
                    </a:extLst>
                  </p:cNvPr>
                  <p:cNvSpPr txBox="1"/>
                  <p:nvPr/>
                </p:nvSpPr>
                <p:spPr>
                  <a:xfrm>
                    <a:off x="9826993" y="3209246"/>
                    <a:ext cx="1961498" cy="215620"/>
                  </a:xfrm>
                  <a:prstGeom prst="rect">
                    <a:avLst/>
                  </a:prstGeom>
                  <a:noFill/>
                </p:spPr>
                <p:txBody>
                  <a:bodyPr wrap="square" rtlCol="0">
                    <a:spAutoFit/>
                  </a:bodyPr>
                  <a:lstStyle/>
                  <a:p>
                    <a:r>
                      <a:rPr lang="en-US" altLang="zh-TW" sz="900" dirty="0"/>
                      <a:t>Completeness of vision</a:t>
                    </a:r>
                    <a:r>
                      <a:rPr lang="en-US" altLang="zh-TW" sz="700" dirty="0"/>
                      <a:t>2</a:t>
                    </a:r>
                    <a:endParaRPr lang="en-CA" sz="900" dirty="0"/>
                  </a:p>
                </p:txBody>
              </p:sp>
              <p:sp>
                <p:nvSpPr>
                  <p:cNvPr id="42" name="文字方塊 41">
                    <a:extLst>
                      <a:ext uri="{FF2B5EF4-FFF2-40B4-BE49-F238E27FC236}">
                        <a16:creationId xmlns:a16="http://schemas.microsoft.com/office/drawing/2014/main" id="{024373BE-5D9A-445E-9DFE-48EB9C81FA99}"/>
                      </a:ext>
                    </a:extLst>
                  </p:cNvPr>
                  <p:cNvSpPr txBox="1"/>
                  <p:nvPr/>
                </p:nvSpPr>
                <p:spPr>
                  <a:xfrm>
                    <a:off x="6594800" y="1399523"/>
                    <a:ext cx="1263932" cy="215620"/>
                  </a:xfrm>
                  <a:prstGeom prst="rect">
                    <a:avLst/>
                  </a:prstGeom>
                  <a:noFill/>
                </p:spPr>
                <p:txBody>
                  <a:bodyPr wrap="square" rtlCol="0">
                    <a:spAutoFit/>
                  </a:bodyPr>
                  <a:lstStyle/>
                  <a:p>
                    <a:r>
                      <a:rPr lang="en-CA" altLang="zh-TW" sz="900" dirty="0"/>
                      <a:t>Ability to execute</a:t>
                    </a:r>
                    <a:r>
                      <a:rPr lang="en-CA" altLang="zh-TW" sz="700" dirty="0"/>
                      <a:t>1</a:t>
                    </a:r>
                    <a:endParaRPr lang="en-CA" sz="900" dirty="0"/>
                  </a:p>
                </p:txBody>
              </p:sp>
              <p:cxnSp>
                <p:nvCxnSpPr>
                  <p:cNvPr id="43" name="直線單箭頭接點 42">
                    <a:extLst>
                      <a:ext uri="{FF2B5EF4-FFF2-40B4-BE49-F238E27FC236}">
                        <a16:creationId xmlns:a16="http://schemas.microsoft.com/office/drawing/2014/main" id="{8E616E32-D1D6-405F-A99B-4421321F3644}"/>
                      </a:ext>
                    </a:extLst>
                  </p:cNvPr>
                  <p:cNvCxnSpPr>
                    <a:cxnSpLocks/>
                  </p:cNvCxnSpPr>
                  <p:nvPr/>
                </p:nvCxnSpPr>
                <p:spPr>
                  <a:xfrm>
                    <a:off x="7017808" y="3193095"/>
                    <a:ext cx="4545543" cy="731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94075E3A-20DD-4E25-BCFA-0EDB53A852F9}"/>
                      </a:ext>
                    </a:extLst>
                  </p:cNvPr>
                  <p:cNvCxnSpPr>
                    <a:cxnSpLocks/>
                  </p:cNvCxnSpPr>
                  <p:nvPr/>
                </p:nvCxnSpPr>
                <p:spPr>
                  <a:xfrm flipV="1">
                    <a:off x="7017808" y="1570273"/>
                    <a:ext cx="0" cy="162028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28" name="群組 27">
                  <a:extLst>
                    <a:ext uri="{FF2B5EF4-FFF2-40B4-BE49-F238E27FC236}">
                      <a16:creationId xmlns:a16="http://schemas.microsoft.com/office/drawing/2014/main" id="{E8C7F236-4351-4037-8267-A9BFCEFBE5AE}"/>
                    </a:ext>
                  </a:extLst>
                </p:cNvPr>
                <p:cNvGrpSpPr/>
                <p:nvPr/>
              </p:nvGrpSpPr>
              <p:grpSpPr>
                <a:xfrm>
                  <a:off x="6799812" y="1872094"/>
                  <a:ext cx="4505052" cy="1919301"/>
                  <a:chOff x="6774309" y="2133417"/>
                  <a:chExt cx="3891663" cy="1657977"/>
                </a:xfrm>
              </p:grpSpPr>
              <p:sp>
                <p:nvSpPr>
                  <p:cNvPr id="31" name="文字方塊 30">
                    <a:extLst>
                      <a:ext uri="{FF2B5EF4-FFF2-40B4-BE49-F238E27FC236}">
                        <a16:creationId xmlns:a16="http://schemas.microsoft.com/office/drawing/2014/main" id="{F084AD41-377E-4958-A5CF-DFA2B2499FE7}"/>
                      </a:ext>
                    </a:extLst>
                  </p:cNvPr>
                  <p:cNvSpPr txBox="1"/>
                  <p:nvPr/>
                </p:nvSpPr>
                <p:spPr>
                  <a:xfrm>
                    <a:off x="6774309" y="3256092"/>
                    <a:ext cx="559584" cy="230832"/>
                  </a:xfrm>
                  <a:prstGeom prst="rect">
                    <a:avLst/>
                  </a:prstGeom>
                  <a:noFill/>
                </p:spPr>
                <p:txBody>
                  <a:bodyPr wrap="square" rtlCol="0">
                    <a:spAutoFit/>
                  </a:bodyPr>
                  <a:lstStyle/>
                  <a:p>
                    <a:r>
                      <a:rPr lang="en-US" altLang="zh-TW" sz="900" dirty="0"/>
                      <a:t>SAP</a:t>
                    </a:r>
                    <a:endParaRPr lang="en-CA" sz="900" dirty="0"/>
                  </a:p>
                </p:txBody>
              </p:sp>
              <p:sp>
                <p:nvSpPr>
                  <p:cNvPr id="32" name="文字方塊 31">
                    <a:extLst>
                      <a:ext uri="{FF2B5EF4-FFF2-40B4-BE49-F238E27FC236}">
                        <a16:creationId xmlns:a16="http://schemas.microsoft.com/office/drawing/2014/main" id="{271F0A01-50C8-47DF-BF45-0C8A3038A1A3}"/>
                      </a:ext>
                    </a:extLst>
                  </p:cNvPr>
                  <p:cNvSpPr txBox="1"/>
                  <p:nvPr/>
                </p:nvSpPr>
                <p:spPr>
                  <a:xfrm>
                    <a:off x="7282795" y="2992699"/>
                    <a:ext cx="960945" cy="230832"/>
                  </a:xfrm>
                  <a:prstGeom prst="rect">
                    <a:avLst/>
                  </a:prstGeom>
                  <a:noFill/>
                </p:spPr>
                <p:txBody>
                  <a:bodyPr wrap="square" rtlCol="0">
                    <a:spAutoFit/>
                  </a:bodyPr>
                  <a:lstStyle/>
                  <a:p>
                    <a:r>
                      <a:rPr lang="en-US" altLang="zh-TW" sz="900" dirty="0"/>
                      <a:t>Samsung SDS</a:t>
                    </a:r>
                    <a:endParaRPr lang="en-CA" sz="900" dirty="0"/>
                  </a:p>
                </p:txBody>
              </p:sp>
              <p:sp>
                <p:nvSpPr>
                  <p:cNvPr id="33" name="文字方塊 32">
                    <a:extLst>
                      <a:ext uri="{FF2B5EF4-FFF2-40B4-BE49-F238E27FC236}">
                        <a16:creationId xmlns:a16="http://schemas.microsoft.com/office/drawing/2014/main" id="{12D3F9F1-0136-4962-9A73-165DBAA69442}"/>
                      </a:ext>
                    </a:extLst>
                  </p:cNvPr>
                  <p:cNvSpPr txBox="1"/>
                  <p:nvPr/>
                </p:nvSpPr>
                <p:spPr>
                  <a:xfrm>
                    <a:off x="7775901" y="2632570"/>
                    <a:ext cx="960945" cy="230832"/>
                  </a:xfrm>
                  <a:prstGeom prst="rect">
                    <a:avLst/>
                  </a:prstGeom>
                  <a:noFill/>
                </p:spPr>
                <p:txBody>
                  <a:bodyPr wrap="square" rtlCol="0">
                    <a:spAutoFit/>
                  </a:bodyPr>
                  <a:lstStyle/>
                  <a:p>
                    <a:r>
                      <a:rPr lang="en-US" altLang="zh-TW" sz="900" dirty="0"/>
                      <a:t>Kofax</a:t>
                    </a:r>
                    <a:endParaRPr lang="en-CA" sz="900" dirty="0"/>
                  </a:p>
                </p:txBody>
              </p:sp>
              <p:sp>
                <p:nvSpPr>
                  <p:cNvPr id="34" name="文字方塊 33">
                    <a:extLst>
                      <a:ext uri="{FF2B5EF4-FFF2-40B4-BE49-F238E27FC236}">
                        <a16:creationId xmlns:a16="http://schemas.microsoft.com/office/drawing/2014/main" id="{1E11DC0E-E952-49E0-8408-5FE6A6DF290D}"/>
                      </a:ext>
                    </a:extLst>
                  </p:cNvPr>
                  <p:cNvSpPr txBox="1"/>
                  <p:nvPr/>
                </p:nvSpPr>
                <p:spPr>
                  <a:xfrm>
                    <a:off x="6802322" y="2447904"/>
                    <a:ext cx="960945" cy="369332"/>
                  </a:xfrm>
                  <a:prstGeom prst="rect">
                    <a:avLst/>
                  </a:prstGeom>
                  <a:noFill/>
                </p:spPr>
                <p:txBody>
                  <a:bodyPr wrap="square" rtlCol="0">
                    <a:spAutoFit/>
                  </a:bodyPr>
                  <a:lstStyle/>
                  <a:p>
                    <a:r>
                      <a:rPr lang="en-CA" sz="900" dirty="0"/>
                      <a:t>EdgeVerve Systems</a:t>
                    </a:r>
                  </a:p>
                </p:txBody>
              </p:sp>
              <p:sp>
                <p:nvSpPr>
                  <p:cNvPr id="36" name="文字方塊 35">
                    <a:extLst>
                      <a:ext uri="{FF2B5EF4-FFF2-40B4-BE49-F238E27FC236}">
                        <a16:creationId xmlns:a16="http://schemas.microsoft.com/office/drawing/2014/main" id="{EC0F3739-5CD2-468B-8BF1-DD6DBF74CE0F}"/>
                      </a:ext>
                    </a:extLst>
                  </p:cNvPr>
                  <p:cNvSpPr txBox="1"/>
                  <p:nvPr/>
                </p:nvSpPr>
                <p:spPr>
                  <a:xfrm>
                    <a:off x="9705027" y="2946547"/>
                    <a:ext cx="960945" cy="230832"/>
                  </a:xfrm>
                  <a:prstGeom prst="rect">
                    <a:avLst/>
                  </a:prstGeom>
                  <a:noFill/>
                </p:spPr>
                <p:txBody>
                  <a:bodyPr wrap="square" rtlCol="0">
                    <a:spAutoFit/>
                  </a:bodyPr>
                  <a:lstStyle/>
                  <a:p>
                    <a:r>
                      <a:rPr lang="en-US" altLang="zh-TW" sz="900" dirty="0"/>
                      <a:t>Microsoft</a:t>
                    </a:r>
                    <a:endParaRPr lang="en-CA" sz="900" dirty="0"/>
                  </a:p>
                </p:txBody>
              </p:sp>
              <p:sp>
                <p:nvSpPr>
                  <p:cNvPr id="37" name="文字方塊 36">
                    <a:extLst>
                      <a:ext uri="{FF2B5EF4-FFF2-40B4-BE49-F238E27FC236}">
                        <a16:creationId xmlns:a16="http://schemas.microsoft.com/office/drawing/2014/main" id="{BE2EDF3B-F75F-427B-AC06-3DD0504141E5}"/>
                      </a:ext>
                    </a:extLst>
                  </p:cNvPr>
                  <p:cNvSpPr txBox="1"/>
                  <p:nvPr/>
                </p:nvSpPr>
                <p:spPr>
                  <a:xfrm>
                    <a:off x="8757892" y="2133417"/>
                    <a:ext cx="960945" cy="230832"/>
                  </a:xfrm>
                  <a:prstGeom prst="rect">
                    <a:avLst/>
                  </a:prstGeom>
                  <a:noFill/>
                </p:spPr>
                <p:txBody>
                  <a:bodyPr wrap="square" rtlCol="0">
                    <a:spAutoFit/>
                  </a:bodyPr>
                  <a:lstStyle/>
                  <a:p>
                    <a:r>
                      <a:rPr lang="en-US" altLang="zh-TW" sz="900" b="1" dirty="0">
                        <a:solidFill>
                          <a:srgbClr val="002060"/>
                        </a:solidFill>
                      </a:rPr>
                      <a:t>Blue Prism</a:t>
                    </a:r>
                    <a:endParaRPr lang="en-CA" sz="900" b="1" dirty="0">
                      <a:solidFill>
                        <a:srgbClr val="002060"/>
                      </a:solidFill>
                    </a:endParaRPr>
                  </a:p>
                </p:txBody>
              </p:sp>
              <p:sp>
                <p:nvSpPr>
                  <p:cNvPr id="38" name="文字方塊 37">
                    <a:extLst>
                      <a:ext uri="{FF2B5EF4-FFF2-40B4-BE49-F238E27FC236}">
                        <a16:creationId xmlns:a16="http://schemas.microsoft.com/office/drawing/2014/main" id="{ACA79A43-0884-408A-8817-112E1B660F63}"/>
                      </a:ext>
                    </a:extLst>
                  </p:cNvPr>
                  <p:cNvSpPr txBox="1"/>
                  <p:nvPr/>
                </p:nvSpPr>
                <p:spPr>
                  <a:xfrm>
                    <a:off x="9063465" y="2765887"/>
                    <a:ext cx="960945" cy="230832"/>
                  </a:xfrm>
                  <a:prstGeom prst="rect">
                    <a:avLst/>
                  </a:prstGeom>
                  <a:noFill/>
                </p:spPr>
                <p:txBody>
                  <a:bodyPr wrap="square" rtlCol="0">
                    <a:spAutoFit/>
                  </a:bodyPr>
                  <a:lstStyle/>
                  <a:p>
                    <a:r>
                      <a:rPr lang="en-US" altLang="zh-TW" sz="900" dirty="0"/>
                      <a:t>WorkFusion</a:t>
                    </a:r>
                    <a:endParaRPr lang="en-CA" sz="900" dirty="0"/>
                  </a:p>
                </p:txBody>
              </p:sp>
              <p:sp>
                <p:nvSpPr>
                  <p:cNvPr id="39" name="文字方塊 38">
                    <a:extLst>
                      <a:ext uri="{FF2B5EF4-FFF2-40B4-BE49-F238E27FC236}">
                        <a16:creationId xmlns:a16="http://schemas.microsoft.com/office/drawing/2014/main" id="{6C45DB0C-C148-4EC2-9A50-EB4A4F65B74E}"/>
                      </a:ext>
                    </a:extLst>
                  </p:cNvPr>
                  <p:cNvSpPr txBox="1"/>
                  <p:nvPr/>
                </p:nvSpPr>
                <p:spPr>
                  <a:xfrm>
                    <a:off x="8326153" y="3285926"/>
                    <a:ext cx="960945" cy="230832"/>
                  </a:xfrm>
                  <a:prstGeom prst="rect">
                    <a:avLst/>
                  </a:prstGeom>
                  <a:noFill/>
                </p:spPr>
                <p:txBody>
                  <a:bodyPr wrap="square" rtlCol="0">
                    <a:spAutoFit/>
                  </a:bodyPr>
                  <a:lstStyle/>
                  <a:p>
                    <a:r>
                      <a:rPr lang="en-US" altLang="zh-TW" sz="900" dirty="0"/>
                      <a:t>Servicetrace</a:t>
                    </a:r>
                    <a:endParaRPr lang="en-CA" sz="900" dirty="0"/>
                  </a:p>
                </p:txBody>
              </p:sp>
              <p:sp>
                <p:nvSpPr>
                  <p:cNvPr id="40" name="文字方塊 39">
                    <a:extLst>
                      <a:ext uri="{FF2B5EF4-FFF2-40B4-BE49-F238E27FC236}">
                        <a16:creationId xmlns:a16="http://schemas.microsoft.com/office/drawing/2014/main" id="{4BA81819-E64C-44FD-AA0A-491842268716}"/>
                      </a:ext>
                    </a:extLst>
                  </p:cNvPr>
                  <p:cNvSpPr txBox="1"/>
                  <p:nvPr/>
                </p:nvSpPr>
                <p:spPr>
                  <a:xfrm>
                    <a:off x="7399910" y="3560562"/>
                    <a:ext cx="960945" cy="230832"/>
                  </a:xfrm>
                  <a:prstGeom prst="rect">
                    <a:avLst/>
                  </a:prstGeom>
                  <a:noFill/>
                </p:spPr>
                <p:txBody>
                  <a:bodyPr wrap="square" rtlCol="0">
                    <a:spAutoFit/>
                  </a:bodyPr>
                  <a:lstStyle/>
                  <a:p>
                    <a:r>
                      <a:rPr lang="en-US" altLang="zh-TW" sz="900" dirty="0"/>
                      <a:t>AntWorks</a:t>
                    </a:r>
                    <a:endParaRPr lang="en-CA" sz="900" dirty="0"/>
                  </a:p>
                </p:txBody>
              </p:sp>
            </p:grpSp>
          </p:grpSp>
          <p:sp>
            <p:nvSpPr>
              <p:cNvPr id="22" name="文字方塊 21">
                <a:extLst>
                  <a:ext uri="{FF2B5EF4-FFF2-40B4-BE49-F238E27FC236}">
                    <a16:creationId xmlns:a16="http://schemas.microsoft.com/office/drawing/2014/main" id="{6B2D5032-3F59-488B-B038-E3F0108E0FDA}"/>
                  </a:ext>
                </a:extLst>
              </p:cNvPr>
              <p:cNvSpPr txBox="1"/>
              <p:nvPr/>
            </p:nvSpPr>
            <p:spPr>
              <a:xfrm>
                <a:off x="9587019" y="4596174"/>
                <a:ext cx="2225413" cy="382975"/>
              </a:xfrm>
              <a:prstGeom prst="rect">
                <a:avLst/>
              </a:prstGeom>
              <a:noFill/>
            </p:spPr>
            <p:txBody>
              <a:bodyPr wrap="square" rtlCol="0">
                <a:spAutoFit/>
              </a:bodyPr>
              <a:lstStyle/>
              <a:p>
                <a:r>
                  <a:rPr lang="en-US" altLang="zh-TW" sz="900" b="1" dirty="0"/>
                  <a:t>Automation Anywhere</a:t>
                </a:r>
              </a:p>
              <a:p>
                <a:r>
                  <a:rPr lang="en-US" altLang="zh-TW" sz="800" b="1" dirty="0"/>
                  <a:t>(Private Placement)</a:t>
                </a:r>
                <a:endParaRPr lang="en-CA" sz="800" b="1" dirty="0"/>
              </a:p>
            </p:txBody>
          </p:sp>
          <p:sp>
            <p:nvSpPr>
              <p:cNvPr id="3" name="矩形 2">
                <a:extLst>
                  <a:ext uri="{FF2B5EF4-FFF2-40B4-BE49-F238E27FC236}">
                    <a16:creationId xmlns:a16="http://schemas.microsoft.com/office/drawing/2014/main" id="{1F8D06E9-C3DF-4034-82AE-797937DA2650}"/>
                  </a:ext>
                </a:extLst>
              </p:cNvPr>
              <p:cNvSpPr/>
              <p:nvPr/>
            </p:nvSpPr>
            <p:spPr>
              <a:xfrm>
                <a:off x="9416684" y="3960744"/>
                <a:ext cx="1881017" cy="1036541"/>
              </a:xfrm>
              <a:prstGeom prst="rect">
                <a:avLst/>
              </a:prstGeom>
              <a:noFill/>
              <a:ln w="1905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grpSp>
      </p:grpSp>
      <p:sp>
        <p:nvSpPr>
          <p:cNvPr id="11" name="文字方塊 10">
            <a:extLst>
              <a:ext uri="{FF2B5EF4-FFF2-40B4-BE49-F238E27FC236}">
                <a16:creationId xmlns:a16="http://schemas.microsoft.com/office/drawing/2014/main" id="{A7B3AFAD-41D4-489C-A0A3-B452F3664C02}"/>
              </a:ext>
            </a:extLst>
          </p:cNvPr>
          <p:cNvSpPr txBox="1"/>
          <p:nvPr/>
        </p:nvSpPr>
        <p:spPr>
          <a:xfrm>
            <a:off x="6243319" y="3959676"/>
            <a:ext cx="5415279" cy="646331"/>
          </a:xfrm>
          <a:prstGeom prst="rect">
            <a:avLst/>
          </a:prstGeom>
          <a:noFill/>
        </p:spPr>
        <p:txBody>
          <a:bodyPr wrap="square">
            <a:spAutoFit/>
          </a:bodyPr>
          <a:lstStyle/>
          <a:p>
            <a:pPr marL="171450" indent="-171450">
              <a:buFont typeface="Arial" panose="020B0604020202020204" pitchFamily="34" charset="0"/>
              <a:buChar char="•"/>
            </a:pPr>
            <a:r>
              <a:rPr lang="en-CA" sz="1200" b="0" i="0" u="none" strike="noStrike" baseline="0" dirty="0"/>
              <a:t>First tier: licensing feature creates market pioneer and economy scale advantages: </a:t>
            </a:r>
            <a:r>
              <a:rPr lang="en-CA" altLang="zh-TW" sz="1200" b="1" i="0" u="none" strike="noStrike" baseline="0" dirty="0"/>
              <a:t>Blue Prism(Public), UiPath(</a:t>
            </a:r>
            <a:r>
              <a:rPr lang="en-CA" altLang="zh-TW" sz="1200" b="1" dirty="0"/>
              <a:t>P</a:t>
            </a:r>
            <a:r>
              <a:rPr lang="en-CA" altLang="zh-TW" sz="1200" b="1" i="0" u="none" strike="noStrike" baseline="0" dirty="0"/>
              <a:t>rivate) and Automation Anywhere(</a:t>
            </a:r>
            <a:r>
              <a:rPr lang="en-CA" altLang="zh-TW" sz="1200" b="1" dirty="0"/>
              <a:t>P</a:t>
            </a:r>
            <a:r>
              <a:rPr lang="en-CA" altLang="zh-TW" sz="1200" b="1" i="0" u="none" strike="noStrike" baseline="0" dirty="0"/>
              <a:t>rivate)   </a:t>
            </a:r>
          </a:p>
        </p:txBody>
      </p:sp>
    </p:spTree>
    <p:extLst>
      <p:ext uri="{BB962C8B-B14F-4D97-AF65-F5344CB8AC3E}">
        <p14:creationId xmlns:p14="http://schemas.microsoft.com/office/powerpoint/2010/main" val="98095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446F86-451E-40FA-88C7-B9BA2C8DDCDA}"/>
              </a:ext>
            </a:extLst>
          </p:cNvPr>
          <p:cNvSpPr>
            <a:spLocks noGrp="1"/>
          </p:cNvSpPr>
          <p:nvPr>
            <p:ph type="title"/>
          </p:nvPr>
        </p:nvSpPr>
        <p:spPr/>
        <p:txBody>
          <a:bodyPr>
            <a:normAutofit/>
          </a:bodyPr>
          <a:lstStyle/>
          <a:p>
            <a:r>
              <a:rPr lang="en-CA" altLang="zh-TW" sz="2200" dirty="0">
                <a:latin typeface="+mj-lt"/>
              </a:rPr>
              <a:t>Blue Prism (LSE: PRSM ) – The only public company in RPA market</a:t>
            </a:r>
            <a:endParaRPr lang="en-CA" sz="2200" dirty="0">
              <a:latin typeface="+mj-lt"/>
            </a:endParaRPr>
          </a:p>
        </p:txBody>
      </p:sp>
      <p:sp>
        <p:nvSpPr>
          <p:cNvPr id="4" name="投影片編號版面配置區 3">
            <a:extLst>
              <a:ext uri="{FF2B5EF4-FFF2-40B4-BE49-F238E27FC236}">
                <a16:creationId xmlns:a16="http://schemas.microsoft.com/office/drawing/2014/main" id="{9BC10D40-D357-4213-B7B1-C194312575DD}"/>
              </a:ext>
            </a:extLst>
          </p:cNvPr>
          <p:cNvSpPr>
            <a:spLocks noGrp="1"/>
          </p:cNvSpPr>
          <p:nvPr>
            <p:ph type="sldNum" sz="quarter" idx="12"/>
          </p:nvPr>
        </p:nvSpPr>
        <p:spPr/>
        <p:txBody>
          <a:bodyPr/>
          <a:lstStyle/>
          <a:p>
            <a:fld id="{B7F7B65C-2824-9347-9C05-39D42996E2F4}" type="slidenum">
              <a:rPr lang="fr-FR" smtClean="0"/>
              <a:pPr/>
              <a:t>4</a:t>
            </a:fld>
            <a:endParaRPr lang="fr-FR" dirty="0"/>
          </a:p>
        </p:txBody>
      </p:sp>
      <p:sp>
        <p:nvSpPr>
          <p:cNvPr id="35" name="文字方塊 34">
            <a:extLst>
              <a:ext uri="{FF2B5EF4-FFF2-40B4-BE49-F238E27FC236}">
                <a16:creationId xmlns:a16="http://schemas.microsoft.com/office/drawing/2014/main" id="{9AB007D9-1646-4851-92B4-0983BBB73596}"/>
              </a:ext>
            </a:extLst>
          </p:cNvPr>
          <p:cNvSpPr txBox="1"/>
          <p:nvPr/>
        </p:nvSpPr>
        <p:spPr>
          <a:xfrm>
            <a:off x="6243321" y="1024494"/>
            <a:ext cx="5294824" cy="272714"/>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ＭＳ Ｐゴシック" pitchFamily="34" charset="-128"/>
                <a:cs typeface="Arial" charset="0"/>
              </a:rPr>
              <a:t>Market Profile &amp; </a:t>
            </a:r>
            <a:r>
              <a:rPr lang="en-CA" altLang="zh-TW" dirty="0">
                <a:sym typeface="Arial"/>
              </a:rPr>
              <a:t>Return </a:t>
            </a:r>
            <a:r>
              <a:rPr lang="en-US" altLang="zh-TW" dirty="0">
                <a:solidFill>
                  <a:schemeClr val="bg1"/>
                </a:solidFill>
                <a:latin typeface="+mn-lt"/>
                <a:ea typeface="ＭＳ Ｐゴシック" pitchFamily="34" charset="-128"/>
                <a:cs typeface="Arial" charset="0"/>
                <a:sym typeface="Arial"/>
              </a:rPr>
              <a:t>as of </a:t>
            </a:r>
            <a:r>
              <a:rPr kumimoji="0" lang="en-US" sz="1400" b="1" i="0" u="none" strike="noStrike" cap="none" normalizeH="0" baseline="0" dirty="0">
                <a:ln>
                  <a:noFill/>
                </a:ln>
                <a:solidFill>
                  <a:schemeClr val="bg1"/>
                </a:solidFill>
                <a:effectLst/>
                <a:latin typeface="+mn-lt"/>
                <a:ea typeface="ＭＳ Ｐゴシック" pitchFamily="34" charset="-128"/>
                <a:cs typeface="Arial" charset="0"/>
              </a:rPr>
              <a:t>09/29/20 (</a:t>
            </a:r>
            <a:r>
              <a:rPr lang="en-US" dirty="0">
                <a:solidFill>
                  <a:schemeClr val="bg1"/>
                </a:solidFill>
                <a:latin typeface="+mn-lt"/>
                <a:ea typeface="ＭＳ Ｐゴシック" pitchFamily="34" charset="-128"/>
                <a:cs typeface="Arial" charset="0"/>
              </a:rPr>
              <a:t>i</a:t>
            </a:r>
            <a:r>
              <a:rPr kumimoji="0" lang="en-US" sz="1400" b="1" i="0" u="none" strike="noStrike" cap="none" normalizeH="0" baseline="0" dirty="0">
                <a:ln>
                  <a:noFill/>
                </a:ln>
                <a:solidFill>
                  <a:schemeClr val="bg1"/>
                </a:solidFill>
                <a:effectLst/>
                <a:latin typeface="+mn-lt"/>
                <a:ea typeface="ＭＳ Ｐゴシック" pitchFamily="34" charset="-128"/>
                <a:cs typeface="Arial" charset="0"/>
              </a:rPr>
              <a:t>n GBP)</a:t>
            </a:r>
          </a:p>
        </p:txBody>
      </p:sp>
      <p:sp>
        <p:nvSpPr>
          <p:cNvPr id="6" name="文字方塊 5">
            <a:extLst>
              <a:ext uri="{FF2B5EF4-FFF2-40B4-BE49-F238E27FC236}">
                <a16:creationId xmlns:a16="http://schemas.microsoft.com/office/drawing/2014/main" id="{046C4879-DB76-4C9D-9EBD-A8E62ABEDFFF}"/>
              </a:ext>
            </a:extLst>
          </p:cNvPr>
          <p:cNvSpPr txBox="1"/>
          <p:nvPr/>
        </p:nvSpPr>
        <p:spPr>
          <a:xfrm>
            <a:off x="709658" y="1024493"/>
            <a:ext cx="5239022" cy="272715"/>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altLang="zh-TW" dirty="0">
                <a:sym typeface="Arial"/>
              </a:rPr>
              <a:t>Business Description</a:t>
            </a:r>
            <a:endParaRPr lang="zh-TW" altLang="en-US" dirty="0">
              <a:sym typeface="Arial"/>
            </a:endParaRPr>
          </a:p>
        </p:txBody>
      </p:sp>
      <p:sp>
        <p:nvSpPr>
          <p:cNvPr id="57" name="文本框 90">
            <a:extLst>
              <a:ext uri="{FF2B5EF4-FFF2-40B4-BE49-F238E27FC236}">
                <a16:creationId xmlns:a16="http://schemas.microsoft.com/office/drawing/2014/main" id="{3F01CCC6-A62D-4610-B208-6D671CB86833}"/>
              </a:ext>
            </a:extLst>
          </p:cNvPr>
          <p:cNvSpPr txBox="1"/>
          <p:nvPr/>
        </p:nvSpPr>
        <p:spPr>
          <a:xfrm>
            <a:off x="914530" y="6420618"/>
            <a:ext cx="5209371" cy="236603"/>
          </a:xfrm>
          <a:prstGeom prst="rect">
            <a:avLst/>
          </a:prstGeom>
        </p:spPr>
        <p:txBody>
          <a:bodyPr wrap="square" rtlCol="0">
            <a:spAutoFit/>
          </a:bodyPr>
          <a:lstStyle/>
          <a:p>
            <a:pPr>
              <a:lnSpc>
                <a:spcPct val="130000"/>
              </a:lnSpc>
              <a:spcBef>
                <a:spcPts val="600"/>
              </a:spcBef>
            </a:pPr>
            <a:r>
              <a:rPr lang="en-US" altLang="zh-TW" sz="800" dirty="0">
                <a:latin typeface="Arial" panose="020B0604020202020204" pitchFamily="34" charset="0"/>
                <a:cs typeface="Arial" panose="020B0604020202020204" pitchFamily="34" charset="0"/>
              </a:rPr>
              <a:t>Source </a:t>
            </a:r>
            <a:r>
              <a:rPr lang="zh-TW" altLang="en-US" sz="800" dirty="0">
                <a:latin typeface="Arial" panose="020B0604020202020204" pitchFamily="34" charset="0"/>
                <a:cs typeface="Arial" panose="020B0604020202020204" pitchFamily="34" charset="0"/>
              </a:rPr>
              <a:t>：</a:t>
            </a:r>
            <a:r>
              <a:rPr lang="en-CA" altLang="zh-TW" sz="800" dirty="0">
                <a:latin typeface="Arial" panose="020B0604020202020204" pitchFamily="34" charset="0"/>
                <a:cs typeface="Arial" panose="020B0604020202020204" pitchFamily="34" charset="0"/>
              </a:rPr>
              <a:t>Factset, Equity Research Report</a:t>
            </a:r>
            <a:endParaRPr lang="zh-CN" altLang="en-US" sz="800" dirty="0">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DF0285C3-10B6-4F4F-8C4D-E40D54A447E5}"/>
              </a:ext>
            </a:extLst>
          </p:cNvPr>
          <p:cNvSpPr txBox="1"/>
          <p:nvPr/>
        </p:nvSpPr>
        <p:spPr>
          <a:xfrm>
            <a:off x="6243319" y="3537505"/>
            <a:ext cx="5294823" cy="276999"/>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altLang="zh-TW" dirty="0">
                <a:sym typeface="Arial"/>
              </a:rPr>
              <a:t>Blue Prism Core Competencies</a:t>
            </a:r>
            <a:endParaRPr lang="zh-CN" altLang="en-US" dirty="0">
              <a:sym typeface="Arial"/>
            </a:endParaRPr>
          </a:p>
        </p:txBody>
      </p:sp>
      <p:sp>
        <p:nvSpPr>
          <p:cNvPr id="27" name="文字方塊 26">
            <a:extLst>
              <a:ext uri="{FF2B5EF4-FFF2-40B4-BE49-F238E27FC236}">
                <a16:creationId xmlns:a16="http://schemas.microsoft.com/office/drawing/2014/main" id="{95230E69-EF69-48A1-AB8C-BAEE7746519D}"/>
              </a:ext>
            </a:extLst>
          </p:cNvPr>
          <p:cNvSpPr txBox="1"/>
          <p:nvPr/>
        </p:nvSpPr>
        <p:spPr>
          <a:xfrm>
            <a:off x="709656" y="3537505"/>
            <a:ext cx="5239022" cy="272715"/>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altLang="zh-CN" dirty="0">
                <a:sym typeface="Arial"/>
              </a:rPr>
              <a:t>Key RPA Features</a:t>
            </a:r>
            <a:endParaRPr lang="zh-TW" altLang="en-US" dirty="0">
              <a:sym typeface="Arial"/>
            </a:endParaRPr>
          </a:p>
        </p:txBody>
      </p:sp>
      <p:sp>
        <p:nvSpPr>
          <p:cNvPr id="7" name="Google Shape;52;p6">
            <a:extLst>
              <a:ext uri="{FF2B5EF4-FFF2-40B4-BE49-F238E27FC236}">
                <a16:creationId xmlns:a16="http://schemas.microsoft.com/office/drawing/2014/main" id="{88E13C92-CA08-4CC4-8370-431253EB0117}"/>
              </a:ext>
            </a:extLst>
          </p:cNvPr>
          <p:cNvSpPr txBox="1"/>
          <p:nvPr/>
        </p:nvSpPr>
        <p:spPr>
          <a:xfrm>
            <a:off x="8697519" y="2687338"/>
            <a:ext cx="2901813" cy="738664"/>
          </a:xfrm>
          <a:prstGeom prst="rect">
            <a:avLst/>
          </a:prstGeom>
          <a:noFill/>
        </p:spPr>
        <p:txBody>
          <a:bodyPr wrap="square">
            <a:spAutoFit/>
          </a:bodyPr>
          <a:lstStyle>
            <a:defPPr>
              <a:defRPr lang="en-US"/>
            </a:defPPr>
            <a:lvl1pPr marL="171446" indent="-171446">
              <a:spcBef>
                <a:spcPts val="600"/>
              </a:spcBef>
              <a:buFont typeface="Arial" panose="020B0604020202020204" pitchFamily="34" charset="0"/>
              <a:buChar char="•"/>
              <a:defRPr sz="1200" b="1" i="0" u="none" strike="noStrike" spc="0" baseline="0">
                <a:solidFill>
                  <a:srgbClr val="27282D"/>
                </a:solidFill>
                <a:latin typeface="Arial" panose="020B0604020202020204" pitchFamily="34" charset="0"/>
                <a:ea typeface="+mj-ea"/>
                <a:cs typeface="Arial" panose="020B0604020202020204" pitchFamily="34" charset="0"/>
              </a:defRPr>
            </a:lvl1pPr>
          </a:lstStyle>
          <a:p>
            <a:pPr>
              <a:spcBef>
                <a:spcPts val="0"/>
              </a:spcBef>
            </a:pPr>
            <a:r>
              <a:rPr lang="en-CA" sz="1050" b="0" dirty="0">
                <a:latin typeface="+mn-lt"/>
                <a:sym typeface="Arial"/>
              </a:rPr>
              <a:t>Top 5 institutional investors: </a:t>
            </a:r>
            <a:r>
              <a:rPr lang="en-CA" sz="1050" b="0" dirty="0" err="1">
                <a:latin typeface="+mn-lt"/>
                <a:sym typeface="Arial"/>
              </a:rPr>
              <a:t>Merian</a:t>
            </a:r>
            <a:r>
              <a:rPr lang="en-CA" sz="1050" b="0" dirty="0">
                <a:latin typeface="+mn-lt"/>
                <a:sym typeface="Arial"/>
              </a:rPr>
              <a:t> 8.59%, Abrams Bison 7.57%, </a:t>
            </a:r>
            <a:r>
              <a:rPr lang="en-CA" sz="1050" b="0" dirty="0">
                <a:latin typeface="+mn-lt"/>
              </a:rPr>
              <a:t>HMI Capital 7.04%, Jason Kingdom 6.29%, Alastair Bathgate 5.42%</a:t>
            </a:r>
            <a:endParaRPr lang="en-CA" sz="1050" b="0" dirty="0">
              <a:latin typeface="+mn-lt"/>
              <a:sym typeface="Arial"/>
            </a:endParaRPr>
          </a:p>
        </p:txBody>
      </p:sp>
      <p:graphicFrame>
        <p:nvGraphicFramePr>
          <p:cNvPr id="11" name="表格 10">
            <a:extLst>
              <a:ext uri="{FF2B5EF4-FFF2-40B4-BE49-F238E27FC236}">
                <a16:creationId xmlns:a16="http://schemas.microsoft.com/office/drawing/2014/main" id="{51193674-2468-4DF4-B4BD-FD0982B56A9C}"/>
              </a:ext>
            </a:extLst>
          </p:cNvPr>
          <p:cNvGraphicFramePr>
            <a:graphicFrameLocks noGrp="1"/>
          </p:cNvGraphicFramePr>
          <p:nvPr>
            <p:extLst>
              <p:ext uri="{D42A27DB-BD31-4B8C-83A1-F6EECF244321}">
                <p14:modId xmlns:p14="http://schemas.microsoft.com/office/powerpoint/2010/main" val="3213603931"/>
              </p:ext>
            </p:extLst>
          </p:nvPr>
        </p:nvGraphicFramePr>
        <p:xfrm>
          <a:off x="6243321" y="1419560"/>
          <a:ext cx="2690855" cy="1965570"/>
        </p:xfrm>
        <a:graphic>
          <a:graphicData uri="http://schemas.openxmlformats.org/drawingml/2006/table">
            <a:tbl>
              <a:tblPr>
                <a:tableStyleId>{2D5ABB26-0587-4C30-8999-92F81FD0307C}</a:tableStyleId>
              </a:tblPr>
              <a:tblGrid>
                <a:gridCol w="1512707">
                  <a:extLst>
                    <a:ext uri="{9D8B030D-6E8A-4147-A177-3AD203B41FA5}">
                      <a16:colId xmlns:a16="http://schemas.microsoft.com/office/drawing/2014/main" val="2326819783"/>
                    </a:ext>
                  </a:extLst>
                </a:gridCol>
                <a:gridCol w="1178148">
                  <a:extLst>
                    <a:ext uri="{9D8B030D-6E8A-4147-A177-3AD203B41FA5}">
                      <a16:colId xmlns:a16="http://schemas.microsoft.com/office/drawing/2014/main" val="2123339673"/>
                    </a:ext>
                  </a:extLst>
                </a:gridCol>
              </a:tblGrid>
              <a:tr h="196557">
                <a:tc>
                  <a:txBody>
                    <a:bodyPr/>
                    <a:lstStyle/>
                    <a:p>
                      <a:pPr algn="l" fontAlgn="b"/>
                      <a:r>
                        <a:rPr lang="en-CA" sz="900" u="none" strike="noStrike" dirty="0">
                          <a:effectLst/>
                        </a:rPr>
                        <a:t>52 Week Range</a:t>
                      </a:r>
                      <a:endParaRPr lang="en-CA" sz="900" b="0" i="0" u="none" strike="noStrike" dirty="0">
                        <a:solidFill>
                          <a:srgbClr val="000000"/>
                        </a:solidFill>
                        <a:effectLst/>
                        <a:latin typeface="Arial" panose="020B0604020202020204" pitchFamily="34" charset="0"/>
                      </a:endParaRPr>
                    </a:p>
                  </a:txBody>
                  <a:tcPr marT="36000" marB="9720" anchor="b"/>
                </a:tc>
                <a:tc>
                  <a:txBody>
                    <a:bodyPr/>
                    <a:lstStyle/>
                    <a:p>
                      <a:pPr algn="ctr" fontAlgn="b"/>
                      <a:r>
                        <a:rPr lang="en-CA" sz="900" u="none" strike="noStrike" kern="1200" dirty="0">
                          <a:solidFill>
                            <a:schemeClr val="tx1"/>
                          </a:solidFill>
                          <a:effectLst/>
                        </a:rPr>
                        <a:t>£7.742 - 18.900</a:t>
                      </a:r>
                      <a:endParaRPr lang="en-CA" sz="900" u="none" strike="noStrike" kern="1200" dirty="0">
                        <a:solidFill>
                          <a:schemeClr val="tx1"/>
                        </a:solidFill>
                        <a:effectLst/>
                        <a:latin typeface="+mn-lt"/>
                        <a:ea typeface="+mn-ea"/>
                        <a:cs typeface="+mn-cs"/>
                      </a:endParaRPr>
                    </a:p>
                  </a:txBody>
                  <a:tcPr marT="36000" marB="9720" anchor="b"/>
                </a:tc>
                <a:extLst>
                  <a:ext uri="{0D108BD9-81ED-4DB2-BD59-A6C34878D82A}">
                    <a16:rowId xmlns:a16="http://schemas.microsoft.com/office/drawing/2014/main" val="1488967549"/>
                  </a:ext>
                </a:extLst>
              </a:tr>
              <a:tr h="196557">
                <a:tc>
                  <a:txBody>
                    <a:bodyPr/>
                    <a:lstStyle/>
                    <a:p>
                      <a:pPr algn="l" fontAlgn="b"/>
                      <a:r>
                        <a:rPr lang="en-CA" sz="900" u="none" strike="noStrike" dirty="0">
                          <a:effectLst/>
                        </a:rPr>
                        <a:t>Avg Daily Vol (3 Mo)</a:t>
                      </a:r>
                      <a:endParaRPr lang="en-CA" sz="900" b="0" i="0" u="none" strike="noStrike" dirty="0">
                        <a:solidFill>
                          <a:srgbClr val="000000"/>
                        </a:solidFill>
                        <a:effectLst/>
                        <a:latin typeface="Arial" panose="020B0604020202020204" pitchFamily="34" charset="0"/>
                      </a:endParaRPr>
                    </a:p>
                  </a:txBody>
                  <a:tcPr marT="36000" marB="9720" anchor="b"/>
                </a:tc>
                <a:tc>
                  <a:txBody>
                    <a:bodyPr/>
                    <a:lstStyle/>
                    <a:p>
                      <a:pPr marL="0" algn="ctr" defTabSz="914400" rtl="0" eaLnBrk="1" fontAlgn="b" latinLnBrk="0" hangingPunct="1"/>
                      <a:r>
                        <a:rPr lang="en-CA" sz="900" u="none" strike="noStrike" kern="1200" dirty="0">
                          <a:solidFill>
                            <a:schemeClr val="tx1"/>
                          </a:solidFill>
                          <a:effectLst/>
                        </a:rPr>
                        <a:t>308,189.2</a:t>
                      </a:r>
                      <a:endParaRPr lang="en-CA" sz="900" u="none" strike="noStrike" kern="1200" dirty="0">
                        <a:solidFill>
                          <a:schemeClr val="tx1"/>
                        </a:solidFill>
                        <a:effectLst/>
                        <a:latin typeface="+mn-lt"/>
                        <a:ea typeface="+mn-ea"/>
                        <a:cs typeface="+mn-cs"/>
                      </a:endParaRPr>
                    </a:p>
                  </a:txBody>
                  <a:tcPr marT="36000" marB="9720" anchor="b"/>
                </a:tc>
                <a:extLst>
                  <a:ext uri="{0D108BD9-81ED-4DB2-BD59-A6C34878D82A}">
                    <a16:rowId xmlns:a16="http://schemas.microsoft.com/office/drawing/2014/main" val="149700854"/>
                  </a:ext>
                </a:extLst>
              </a:tr>
              <a:tr h="196557">
                <a:tc>
                  <a:txBody>
                    <a:bodyPr/>
                    <a:lstStyle/>
                    <a:p>
                      <a:pPr algn="l" fontAlgn="b"/>
                      <a:r>
                        <a:rPr lang="en-CA" sz="900" u="none" strike="noStrike" dirty="0">
                          <a:effectLst/>
                        </a:rPr>
                        <a:t>Shares Outstanding (000)</a:t>
                      </a:r>
                      <a:endParaRPr lang="en-CA" sz="900" b="0" i="0" u="none" strike="noStrike" dirty="0">
                        <a:solidFill>
                          <a:srgbClr val="000000"/>
                        </a:solidFill>
                        <a:effectLst/>
                        <a:latin typeface="Arial" panose="020B0604020202020204" pitchFamily="34" charset="0"/>
                      </a:endParaRPr>
                    </a:p>
                  </a:txBody>
                  <a:tcPr marT="36000" marB="9720" anchor="b"/>
                </a:tc>
                <a:tc>
                  <a:txBody>
                    <a:bodyPr/>
                    <a:lstStyle/>
                    <a:p>
                      <a:pPr algn="ctr" fontAlgn="b"/>
                      <a:r>
                        <a:rPr lang="en-CA" sz="900" u="none" strike="noStrike" kern="1200" dirty="0">
                          <a:solidFill>
                            <a:schemeClr val="tx1"/>
                          </a:solidFill>
                          <a:effectLst/>
                        </a:rPr>
                        <a:t>94,647.5</a:t>
                      </a:r>
                      <a:endParaRPr lang="en-CA" sz="900" u="none" strike="noStrike" kern="1200" dirty="0">
                        <a:solidFill>
                          <a:schemeClr val="tx1"/>
                        </a:solidFill>
                        <a:effectLst/>
                        <a:latin typeface="+mn-lt"/>
                        <a:ea typeface="+mn-ea"/>
                        <a:cs typeface="+mn-cs"/>
                      </a:endParaRPr>
                    </a:p>
                  </a:txBody>
                  <a:tcPr marT="36000" marB="9720" anchor="b"/>
                </a:tc>
                <a:extLst>
                  <a:ext uri="{0D108BD9-81ED-4DB2-BD59-A6C34878D82A}">
                    <a16:rowId xmlns:a16="http://schemas.microsoft.com/office/drawing/2014/main" val="58740433"/>
                  </a:ext>
                </a:extLst>
              </a:tr>
              <a:tr h="196557">
                <a:tc>
                  <a:txBody>
                    <a:bodyPr/>
                    <a:lstStyle/>
                    <a:p>
                      <a:pPr algn="l" fontAlgn="b"/>
                      <a:r>
                        <a:rPr lang="en-CA" sz="900" u="none" strike="noStrike" dirty="0">
                          <a:effectLst/>
                        </a:rPr>
                        <a:t>Market Capitalization (M)</a:t>
                      </a:r>
                      <a:endParaRPr lang="en-CA" sz="900" b="0" i="0" u="none" strike="noStrike" dirty="0">
                        <a:solidFill>
                          <a:srgbClr val="000000"/>
                        </a:solidFill>
                        <a:effectLst/>
                        <a:latin typeface="Arial" panose="020B0604020202020204" pitchFamily="34" charset="0"/>
                      </a:endParaRPr>
                    </a:p>
                  </a:txBody>
                  <a:tcPr marT="36000" marB="9720" anchor="b"/>
                </a:tc>
                <a:tc>
                  <a:txBody>
                    <a:bodyPr/>
                    <a:lstStyle/>
                    <a:p>
                      <a:pPr algn="ctr" fontAlgn="b"/>
                      <a:r>
                        <a:rPr lang="en-CA" sz="900" u="none" strike="noStrike" kern="1200" dirty="0">
                          <a:solidFill>
                            <a:schemeClr val="tx1"/>
                          </a:solidFill>
                          <a:effectLst/>
                        </a:rPr>
                        <a:t>1,257</a:t>
                      </a:r>
                      <a:endParaRPr lang="en-CA" sz="900" u="none" strike="noStrike" kern="1200" dirty="0">
                        <a:solidFill>
                          <a:schemeClr val="tx1"/>
                        </a:solidFill>
                        <a:effectLst/>
                        <a:latin typeface="+mn-lt"/>
                        <a:ea typeface="+mn-ea"/>
                        <a:cs typeface="+mn-cs"/>
                      </a:endParaRPr>
                    </a:p>
                  </a:txBody>
                  <a:tcPr marT="36000" marB="9720" anchor="b"/>
                </a:tc>
                <a:extLst>
                  <a:ext uri="{0D108BD9-81ED-4DB2-BD59-A6C34878D82A}">
                    <a16:rowId xmlns:a16="http://schemas.microsoft.com/office/drawing/2014/main" val="3610189710"/>
                  </a:ext>
                </a:extLst>
              </a:tr>
              <a:tr h="196557">
                <a:tc>
                  <a:txBody>
                    <a:bodyPr/>
                    <a:lstStyle/>
                    <a:p>
                      <a:pPr algn="l" fontAlgn="b"/>
                      <a:r>
                        <a:rPr lang="en-CA" sz="900" u="none" strike="noStrike" dirty="0">
                          <a:effectLst/>
                        </a:rPr>
                        <a:t>Enterprise Value (M)</a:t>
                      </a:r>
                      <a:endParaRPr lang="en-CA" sz="900" b="0" i="0" u="none" strike="noStrike" dirty="0">
                        <a:solidFill>
                          <a:srgbClr val="000000"/>
                        </a:solidFill>
                        <a:effectLst/>
                        <a:latin typeface="Arial" panose="020B0604020202020204" pitchFamily="34" charset="0"/>
                      </a:endParaRPr>
                    </a:p>
                  </a:txBody>
                  <a:tcPr marT="36000" marB="9720" anchor="b"/>
                </a:tc>
                <a:tc>
                  <a:txBody>
                    <a:bodyPr/>
                    <a:lstStyle/>
                    <a:p>
                      <a:pPr algn="ctr" fontAlgn="b"/>
                      <a:r>
                        <a:rPr lang="en-CA" sz="900" u="none" strike="noStrike" kern="1200" dirty="0">
                          <a:solidFill>
                            <a:schemeClr val="tx1"/>
                          </a:solidFill>
                          <a:effectLst/>
                        </a:rPr>
                        <a:t>1,152</a:t>
                      </a:r>
                      <a:endParaRPr lang="en-CA" sz="900" u="none" strike="noStrike" kern="1200" dirty="0">
                        <a:solidFill>
                          <a:schemeClr val="tx1"/>
                        </a:solidFill>
                        <a:effectLst/>
                        <a:latin typeface="+mn-lt"/>
                        <a:ea typeface="+mn-ea"/>
                        <a:cs typeface="+mn-cs"/>
                      </a:endParaRPr>
                    </a:p>
                  </a:txBody>
                  <a:tcPr marT="36000" marB="9720" anchor="b"/>
                </a:tc>
                <a:extLst>
                  <a:ext uri="{0D108BD9-81ED-4DB2-BD59-A6C34878D82A}">
                    <a16:rowId xmlns:a16="http://schemas.microsoft.com/office/drawing/2014/main" val="2088801412"/>
                  </a:ext>
                </a:extLst>
              </a:tr>
              <a:tr h="196557">
                <a:tc>
                  <a:txBody>
                    <a:bodyPr/>
                    <a:lstStyle/>
                    <a:p>
                      <a:pPr algn="l" fontAlgn="b"/>
                      <a:r>
                        <a:rPr lang="en-CA" sz="900" u="none" strike="noStrike" dirty="0">
                          <a:effectLst/>
                        </a:rPr>
                        <a:t>52 Week Beta</a:t>
                      </a:r>
                      <a:endParaRPr lang="en-CA" sz="900" b="0" i="0" u="none" strike="noStrike" dirty="0">
                        <a:solidFill>
                          <a:srgbClr val="000000"/>
                        </a:solidFill>
                        <a:effectLst/>
                        <a:latin typeface="Calibri" panose="020F0502020204030204" pitchFamily="34" charset="0"/>
                      </a:endParaRPr>
                    </a:p>
                  </a:txBody>
                  <a:tcPr marT="36000" marB="9720" anchor="b"/>
                </a:tc>
                <a:tc>
                  <a:txBody>
                    <a:bodyPr/>
                    <a:lstStyle/>
                    <a:p>
                      <a:pPr algn="ctr" fontAlgn="b"/>
                      <a:r>
                        <a:rPr lang="en-CA" sz="900" u="none" strike="noStrike" kern="1200" dirty="0">
                          <a:solidFill>
                            <a:schemeClr val="tx1"/>
                          </a:solidFill>
                          <a:effectLst/>
                        </a:rPr>
                        <a:t>1.37</a:t>
                      </a:r>
                      <a:endParaRPr lang="en-CA" sz="900" u="none" strike="noStrike" kern="1200" dirty="0">
                        <a:solidFill>
                          <a:schemeClr val="tx1"/>
                        </a:solidFill>
                        <a:effectLst/>
                        <a:latin typeface="+mn-lt"/>
                        <a:ea typeface="+mn-ea"/>
                        <a:cs typeface="+mn-cs"/>
                      </a:endParaRPr>
                    </a:p>
                  </a:txBody>
                  <a:tcPr marT="36000" marB="9720" anchor="b"/>
                </a:tc>
                <a:extLst>
                  <a:ext uri="{0D108BD9-81ED-4DB2-BD59-A6C34878D82A}">
                    <a16:rowId xmlns:a16="http://schemas.microsoft.com/office/drawing/2014/main" val="3186335697"/>
                  </a:ext>
                </a:extLst>
              </a:tr>
              <a:tr h="196557">
                <a:tc>
                  <a:txBody>
                    <a:bodyPr/>
                    <a:lstStyle/>
                    <a:p>
                      <a:pPr algn="l" fontAlgn="b"/>
                      <a:r>
                        <a:rPr lang="en-CA" sz="900" u="none" strike="noStrike" dirty="0">
                          <a:effectLst/>
                        </a:rPr>
                        <a:t>EPS (FY19)</a:t>
                      </a:r>
                      <a:endParaRPr lang="en-CA" sz="900" b="0" i="0" u="none" strike="noStrike" dirty="0">
                        <a:solidFill>
                          <a:srgbClr val="000000"/>
                        </a:solidFill>
                        <a:effectLst/>
                        <a:latin typeface="Calibri" panose="020F0502020204030204" pitchFamily="34" charset="0"/>
                      </a:endParaRPr>
                    </a:p>
                  </a:txBody>
                  <a:tcPr marT="36000" marB="9720" anchor="b"/>
                </a:tc>
                <a:tc>
                  <a:txBody>
                    <a:bodyPr/>
                    <a:lstStyle/>
                    <a:p>
                      <a:pPr marL="0" algn="ctr" defTabSz="914354" rtl="0" eaLnBrk="1" fontAlgn="b" latinLnBrk="0" hangingPunct="1"/>
                      <a:r>
                        <a:rPr lang="en-CA" sz="900" u="none" strike="noStrike" kern="1200" dirty="0">
                          <a:solidFill>
                            <a:srgbClr val="FF0000"/>
                          </a:solidFill>
                          <a:effectLst/>
                        </a:rPr>
                        <a:t>-1.050</a:t>
                      </a:r>
                      <a:endParaRPr lang="en-CA" sz="900" u="none" strike="noStrike" kern="1200" dirty="0">
                        <a:solidFill>
                          <a:srgbClr val="FF0000"/>
                        </a:solidFill>
                        <a:effectLst/>
                        <a:latin typeface="+mn-lt"/>
                        <a:ea typeface="+mn-ea"/>
                        <a:cs typeface="+mn-cs"/>
                      </a:endParaRPr>
                    </a:p>
                  </a:txBody>
                  <a:tcPr marT="36000" marB="9720" anchor="b"/>
                </a:tc>
                <a:extLst>
                  <a:ext uri="{0D108BD9-81ED-4DB2-BD59-A6C34878D82A}">
                    <a16:rowId xmlns:a16="http://schemas.microsoft.com/office/drawing/2014/main" val="1676512445"/>
                  </a:ext>
                </a:extLst>
              </a:tr>
              <a:tr h="196557">
                <a:tc>
                  <a:txBody>
                    <a:bodyPr/>
                    <a:lstStyle/>
                    <a:p>
                      <a:pPr algn="l" fontAlgn="b"/>
                      <a:r>
                        <a:rPr lang="en-CA" sz="900" u="none" strike="noStrike" dirty="0">
                          <a:effectLst/>
                        </a:rPr>
                        <a:t>Institutional holder(%)</a:t>
                      </a:r>
                      <a:endParaRPr lang="en-CA" sz="900" b="0" i="0" u="none" strike="noStrike" dirty="0">
                        <a:solidFill>
                          <a:srgbClr val="000000"/>
                        </a:solidFill>
                        <a:effectLst/>
                        <a:latin typeface="Calibri" panose="020F0502020204030204" pitchFamily="34" charset="0"/>
                      </a:endParaRPr>
                    </a:p>
                  </a:txBody>
                  <a:tcPr marT="36000" marB="9720" anchor="b"/>
                </a:tc>
                <a:tc>
                  <a:txBody>
                    <a:bodyPr/>
                    <a:lstStyle/>
                    <a:p>
                      <a:pPr algn="ctr" fontAlgn="b"/>
                      <a:r>
                        <a:rPr lang="en-CA" sz="900" u="none" strike="noStrike" dirty="0">
                          <a:effectLst/>
                        </a:rPr>
                        <a:t>72.9%</a:t>
                      </a:r>
                      <a:endParaRPr lang="en-CA" sz="900" u="none" strike="noStrike" kern="1200" dirty="0">
                        <a:solidFill>
                          <a:schemeClr val="tx1"/>
                        </a:solidFill>
                        <a:effectLst/>
                        <a:latin typeface="+mn-lt"/>
                        <a:ea typeface="+mn-ea"/>
                        <a:cs typeface="+mn-cs"/>
                      </a:endParaRPr>
                    </a:p>
                  </a:txBody>
                  <a:tcPr marT="36000" marB="9720" anchor="b"/>
                </a:tc>
                <a:extLst>
                  <a:ext uri="{0D108BD9-81ED-4DB2-BD59-A6C34878D82A}">
                    <a16:rowId xmlns:a16="http://schemas.microsoft.com/office/drawing/2014/main" val="713989109"/>
                  </a:ext>
                </a:extLst>
              </a:tr>
              <a:tr h="196557">
                <a:tc>
                  <a:txBody>
                    <a:bodyPr/>
                    <a:lstStyle/>
                    <a:p>
                      <a:pPr algn="l" fontAlgn="b"/>
                      <a:r>
                        <a:rPr lang="en-CA" sz="900" u="none" strike="noStrike" dirty="0">
                          <a:effectLst/>
                        </a:rPr>
                        <a:t>Dividend Yield</a:t>
                      </a:r>
                      <a:endParaRPr lang="en-CA" sz="900" b="0" i="0" u="none" strike="noStrike" dirty="0">
                        <a:solidFill>
                          <a:srgbClr val="000000"/>
                        </a:solidFill>
                        <a:effectLst/>
                        <a:latin typeface="Arial" panose="020B0604020202020204" pitchFamily="34" charset="0"/>
                      </a:endParaRPr>
                    </a:p>
                  </a:txBody>
                  <a:tcPr marT="36000" marB="9720" anchor="b"/>
                </a:tc>
                <a:tc>
                  <a:txBody>
                    <a:bodyPr/>
                    <a:lstStyle/>
                    <a:p>
                      <a:pPr algn="ctr" fontAlgn="b"/>
                      <a:r>
                        <a:rPr lang="en-CA" sz="900" u="none" strike="noStrike" kern="1200" dirty="0">
                          <a:solidFill>
                            <a:schemeClr val="tx1"/>
                          </a:solidFill>
                          <a:effectLst/>
                        </a:rPr>
                        <a:t>0.0%</a:t>
                      </a:r>
                      <a:endParaRPr lang="en-CA" sz="900" u="none" strike="noStrike" kern="1200" dirty="0">
                        <a:solidFill>
                          <a:schemeClr val="tx1"/>
                        </a:solidFill>
                        <a:effectLst/>
                        <a:latin typeface="+mn-lt"/>
                        <a:ea typeface="+mn-ea"/>
                        <a:cs typeface="+mn-cs"/>
                      </a:endParaRPr>
                    </a:p>
                  </a:txBody>
                  <a:tcPr marT="36000" marB="9720" anchor="b"/>
                </a:tc>
                <a:extLst>
                  <a:ext uri="{0D108BD9-81ED-4DB2-BD59-A6C34878D82A}">
                    <a16:rowId xmlns:a16="http://schemas.microsoft.com/office/drawing/2014/main" val="406558319"/>
                  </a:ext>
                </a:extLst>
              </a:tr>
              <a:tr h="196557">
                <a:tc>
                  <a:txBody>
                    <a:bodyPr/>
                    <a:lstStyle/>
                    <a:p>
                      <a:pPr algn="l" fontAlgn="b"/>
                      <a:r>
                        <a:rPr lang="en-CA" sz="900" u="none" strike="noStrike" dirty="0">
                          <a:effectLst/>
                        </a:rPr>
                        <a:t>Return on Equity (ttm)</a:t>
                      </a:r>
                      <a:endParaRPr lang="en-CA" sz="900" b="0" i="0" u="none" strike="noStrike" dirty="0">
                        <a:solidFill>
                          <a:srgbClr val="000000"/>
                        </a:solidFill>
                        <a:effectLst/>
                        <a:latin typeface="Calibri" panose="020F0502020204030204" pitchFamily="34" charset="0"/>
                      </a:endParaRPr>
                    </a:p>
                  </a:txBody>
                  <a:tcPr marT="36000" marB="9720" anchor="b"/>
                </a:tc>
                <a:tc>
                  <a:txBody>
                    <a:bodyPr/>
                    <a:lstStyle/>
                    <a:p>
                      <a:pPr algn="ctr" fontAlgn="b"/>
                      <a:r>
                        <a:rPr lang="en-CA" sz="900" u="none" strike="noStrike" kern="1200" dirty="0">
                          <a:solidFill>
                            <a:srgbClr val="FF0000"/>
                          </a:solidFill>
                          <a:effectLst/>
                        </a:rPr>
                        <a:t>-67.7%</a:t>
                      </a:r>
                      <a:endParaRPr lang="en-CA" sz="900" u="none" strike="noStrike" kern="1200" dirty="0">
                        <a:solidFill>
                          <a:srgbClr val="FF0000"/>
                        </a:solidFill>
                        <a:effectLst/>
                        <a:latin typeface="+mn-lt"/>
                        <a:ea typeface="+mn-ea"/>
                        <a:cs typeface="+mn-cs"/>
                      </a:endParaRPr>
                    </a:p>
                  </a:txBody>
                  <a:tcPr marT="36000" marB="9720" anchor="b"/>
                </a:tc>
                <a:extLst>
                  <a:ext uri="{0D108BD9-81ED-4DB2-BD59-A6C34878D82A}">
                    <a16:rowId xmlns:a16="http://schemas.microsoft.com/office/drawing/2014/main" val="1462442481"/>
                  </a:ext>
                </a:extLst>
              </a:tr>
            </a:tbl>
          </a:graphicData>
        </a:graphic>
      </p:graphicFrame>
      <p:grpSp>
        <p:nvGrpSpPr>
          <p:cNvPr id="20" name="群組 19">
            <a:extLst>
              <a:ext uri="{FF2B5EF4-FFF2-40B4-BE49-F238E27FC236}">
                <a16:creationId xmlns:a16="http://schemas.microsoft.com/office/drawing/2014/main" id="{24C72BF4-3D1A-4CB5-99F9-0493E1FE570E}"/>
              </a:ext>
            </a:extLst>
          </p:cNvPr>
          <p:cNvGrpSpPr/>
          <p:nvPr/>
        </p:nvGrpSpPr>
        <p:grpSpPr>
          <a:xfrm>
            <a:off x="8762286" y="1356010"/>
            <a:ext cx="2837046" cy="1270756"/>
            <a:chOff x="6300409" y="1370264"/>
            <a:chExt cx="2741991" cy="1150665"/>
          </a:xfrm>
        </p:grpSpPr>
        <p:grpSp>
          <p:nvGrpSpPr>
            <p:cNvPr id="16" name="群組 15">
              <a:extLst>
                <a:ext uri="{FF2B5EF4-FFF2-40B4-BE49-F238E27FC236}">
                  <a16:creationId xmlns:a16="http://schemas.microsoft.com/office/drawing/2014/main" id="{78A90ECF-FFDF-4EB2-B922-960CCF62198E}"/>
                </a:ext>
              </a:extLst>
            </p:cNvPr>
            <p:cNvGrpSpPr/>
            <p:nvPr/>
          </p:nvGrpSpPr>
          <p:grpSpPr>
            <a:xfrm>
              <a:off x="6300409" y="1370264"/>
              <a:ext cx="2741991" cy="1150665"/>
              <a:chOff x="7429499" y="1505151"/>
              <a:chExt cx="3818199" cy="1388178"/>
            </a:xfrm>
          </p:grpSpPr>
          <p:pic>
            <p:nvPicPr>
              <p:cNvPr id="8" name="圖片 7">
                <a:extLst>
                  <a:ext uri="{FF2B5EF4-FFF2-40B4-BE49-F238E27FC236}">
                    <a16:creationId xmlns:a16="http://schemas.microsoft.com/office/drawing/2014/main" id="{D877E455-183D-4BA3-BEEE-16992ECB2936}"/>
                  </a:ext>
                </a:extLst>
              </p:cNvPr>
              <p:cNvPicPr>
                <a:picLocks noChangeAspect="1"/>
              </p:cNvPicPr>
              <p:nvPr/>
            </p:nvPicPr>
            <p:blipFill rotWithShape="1">
              <a:blip r:embed="rId3"/>
              <a:srcRect l="21404" b="30479"/>
              <a:stretch/>
            </p:blipFill>
            <p:spPr>
              <a:xfrm>
                <a:off x="7429499" y="1507085"/>
                <a:ext cx="3818199" cy="1386244"/>
              </a:xfrm>
              <a:prstGeom prst="rect">
                <a:avLst/>
              </a:prstGeom>
            </p:spPr>
          </p:pic>
          <p:pic>
            <p:nvPicPr>
              <p:cNvPr id="9" name="圖片 8">
                <a:extLst>
                  <a:ext uri="{FF2B5EF4-FFF2-40B4-BE49-F238E27FC236}">
                    <a16:creationId xmlns:a16="http://schemas.microsoft.com/office/drawing/2014/main" id="{C7457801-A950-4C3E-96D3-9B372739B571}"/>
                  </a:ext>
                </a:extLst>
              </p:cNvPr>
              <p:cNvPicPr>
                <a:picLocks noChangeAspect="1"/>
              </p:cNvPicPr>
              <p:nvPr/>
            </p:nvPicPr>
            <p:blipFill rotWithShape="1">
              <a:blip r:embed="rId3"/>
              <a:srcRect l="2543" r="78563" b="87575"/>
              <a:stretch/>
            </p:blipFill>
            <p:spPr>
              <a:xfrm>
                <a:off x="9114368" y="1505151"/>
                <a:ext cx="917865" cy="247754"/>
              </a:xfrm>
              <a:prstGeom prst="rect">
                <a:avLst/>
              </a:prstGeom>
            </p:spPr>
          </p:pic>
        </p:grpSp>
        <p:sp>
          <p:nvSpPr>
            <p:cNvPr id="26" name="文字方塊 25">
              <a:extLst>
                <a:ext uri="{FF2B5EF4-FFF2-40B4-BE49-F238E27FC236}">
                  <a16:creationId xmlns:a16="http://schemas.microsoft.com/office/drawing/2014/main" id="{92AF02AD-964C-4918-9707-911E63F28F05}"/>
                </a:ext>
              </a:extLst>
            </p:cNvPr>
            <p:cNvSpPr txBox="1"/>
            <p:nvPr/>
          </p:nvSpPr>
          <p:spPr>
            <a:xfrm>
              <a:off x="7890813" y="1996246"/>
              <a:ext cx="714711" cy="246221"/>
            </a:xfrm>
            <a:prstGeom prst="rect">
              <a:avLst/>
            </a:prstGeom>
            <a:noFill/>
          </p:spPr>
          <p:txBody>
            <a:bodyPr wrap="square">
              <a:spAutoFit/>
            </a:bodyPr>
            <a:lstStyle/>
            <a:p>
              <a:r>
                <a:rPr lang="en-CA" sz="1000" b="0" i="0" dirty="0">
                  <a:solidFill>
                    <a:srgbClr val="000000"/>
                  </a:solidFill>
                  <a:effectLst/>
                  <a:latin typeface="Arial" panose="020B0604020202020204" pitchFamily="34" charset="0"/>
                </a:rPr>
                <a:t>£</a:t>
              </a:r>
              <a:r>
                <a:rPr lang="en-CA" sz="900" b="0" i="0" dirty="0">
                  <a:solidFill>
                    <a:srgbClr val="000000"/>
                  </a:solidFill>
                  <a:effectLst/>
                  <a:latin typeface="Arial" panose="020B0604020202020204" pitchFamily="34" charset="0"/>
                </a:rPr>
                <a:t>13.320</a:t>
              </a:r>
              <a:endParaRPr lang="en-CA" sz="1000" dirty="0"/>
            </a:p>
          </p:txBody>
        </p:sp>
        <p:cxnSp>
          <p:nvCxnSpPr>
            <p:cNvPr id="28" name="直線接點 27">
              <a:extLst>
                <a:ext uri="{FF2B5EF4-FFF2-40B4-BE49-F238E27FC236}">
                  <a16:creationId xmlns:a16="http://schemas.microsoft.com/office/drawing/2014/main" id="{CF58ABF7-C040-423E-BAE2-6E1A6CE46991}"/>
                </a:ext>
              </a:extLst>
            </p:cNvPr>
            <p:cNvCxnSpPr>
              <a:cxnSpLocks/>
            </p:cNvCxnSpPr>
            <p:nvPr/>
          </p:nvCxnSpPr>
          <p:spPr>
            <a:xfrm flipV="1">
              <a:off x="8590037" y="1739890"/>
              <a:ext cx="162905" cy="2820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文字方塊 30">
            <a:extLst>
              <a:ext uri="{FF2B5EF4-FFF2-40B4-BE49-F238E27FC236}">
                <a16:creationId xmlns:a16="http://schemas.microsoft.com/office/drawing/2014/main" id="{DBED8C7D-3838-451E-BAA2-148E94159AC1}"/>
              </a:ext>
            </a:extLst>
          </p:cNvPr>
          <p:cNvSpPr txBox="1"/>
          <p:nvPr/>
        </p:nvSpPr>
        <p:spPr>
          <a:xfrm>
            <a:off x="709657" y="3966890"/>
            <a:ext cx="5294822" cy="2500685"/>
          </a:xfrm>
          <a:prstGeom prst="rect">
            <a:avLst/>
          </a:prstGeom>
          <a:noFill/>
        </p:spPr>
        <p:txBody>
          <a:bodyPr wrap="square">
            <a:spAutoFit/>
          </a:bodyPr>
          <a:lstStyle/>
          <a:p>
            <a:pPr algn="l" fontAlgn="base">
              <a:spcBef>
                <a:spcPts val="300"/>
              </a:spcBef>
            </a:pPr>
            <a:r>
              <a:rPr lang="en-CA" sz="1200" b="0" i="0" dirty="0">
                <a:solidFill>
                  <a:srgbClr val="444444"/>
                </a:solidFill>
                <a:effectLst/>
                <a:latin typeface="+mj-lt"/>
              </a:rPr>
              <a:t>•  </a:t>
            </a:r>
            <a:r>
              <a:rPr lang="en-CA" sz="1200" b="1" i="0" dirty="0">
                <a:solidFill>
                  <a:srgbClr val="444444"/>
                </a:solidFill>
                <a:effectLst/>
                <a:latin typeface="+mj-lt"/>
              </a:rPr>
              <a:t> </a:t>
            </a:r>
            <a:r>
              <a:rPr lang="en-CA" sz="1200" b="1" i="0" dirty="0">
                <a:effectLst/>
                <a:latin typeface="+mj-lt"/>
              </a:rPr>
              <a:t>Implementation, Technology and Consulting </a:t>
            </a:r>
            <a:r>
              <a:rPr lang="en-CA" sz="1200" b="1" dirty="0">
                <a:latin typeface="+mj-lt"/>
              </a:rPr>
              <a:t>P</a:t>
            </a:r>
            <a:r>
              <a:rPr lang="en-CA" sz="1200" b="1" i="0" dirty="0">
                <a:effectLst/>
                <a:latin typeface="+mj-lt"/>
              </a:rPr>
              <a:t>artner </a:t>
            </a:r>
            <a:r>
              <a:rPr lang="en-CA" sz="1200" b="1" dirty="0">
                <a:latin typeface="+mj-lt"/>
              </a:rPr>
              <a:t>E</a:t>
            </a:r>
            <a:r>
              <a:rPr lang="en-CA" sz="1200" b="1" i="0" dirty="0">
                <a:effectLst/>
                <a:latin typeface="+mj-lt"/>
              </a:rPr>
              <a:t>cosystem</a:t>
            </a:r>
          </a:p>
          <a:p>
            <a:pPr algn="l" fontAlgn="base">
              <a:spcBef>
                <a:spcPts val="300"/>
              </a:spcBef>
            </a:pPr>
            <a:r>
              <a:rPr lang="en-CA" sz="1200" b="0" i="0" u="none" strike="noStrike" dirty="0">
                <a:effectLst/>
                <a:latin typeface="+mj-lt"/>
              </a:rPr>
              <a:t>Blue Prism’s bots and robots </a:t>
            </a:r>
            <a:r>
              <a:rPr lang="en-CA" sz="1200" dirty="0">
                <a:latin typeface="+mj-lt"/>
              </a:rPr>
              <a:t>empower AI to provide better </a:t>
            </a:r>
            <a:r>
              <a:rPr lang="en-CA" sz="1200" b="0" i="0" u="none" strike="noStrike" dirty="0">
                <a:effectLst/>
                <a:latin typeface="+mj-lt"/>
              </a:rPr>
              <a:t>automation process, </a:t>
            </a:r>
            <a:r>
              <a:rPr lang="en-CA" sz="1200" b="0" i="0" dirty="0">
                <a:effectLst/>
                <a:latin typeface="+mj-lt"/>
              </a:rPr>
              <a:t>complex sentiment analysis and </a:t>
            </a:r>
            <a:r>
              <a:rPr lang="en-CA" sz="1200" b="0" i="0" u="none" strike="noStrike" dirty="0">
                <a:effectLst/>
                <a:latin typeface="+mj-lt"/>
              </a:rPr>
              <a:t>machine learning</a:t>
            </a:r>
            <a:r>
              <a:rPr lang="en-CA" sz="1200" u="none" strike="noStrike" dirty="0">
                <a:latin typeface="+mj-lt"/>
              </a:rPr>
              <a:t>. The unified management platform for AI and RPA control allows </a:t>
            </a:r>
            <a:r>
              <a:rPr lang="en-CA" sz="1200" dirty="0">
                <a:latin typeface="+mj-lt"/>
              </a:rPr>
              <a:t>for </a:t>
            </a:r>
            <a:r>
              <a:rPr lang="en-CA" sz="1200" b="0" i="0" u="none" strike="noStrike" dirty="0">
                <a:effectLst/>
                <a:latin typeface="+mj-lt"/>
              </a:rPr>
              <a:t>centralized monitoring and dynamic adjustments</a:t>
            </a:r>
            <a:r>
              <a:rPr lang="en-CA" sz="1200" u="none" strike="noStrike" dirty="0">
                <a:latin typeface="+mj-lt"/>
              </a:rPr>
              <a:t> (</a:t>
            </a:r>
            <a:r>
              <a:rPr lang="en-CA" sz="1200" b="0" i="0" dirty="0">
                <a:effectLst/>
                <a:latin typeface="+mj-lt"/>
              </a:rPr>
              <a:t>digital workforces on command) </a:t>
            </a:r>
          </a:p>
          <a:p>
            <a:pPr algn="l" fontAlgn="base">
              <a:spcBef>
                <a:spcPts val="300"/>
              </a:spcBef>
            </a:pPr>
            <a:r>
              <a:rPr lang="en-CA" sz="1200" b="0" i="0" dirty="0">
                <a:effectLst/>
                <a:latin typeface="+mj-lt"/>
              </a:rPr>
              <a:t>•   </a:t>
            </a:r>
            <a:r>
              <a:rPr lang="en-CA" sz="1200" b="1" i="0" dirty="0">
                <a:effectLst/>
                <a:latin typeface="+mj-lt"/>
              </a:rPr>
              <a:t>Easy-To-Use Software </a:t>
            </a:r>
            <a:r>
              <a:rPr lang="en-CA" sz="1200" b="1" dirty="0">
                <a:latin typeface="+mj-lt"/>
              </a:rPr>
              <a:t>with Compatibility</a:t>
            </a:r>
          </a:p>
          <a:p>
            <a:pPr fontAlgn="base">
              <a:spcBef>
                <a:spcPts val="300"/>
              </a:spcBef>
            </a:pPr>
            <a:r>
              <a:rPr lang="en-CA" sz="1200" b="0" i="0" dirty="0">
                <a:effectLst/>
                <a:latin typeface="+mj-lt"/>
              </a:rPr>
              <a:t>Blue </a:t>
            </a:r>
            <a:r>
              <a:rPr lang="en-CA" sz="1200" dirty="0">
                <a:latin typeface="+mj-lt"/>
              </a:rPr>
              <a:t>Prism has friendly feature and interface, allowing beginners to implement it immediately with </a:t>
            </a:r>
            <a:r>
              <a:rPr lang="en-CA" sz="1200" b="1" dirty="0">
                <a:latin typeface="+mj-lt"/>
              </a:rPr>
              <a:t>on-premise SaaS and cloud deployment</a:t>
            </a:r>
            <a:r>
              <a:rPr lang="en-CA" sz="1200" dirty="0">
                <a:latin typeface="+mj-lt"/>
              </a:rPr>
              <a:t>. It also has a feature compatibility integrating Google ML workflow</a:t>
            </a:r>
          </a:p>
          <a:p>
            <a:pPr marL="171450" indent="-171450" algn="l" fontAlgn="base">
              <a:spcBef>
                <a:spcPts val="300"/>
              </a:spcBef>
              <a:buFont typeface="Arial" panose="020B0604020202020204" pitchFamily="34" charset="0"/>
              <a:buChar char="•"/>
            </a:pPr>
            <a:r>
              <a:rPr lang="en-CA" sz="1200" b="1" dirty="0">
                <a:latin typeface="+mj-lt"/>
              </a:rPr>
              <a:t>Strong Data Security and Stability </a:t>
            </a:r>
          </a:p>
          <a:p>
            <a:pPr fontAlgn="base">
              <a:spcBef>
                <a:spcPts val="300"/>
              </a:spcBef>
            </a:pPr>
            <a:r>
              <a:rPr lang="en-CA" sz="1200" dirty="0">
                <a:latin typeface="+mj-lt"/>
              </a:rPr>
              <a:t>Top-tier security and audit trails with non-repudiation features and supporting documentation</a:t>
            </a:r>
          </a:p>
        </p:txBody>
      </p:sp>
      <p:sp>
        <p:nvSpPr>
          <p:cNvPr id="40" name="文字方塊 39">
            <a:extLst>
              <a:ext uri="{FF2B5EF4-FFF2-40B4-BE49-F238E27FC236}">
                <a16:creationId xmlns:a16="http://schemas.microsoft.com/office/drawing/2014/main" id="{425B4B07-10A9-4ECF-B6BE-750B409D5381}"/>
              </a:ext>
            </a:extLst>
          </p:cNvPr>
          <p:cNvSpPr txBox="1"/>
          <p:nvPr/>
        </p:nvSpPr>
        <p:spPr>
          <a:xfrm>
            <a:off x="6243319" y="3966890"/>
            <a:ext cx="5294821" cy="2539157"/>
          </a:xfrm>
          <a:prstGeom prst="rect">
            <a:avLst/>
          </a:prstGeom>
          <a:noFill/>
        </p:spPr>
        <p:txBody>
          <a:bodyPr wrap="square">
            <a:spAutoFit/>
          </a:bodyPr>
          <a:lstStyle/>
          <a:p>
            <a:pPr marL="171450" indent="-171450" fontAlgn="base">
              <a:spcBef>
                <a:spcPts val="600"/>
              </a:spcBef>
              <a:buFont typeface="Arial" panose="020B0604020202020204" pitchFamily="34" charset="0"/>
              <a:buChar char="•"/>
            </a:pPr>
            <a:r>
              <a:rPr lang="en-CA" sz="1200" b="1" dirty="0">
                <a:latin typeface="+mj-lt"/>
              </a:rPr>
              <a:t>Strong Vertical focus</a:t>
            </a:r>
            <a:r>
              <a:rPr lang="en-CA" sz="1200" dirty="0">
                <a:latin typeface="+mj-lt"/>
              </a:rPr>
              <a:t>: : strong verticalization strategy with industry focused experts, campaigns, website navigation and partners. This has resulted in 42 industry solutions, representing at least 10 customers in each of these industries. Customers incl. Aegon, ING, BNY Mellon, P&amp;G </a:t>
            </a:r>
          </a:p>
          <a:p>
            <a:pPr marL="171450" indent="-171450" fontAlgn="base">
              <a:spcBef>
                <a:spcPts val="600"/>
              </a:spcBef>
              <a:buFont typeface="Arial" panose="020B0604020202020204" pitchFamily="34" charset="0"/>
              <a:buChar char="•"/>
            </a:pPr>
            <a:r>
              <a:rPr lang="en-CA" sz="1200" b="1" dirty="0">
                <a:latin typeface="+mj-lt"/>
              </a:rPr>
              <a:t>Graphical User Interface</a:t>
            </a:r>
            <a:r>
              <a:rPr lang="en-CA" sz="1200" dirty="0">
                <a:latin typeface="+mj-lt"/>
              </a:rPr>
              <a:t>: include drag-and-drop interface for building process automations and allow less technical staff create automations</a:t>
            </a:r>
          </a:p>
          <a:p>
            <a:pPr marL="171450" indent="-171450" fontAlgn="base">
              <a:spcBef>
                <a:spcPts val="600"/>
              </a:spcBef>
              <a:buFont typeface="Arial" panose="020B0604020202020204" pitchFamily="34" charset="0"/>
              <a:buChar char="•"/>
            </a:pPr>
            <a:r>
              <a:rPr lang="en-CA" sz="1200" b="1" dirty="0">
                <a:latin typeface="+mj-lt"/>
              </a:rPr>
              <a:t>AI Commitment </a:t>
            </a:r>
            <a:r>
              <a:rPr lang="en-CA" sz="1200" dirty="0">
                <a:latin typeface="+mj-lt"/>
              </a:rPr>
              <a:t>: Blue Prism AI laboratory focusing on computer vision and document interface. Roadmap is to apply AI depth and support more attended, human-involved use cases</a:t>
            </a:r>
          </a:p>
          <a:p>
            <a:pPr marL="171450" indent="-171450" fontAlgn="base">
              <a:spcBef>
                <a:spcPts val="600"/>
              </a:spcBef>
              <a:buFont typeface="Arial" panose="020B0604020202020204" pitchFamily="34" charset="0"/>
              <a:buChar char="•"/>
            </a:pPr>
            <a:r>
              <a:rPr lang="en-CA" sz="1200" b="1" dirty="0">
                <a:latin typeface="+mj-lt"/>
              </a:rPr>
              <a:t>M&amp;A</a:t>
            </a:r>
            <a:r>
              <a:rPr lang="en-CA" sz="1200" dirty="0">
                <a:latin typeface="+mj-lt"/>
              </a:rPr>
              <a:t>: acquired start-up Thoughtonomy – which built a cloud-based AI engine – in July 2019 to further its AI functionality</a:t>
            </a:r>
          </a:p>
          <a:p>
            <a:pPr fontAlgn="base"/>
            <a:endParaRPr lang="en-CA" sz="1200" dirty="0">
              <a:latin typeface="+mj-lt"/>
            </a:endParaRPr>
          </a:p>
        </p:txBody>
      </p:sp>
      <p:sp>
        <p:nvSpPr>
          <p:cNvPr id="3" name="Google Shape;52;p6">
            <a:extLst>
              <a:ext uri="{FF2B5EF4-FFF2-40B4-BE49-F238E27FC236}">
                <a16:creationId xmlns:a16="http://schemas.microsoft.com/office/drawing/2014/main" id="{20060F0E-F119-45C5-8BE7-97AC4D0BE363}"/>
              </a:ext>
            </a:extLst>
          </p:cNvPr>
          <p:cNvSpPr txBox="1"/>
          <p:nvPr/>
        </p:nvSpPr>
        <p:spPr>
          <a:xfrm>
            <a:off x="709658" y="1419560"/>
            <a:ext cx="5239020" cy="1908215"/>
          </a:xfrm>
          <a:prstGeom prst="rect">
            <a:avLst/>
          </a:prstGeom>
          <a:noFill/>
        </p:spPr>
        <p:txBody>
          <a:bodyPr wrap="square">
            <a:spAutoFit/>
          </a:bodyPr>
          <a:lstStyle>
            <a:defPPr>
              <a:defRPr lang="en-US"/>
            </a:defPPr>
            <a:lvl1pPr marL="171446" indent="-171446">
              <a:spcBef>
                <a:spcPts val="600"/>
              </a:spcBef>
              <a:buFont typeface="Arial" panose="020B0604020202020204" pitchFamily="34" charset="0"/>
              <a:buChar char="•"/>
              <a:defRPr sz="1200" b="1" i="0" u="none" strike="noStrike" spc="0" baseline="0">
                <a:solidFill>
                  <a:srgbClr val="27282D"/>
                </a:solidFill>
                <a:latin typeface="Arial" panose="020B0604020202020204" pitchFamily="34" charset="0"/>
                <a:ea typeface="+mj-ea"/>
                <a:cs typeface="Arial" panose="020B0604020202020204" pitchFamily="34" charset="0"/>
              </a:defRPr>
            </a:lvl1pPr>
          </a:lstStyle>
          <a:p>
            <a:r>
              <a:rPr lang="en-CA" altLang="zh-TW" b="0" dirty="0">
                <a:latin typeface="+mj-lt"/>
                <a:sym typeface="Arial"/>
              </a:rPr>
              <a:t>Business process automation software solutions provider. It operates through the licensing of Robotic Process Automation software used to automate routine, rules-based back office processes. </a:t>
            </a:r>
          </a:p>
          <a:p>
            <a:r>
              <a:rPr lang="en-CA" altLang="zh-TW" b="0" dirty="0">
                <a:latin typeface="+mj-lt"/>
                <a:sym typeface="Arial"/>
              </a:rPr>
              <a:t>The company was founded by Alastair Bathgate and David Moss in 2001 headquartered in Warrington, the United Kingdom.</a:t>
            </a:r>
          </a:p>
          <a:p>
            <a:r>
              <a:rPr lang="en-CA" altLang="zh-TW" dirty="0">
                <a:latin typeface="+mj-lt"/>
                <a:sym typeface="Arial"/>
              </a:rPr>
              <a:t>Specialize in Enterprise RPA </a:t>
            </a:r>
            <a:r>
              <a:rPr lang="zh-TW" altLang="en-US" dirty="0">
                <a:latin typeface="+mj-lt"/>
                <a:sym typeface="Arial"/>
              </a:rPr>
              <a:t> </a:t>
            </a:r>
            <a:r>
              <a:rPr lang="en-CA" altLang="zh-TW" b="0" dirty="0">
                <a:latin typeface="+mj-lt"/>
                <a:sym typeface="Arial"/>
              </a:rPr>
              <a:t>and target at </a:t>
            </a:r>
            <a:r>
              <a:rPr lang="en-CA" altLang="zh-TW" dirty="0">
                <a:latin typeface="+mj-lt"/>
                <a:sym typeface="Arial"/>
              </a:rPr>
              <a:t>large enterprise companies </a:t>
            </a:r>
            <a:r>
              <a:rPr lang="en-CA" altLang="zh-TW" b="0" dirty="0">
                <a:latin typeface="+mj-lt"/>
                <a:sym typeface="Arial"/>
              </a:rPr>
              <a:t>with deep resources (learning</a:t>
            </a:r>
            <a:r>
              <a:rPr lang="zh-TW" altLang="en-US" b="0" dirty="0">
                <a:latin typeface="+mj-lt"/>
                <a:sym typeface="Arial"/>
              </a:rPr>
              <a:t> </a:t>
            </a:r>
            <a:r>
              <a:rPr lang="en-CA" altLang="zh-TW" b="0" dirty="0">
                <a:latin typeface="+mj-lt"/>
                <a:sym typeface="Arial"/>
              </a:rPr>
              <a:t>robots and machine intelligence). </a:t>
            </a:r>
            <a:r>
              <a:rPr lang="en-CA" sz="1200" dirty="0">
                <a:latin typeface="+mj-lt"/>
                <a:sym typeface="Arial"/>
              </a:rPr>
              <a:t>Licence &amp; Support segment stands for 95.6% revenue with regional breakdown of UK23.3%, US 32.5 %, Europe 21.6%</a:t>
            </a:r>
          </a:p>
        </p:txBody>
      </p:sp>
    </p:spTree>
    <p:extLst>
      <p:ext uri="{BB962C8B-B14F-4D97-AF65-F5344CB8AC3E}">
        <p14:creationId xmlns:p14="http://schemas.microsoft.com/office/powerpoint/2010/main" val="166667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446F86-451E-40FA-88C7-B9BA2C8DDCDA}"/>
              </a:ext>
            </a:extLst>
          </p:cNvPr>
          <p:cNvSpPr>
            <a:spLocks noGrp="1"/>
          </p:cNvSpPr>
          <p:nvPr>
            <p:ph type="title"/>
          </p:nvPr>
        </p:nvSpPr>
        <p:spPr/>
        <p:txBody>
          <a:bodyPr>
            <a:normAutofit/>
          </a:bodyPr>
          <a:lstStyle/>
          <a:p>
            <a:r>
              <a:rPr lang="en-CA" altLang="zh-TW" sz="2200" dirty="0">
                <a:latin typeface="+mj-lt"/>
              </a:rPr>
              <a:t>Blue Prism (LSE: PRSM ) – Financial Overview</a:t>
            </a:r>
            <a:endParaRPr lang="en-CA" sz="2200" dirty="0">
              <a:latin typeface="+mj-lt"/>
            </a:endParaRPr>
          </a:p>
        </p:txBody>
      </p:sp>
      <p:sp>
        <p:nvSpPr>
          <p:cNvPr id="6" name="文字方塊 5">
            <a:extLst>
              <a:ext uri="{FF2B5EF4-FFF2-40B4-BE49-F238E27FC236}">
                <a16:creationId xmlns:a16="http://schemas.microsoft.com/office/drawing/2014/main" id="{046C4879-DB76-4C9D-9EBD-A8E62ABEDFFF}"/>
              </a:ext>
            </a:extLst>
          </p:cNvPr>
          <p:cNvSpPr txBox="1"/>
          <p:nvPr/>
        </p:nvSpPr>
        <p:spPr>
          <a:xfrm>
            <a:off x="709656" y="1024493"/>
            <a:ext cx="3528000" cy="272715"/>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altLang="zh-CN" dirty="0"/>
              <a:t>Revenue</a:t>
            </a:r>
          </a:p>
        </p:txBody>
      </p:sp>
      <p:sp>
        <p:nvSpPr>
          <p:cNvPr id="17" name="文字方塊 16">
            <a:extLst>
              <a:ext uri="{FF2B5EF4-FFF2-40B4-BE49-F238E27FC236}">
                <a16:creationId xmlns:a16="http://schemas.microsoft.com/office/drawing/2014/main" id="{DF0285C3-10B6-4F4F-8C4D-E40D54A447E5}"/>
              </a:ext>
            </a:extLst>
          </p:cNvPr>
          <p:cNvSpPr txBox="1"/>
          <p:nvPr/>
        </p:nvSpPr>
        <p:spPr>
          <a:xfrm>
            <a:off x="6243319" y="3537505"/>
            <a:ext cx="5294823" cy="276999"/>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altLang="zh-TW">
                <a:sym typeface="Arial"/>
              </a:rPr>
              <a:t>Valuation Highlights</a:t>
            </a:r>
            <a:endParaRPr lang="zh-TW" altLang="en-US" dirty="0">
              <a:sym typeface="Arial"/>
            </a:endParaRPr>
          </a:p>
        </p:txBody>
      </p:sp>
      <p:sp>
        <p:nvSpPr>
          <p:cNvPr id="27" name="文字方塊 26">
            <a:extLst>
              <a:ext uri="{FF2B5EF4-FFF2-40B4-BE49-F238E27FC236}">
                <a16:creationId xmlns:a16="http://schemas.microsoft.com/office/drawing/2014/main" id="{95230E69-EF69-48A1-AB8C-BAEE7746519D}"/>
              </a:ext>
            </a:extLst>
          </p:cNvPr>
          <p:cNvSpPr txBox="1"/>
          <p:nvPr/>
        </p:nvSpPr>
        <p:spPr>
          <a:xfrm>
            <a:off x="709656" y="3537505"/>
            <a:ext cx="5239022" cy="272715"/>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altLang="zh-CN" dirty="0"/>
              <a:t>Customers</a:t>
            </a:r>
            <a:endParaRPr lang="zh-CN" altLang="en-US" dirty="0"/>
          </a:p>
        </p:txBody>
      </p:sp>
      <p:graphicFrame>
        <p:nvGraphicFramePr>
          <p:cNvPr id="3" name="圖表 2">
            <a:extLst>
              <a:ext uri="{FF2B5EF4-FFF2-40B4-BE49-F238E27FC236}">
                <a16:creationId xmlns:a16="http://schemas.microsoft.com/office/drawing/2014/main" id="{90CC81C5-3198-4A15-8609-062464BCB6B3}"/>
              </a:ext>
            </a:extLst>
          </p:cNvPr>
          <p:cNvGraphicFramePr>
            <a:graphicFrameLocks/>
          </p:cNvGraphicFramePr>
          <p:nvPr>
            <p:extLst>
              <p:ext uri="{D42A27DB-BD31-4B8C-83A1-F6EECF244321}">
                <p14:modId xmlns:p14="http://schemas.microsoft.com/office/powerpoint/2010/main" val="1373639286"/>
              </p:ext>
            </p:extLst>
          </p:nvPr>
        </p:nvGraphicFramePr>
        <p:xfrm>
          <a:off x="7904182" y="1294895"/>
          <a:ext cx="3736878" cy="23681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表格 37">
            <a:extLst>
              <a:ext uri="{FF2B5EF4-FFF2-40B4-BE49-F238E27FC236}">
                <a16:creationId xmlns:a16="http://schemas.microsoft.com/office/drawing/2014/main" id="{2FE2FBBF-4959-4061-9E7E-7BFA3577D8F0}"/>
              </a:ext>
            </a:extLst>
          </p:cNvPr>
          <p:cNvGraphicFramePr>
            <a:graphicFrameLocks noGrp="1"/>
          </p:cNvGraphicFramePr>
          <p:nvPr>
            <p:extLst>
              <p:ext uri="{D42A27DB-BD31-4B8C-83A1-F6EECF244321}">
                <p14:modId xmlns:p14="http://schemas.microsoft.com/office/powerpoint/2010/main" val="2993576192"/>
              </p:ext>
            </p:extLst>
          </p:nvPr>
        </p:nvGraphicFramePr>
        <p:xfrm>
          <a:off x="6243319" y="3874522"/>
          <a:ext cx="2634676" cy="1767036"/>
        </p:xfrm>
        <a:graphic>
          <a:graphicData uri="http://schemas.openxmlformats.org/drawingml/2006/table">
            <a:tbl>
              <a:tblPr firstRow="1" bandRow="1">
                <a:tableStyleId>{284E427A-3D55-4303-BF80-6455036E1DE7}</a:tableStyleId>
              </a:tblPr>
              <a:tblGrid>
                <a:gridCol w="1323324">
                  <a:extLst>
                    <a:ext uri="{9D8B030D-6E8A-4147-A177-3AD203B41FA5}">
                      <a16:colId xmlns:a16="http://schemas.microsoft.com/office/drawing/2014/main" val="2285711516"/>
                    </a:ext>
                  </a:extLst>
                </a:gridCol>
                <a:gridCol w="655676">
                  <a:extLst>
                    <a:ext uri="{9D8B030D-6E8A-4147-A177-3AD203B41FA5}">
                      <a16:colId xmlns:a16="http://schemas.microsoft.com/office/drawing/2014/main" val="4097703738"/>
                    </a:ext>
                  </a:extLst>
                </a:gridCol>
                <a:gridCol w="655676">
                  <a:extLst>
                    <a:ext uri="{9D8B030D-6E8A-4147-A177-3AD203B41FA5}">
                      <a16:colId xmlns:a16="http://schemas.microsoft.com/office/drawing/2014/main" val="2203472260"/>
                    </a:ext>
                  </a:extLst>
                </a:gridCol>
              </a:tblGrid>
              <a:tr h="0">
                <a:tc>
                  <a:txBody>
                    <a:bodyPr/>
                    <a:lstStyle/>
                    <a:p>
                      <a:pPr algn="ctr"/>
                      <a:r>
                        <a:rPr lang="en-CA" sz="900" b="1" kern="1200" dirty="0">
                          <a:solidFill>
                            <a:schemeClr val="tx1"/>
                          </a:solidFill>
                          <a:latin typeface="+mj-lt"/>
                          <a:ea typeface="+mn-ea"/>
                          <a:cs typeface="+mn-cs"/>
                        </a:rPr>
                        <a:t>(£M)</a:t>
                      </a:r>
                    </a:p>
                  </a:txBody>
                  <a:tcPr marL="71290" marR="71290" marT="35645" marB="35645"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CA" sz="900" b="1" i="0" u="none" strike="noStrike" kern="1200" cap="none" spc="0" normalizeH="0" baseline="0" noProof="0" dirty="0">
                          <a:ln>
                            <a:noFill/>
                          </a:ln>
                          <a:solidFill>
                            <a:prstClr val="black"/>
                          </a:solidFill>
                          <a:effectLst/>
                          <a:uLnTx/>
                          <a:uFillTx/>
                          <a:latin typeface="+mn-lt"/>
                          <a:ea typeface="+mn-ea"/>
                          <a:cs typeface="+mn-cs"/>
                        </a:rPr>
                        <a:t>FY2019</a:t>
                      </a:r>
                    </a:p>
                  </a:txBody>
                  <a:tcPr marL="71290" marR="71290" marT="35645" marB="35645"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CA" sz="900" b="1" i="0" u="none" strike="noStrike" kern="1200" cap="none" spc="0" normalizeH="0" baseline="0" noProof="0" dirty="0">
                          <a:ln>
                            <a:noFill/>
                          </a:ln>
                          <a:solidFill>
                            <a:prstClr val="black"/>
                          </a:solidFill>
                          <a:effectLst/>
                          <a:uLnTx/>
                          <a:uFillTx/>
                          <a:latin typeface="+mn-lt"/>
                          <a:ea typeface="+mn-ea"/>
                          <a:cs typeface="+mn-cs"/>
                        </a:rPr>
                        <a:t>FY2018</a:t>
                      </a:r>
                    </a:p>
                  </a:txBody>
                  <a:tcPr marL="71290" marR="71290" marT="35645" marB="35645" anchor="ctr"/>
                </a:tc>
                <a:extLst>
                  <a:ext uri="{0D108BD9-81ED-4DB2-BD59-A6C34878D82A}">
                    <a16:rowId xmlns:a16="http://schemas.microsoft.com/office/drawing/2014/main" val="2612056965"/>
                  </a:ext>
                </a:extLst>
              </a:tr>
              <a:tr h="289122">
                <a:tc>
                  <a:txBody>
                    <a:bodyPr/>
                    <a:lstStyle/>
                    <a:p>
                      <a:pPr algn="ctr"/>
                      <a:r>
                        <a:rPr lang="en-CA" sz="900" dirty="0">
                          <a:solidFill>
                            <a:schemeClr val="tx1"/>
                          </a:solidFill>
                          <a:latin typeface="+mj-lt"/>
                        </a:rPr>
                        <a:t>Revenue</a:t>
                      </a:r>
                    </a:p>
                  </a:txBody>
                  <a:tcPr marL="71290" marR="71290" marT="35645" marB="35645" anchor="ctr">
                    <a:solidFill>
                      <a:schemeClr val="bg1"/>
                    </a:solidFill>
                  </a:tcPr>
                </a:tc>
                <a:tc>
                  <a:txBody>
                    <a:bodyPr/>
                    <a:lstStyle/>
                    <a:p>
                      <a:pPr lvl="0" algn="ctr" fontAlgn="b"/>
                      <a:r>
                        <a:rPr lang="en-CA" sz="900" b="0" i="0" u="none" strike="noStrike" dirty="0">
                          <a:solidFill>
                            <a:schemeClr val="tx1"/>
                          </a:solidFill>
                          <a:effectLst/>
                          <a:latin typeface="+mj-lt"/>
                        </a:rPr>
                        <a:t>101.00</a:t>
                      </a:r>
                    </a:p>
                  </a:txBody>
                  <a:tcPr marL="4951" marR="4951" marT="4951" marB="0" anchor="ctr">
                    <a:solidFill>
                      <a:schemeClr val="bg1"/>
                    </a:solidFill>
                  </a:tcPr>
                </a:tc>
                <a:tc>
                  <a:txBody>
                    <a:bodyPr/>
                    <a:lstStyle/>
                    <a:p>
                      <a:pPr lvl="0" algn="ctr" fontAlgn="b"/>
                      <a:r>
                        <a:rPr lang="en-CA" sz="900" b="0" i="0" u="none" strike="noStrike" dirty="0">
                          <a:solidFill>
                            <a:schemeClr val="tx1"/>
                          </a:solidFill>
                          <a:effectLst/>
                          <a:latin typeface="+mj-lt"/>
                        </a:rPr>
                        <a:t> </a:t>
                      </a:r>
                      <a:r>
                        <a:rPr lang="en-CA" sz="900" b="0" i="0" u="none" strike="noStrike" kern="1200" dirty="0">
                          <a:solidFill>
                            <a:schemeClr val="tx1"/>
                          </a:solidFill>
                          <a:effectLst/>
                          <a:latin typeface="+mn-lt"/>
                          <a:ea typeface="+mn-ea"/>
                          <a:cs typeface="+mn-cs"/>
                        </a:rPr>
                        <a:t> 55.20</a:t>
                      </a:r>
                      <a:endParaRPr lang="en-CA" sz="900" b="0" i="0" u="none" strike="noStrike" dirty="0">
                        <a:solidFill>
                          <a:schemeClr val="tx1"/>
                        </a:solidFill>
                        <a:effectLst/>
                        <a:latin typeface="+mj-lt"/>
                      </a:endParaRPr>
                    </a:p>
                  </a:txBody>
                  <a:tcPr marL="4951" marR="4951" marT="4951" marB="0" anchor="ctr">
                    <a:solidFill>
                      <a:schemeClr val="bg1"/>
                    </a:solidFill>
                  </a:tcPr>
                </a:tc>
                <a:extLst>
                  <a:ext uri="{0D108BD9-81ED-4DB2-BD59-A6C34878D82A}">
                    <a16:rowId xmlns:a16="http://schemas.microsoft.com/office/drawing/2014/main" val="938282245"/>
                  </a:ext>
                </a:extLst>
              </a:tr>
              <a:tr h="289122">
                <a:tc>
                  <a:txBody>
                    <a:bodyPr/>
                    <a:lstStyle/>
                    <a:p>
                      <a:pPr algn="ctr"/>
                      <a:r>
                        <a:rPr lang="en-CA" sz="900" dirty="0">
                          <a:solidFill>
                            <a:schemeClr val="tx1"/>
                          </a:solidFill>
                          <a:latin typeface="+mj-lt"/>
                        </a:rPr>
                        <a:t>Exit monthly recurring revenue  </a:t>
                      </a:r>
                    </a:p>
                  </a:txBody>
                  <a:tcPr marL="71290" marR="71290" marT="35645" marB="35645" anchor="ctr">
                    <a:solidFill>
                      <a:schemeClr val="bg1"/>
                    </a:solidFill>
                  </a:tcPr>
                </a:tc>
                <a:tc>
                  <a:txBody>
                    <a:bodyPr/>
                    <a:lstStyle/>
                    <a:p>
                      <a:pPr lvl="0" algn="ctr" fontAlgn="b"/>
                      <a:r>
                        <a:rPr lang="en-CA" sz="900" b="0" i="0" u="none" strike="noStrike" dirty="0">
                          <a:solidFill>
                            <a:schemeClr val="tx1"/>
                          </a:solidFill>
                          <a:effectLst/>
                          <a:latin typeface="+mj-lt"/>
                        </a:rPr>
                        <a:t>10.6  </a:t>
                      </a:r>
                    </a:p>
                  </a:txBody>
                  <a:tcPr marL="4951" marR="4951" marT="4951" marB="0" anchor="ctr">
                    <a:solidFill>
                      <a:schemeClr val="bg1"/>
                    </a:solidFill>
                  </a:tcPr>
                </a:tc>
                <a:tc>
                  <a:txBody>
                    <a:bodyPr/>
                    <a:lstStyle/>
                    <a:p>
                      <a:pPr lvl="0" algn="ctr" fontAlgn="b"/>
                      <a:r>
                        <a:rPr lang="en-CA" sz="900" b="0" i="0" u="none" strike="noStrike" dirty="0">
                          <a:solidFill>
                            <a:schemeClr val="tx1"/>
                          </a:solidFill>
                          <a:effectLst/>
                          <a:latin typeface="+mj-lt"/>
                        </a:rPr>
                        <a:t>6.2</a:t>
                      </a:r>
                    </a:p>
                  </a:txBody>
                  <a:tcPr marL="4951" marR="4951" marT="4951" marB="0" anchor="ctr">
                    <a:solidFill>
                      <a:schemeClr val="bg1"/>
                    </a:solidFill>
                  </a:tcPr>
                </a:tc>
                <a:extLst>
                  <a:ext uri="{0D108BD9-81ED-4DB2-BD59-A6C34878D82A}">
                    <a16:rowId xmlns:a16="http://schemas.microsoft.com/office/drawing/2014/main" val="3963261132"/>
                  </a:ext>
                </a:extLst>
              </a:tr>
              <a:tr h="289122">
                <a:tc>
                  <a:txBody>
                    <a:bodyPr/>
                    <a:lstStyle/>
                    <a:p>
                      <a:pPr algn="ctr"/>
                      <a:r>
                        <a:rPr lang="en-CA" sz="900" dirty="0">
                          <a:solidFill>
                            <a:schemeClr val="tx1"/>
                          </a:solidFill>
                          <a:latin typeface="+mj-lt"/>
                        </a:rPr>
                        <a:t>Recurring licence revenues</a:t>
                      </a:r>
                    </a:p>
                  </a:txBody>
                  <a:tcPr marL="71290" marR="71290" marT="35645" marB="35645" anchor="ctr">
                    <a:solidFill>
                      <a:schemeClr val="bg1"/>
                    </a:solidFill>
                  </a:tcPr>
                </a:tc>
                <a:tc>
                  <a:txBody>
                    <a:bodyPr/>
                    <a:lstStyle/>
                    <a:p>
                      <a:pPr lvl="0" algn="ctr" fontAlgn="b"/>
                      <a:r>
                        <a:rPr lang="en-CA" sz="900" kern="1200" dirty="0">
                          <a:solidFill>
                            <a:schemeClr val="tx1"/>
                          </a:solidFill>
                          <a:latin typeface="+mn-lt"/>
                          <a:ea typeface="+mn-ea"/>
                          <a:cs typeface="+mn-cs"/>
                        </a:rPr>
                        <a:t>96%</a:t>
                      </a:r>
                      <a:endParaRPr lang="en-CA" sz="900" b="0" i="0" u="none" strike="noStrike" dirty="0">
                        <a:solidFill>
                          <a:schemeClr val="tx1"/>
                        </a:solidFill>
                        <a:effectLst/>
                        <a:latin typeface="+mj-lt"/>
                      </a:endParaRPr>
                    </a:p>
                  </a:txBody>
                  <a:tcPr marL="4951" marR="4951" marT="4951" marB="0" anchor="ctr">
                    <a:solidFill>
                      <a:schemeClr val="bg1"/>
                    </a:solidFill>
                  </a:tcPr>
                </a:tc>
                <a:tc>
                  <a:txBody>
                    <a:bodyPr/>
                    <a:lstStyle/>
                    <a:p>
                      <a:pPr marL="0" marR="0" lvl="0" indent="0" algn="ctr" defTabSz="914354" rtl="0" eaLnBrk="1" fontAlgn="b" latinLnBrk="0" hangingPunct="1">
                        <a:lnSpc>
                          <a:spcPct val="100000"/>
                        </a:lnSpc>
                        <a:spcBef>
                          <a:spcPts val="0"/>
                        </a:spcBef>
                        <a:spcAft>
                          <a:spcPts val="0"/>
                        </a:spcAft>
                        <a:buClrTx/>
                        <a:buSzTx/>
                        <a:buFontTx/>
                        <a:buNone/>
                        <a:tabLst/>
                        <a:defRPr/>
                      </a:pPr>
                      <a:r>
                        <a:rPr lang="en-CA" sz="900" kern="1200" dirty="0">
                          <a:solidFill>
                            <a:schemeClr val="tx1"/>
                          </a:solidFill>
                          <a:latin typeface="+mn-lt"/>
                          <a:ea typeface="+mn-ea"/>
                          <a:cs typeface="+mn-cs"/>
                        </a:rPr>
                        <a:t>94%</a:t>
                      </a:r>
                    </a:p>
                  </a:txBody>
                  <a:tcPr marL="4951" marR="4951" marT="4951" marB="0" anchor="ctr">
                    <a:solidFill>
                      <a:schemeClr val="bg1"/>
                    </a:solidFill>
                  </a:tcPr>
                </a:tc>
                <a:extLst>
                  <a:ext uri="{0D108BD9-81ED-4DB2-BD59-A6C34878D82A}">
                    <a16:rowId xmlns:a16="http://schemas.microsoft.com/office/drawing/2014/main" val="3755102653"/>
                  </a:ext>
                </a:extLst>
              </a:tr>
              <a:tr h="289122">
                <a:tc>
                  <a:txBody>
                    <a:bodyPr/>
                    <a:lstStyle/>
                    <a:p>
                      <a:pPr algn="ctr"/>
                      <a:r>
                        <a:rPr lang="en-CA" sz="900" dirty="0">
                          <a:solidFill>
                            <a:schemeClr val="tx1"/>
                          </a:solidFill>
                          <a:latin typeface="+mj-lt"/>
                        </a:rPr>
                        <a:t>Adjusted EBITDA loss</a:t>
                      </a:r>
                      <a:r>
                        <a:rPr lang="en-CA" sz="700" dirty="0">
                          <a:solidFill>
                            <a:schemeClr val="tx1"/>
                          </a:solidFill>
                          <a:latin typeface="+mj-lt"/>
                        </a:rPr>
                        <a:t>1</a:t>
                      </a:r>
                      <a:endParaRPr lang="en-CA" sz="900" dirty="0">
                        <a:solidFill>
                          <a:schemeClr val="tx1"/>
                        </a:solidFill>
                        <a:latin typeface="+mj-lt"/>
                      </a:endParaRPr>
                    </a:p>
                  </a:txBody>
                  <a:tcPr marL="71290" marR="71290" marT="35645" marB="35645" anchor="ctr">
                    <a:solidFill>
                      <a:schemeClr val="bg1"/>
                    </a:solidFill>
                  </a:tcPr>
                </a:tc>
                <a:tc>
                  <a:txBody>
                    <a:bodyPr/>
                    <a:lstStyle/>
                    <a:p>
                      <a:pPr marL="0" marR="0" lvl="0" indent="0" algn="ctr" defTabSz="914354" rtl="0" eaLnBrk="1" fontAlgn="b" latinLnBrk="0" hangingPunct="1">
                        <a:lnSpc>
                          <a:spcPct val="100000"/>
                        </a:lnSpc>
                        <a:spcBef>
                          <a:spcPts val="0"/>
                        </a:spcBef>
                        <a:spcAft>
                          <a:spcPts val="0"/>
                        </a:spcAft>
                        <a:buClrTx/>
                        <a:buSzTx/>
                        <a:buFontTx/>
                        <a:buNone/>
                        <a:tabLst/>
                        <a:defRPr/>
                      </a:pPr>
                      <a:r>
                        <a:rPr lang="en-CA" sz="900" kern="1200" dirty="0">
                          <a:solidFill>
                            <a:schemeClr val="tx1"/>
                          </a:solidFill>
                          <a:latin typeface="+mn-lt"/>
                          <a:ea typeface="+mn-ea"/>
                          <a:cs typeface="+mn-cs"/>
                        </a:rPr>
                        <a:t>(71.9)</a:t>
                      </a:r>
                      <a:endParaRPr lang="en-CA" sz="900" b="0" i="0" u="none" strike="noStrike" dirty="0">
                        <a:solidFill>
                          <a:schemeClr val="tx1"/>
                        </a:solidFill>
                        <a:effectLst/>
                        <a:latin typeface="+mj-lt"/>
                      </a:endParaRPr>
                    </a:p>
                  </a:txBody>
                  <a:tcPr marL="4951" marR="4951" marT="4951" marB="0" anchor="ctr">
                    <a:solidFill>
                      <a:schemeClr val="bg1"/>
                    </a:solidFill>
                  </a:tcPr>
                </a:tc>
                <a:tc>
                  <a:txBody>
                    <a:bodyPr/>
                    <a:lstStyle/>
                    <a:p>
                      <a:pPr marL="0" marR="0" lvl="0" indent="0" algn="ctr" defTabSz="914354" rtl="0" eaLnBrk="1" fontAlgn="b" latinLnBrk="0" hangingPunct="1">
                        <a:lnSpc>
                          <a:spcPct val="100000"/>
                        </a:lnSpc>
                        <a:spcBef>
                          <a:spcPts val="0"/>
                        </a:spcBef>
                        <a:spcAft>
                          <a:spcPts val="0"/>
                        </a:spcAft>
                        <a:buClrTx/>
                        <a:buSzTx/>
                        <a:buFontTx/>
                        <a:buNone/>
                        <a:tabLst/>
                        <a:defRPr/>
                      </a:pPr>
                      <a:r>
                        <a:rPr lang="en-CA" sz="900" kern="1200" dirty="0">
                          <a:solidFill>
                            <a:schemeClr val="tx1"/>
                          </a:solidFill>
                          <a:latin typeface="+mn-lt"/>
                          <a:ea typeface="+mn-ea"/>
                          <a:cs typeface="+mn-cs"/>
                        </a:rPr>
                        <a:t>(21.6)</a:t>
                      </a:r>
                    </a:p>
                  </a:txBody>
                  <a:tcPr marL="4951" marR="4951" marT="4951" marB="0" anchor="ctr">
                    <a:solidFill>
                      <a:schemeClr val="bg1"/>
                    </a:solidFill>
                  </a:tcPr>
                </a:tc>
                <a:extLst>
                  <a:ext uri="{0D108BD9-81ED-4DB2-BD59-A6C34878D82A}">
                    <a16:rowId xmlns:a16="http://schemas.microsoft.com/office/drawing/2014/main" val="3278095463"/>
                  </a:ext>
                </a:extLst>
              </a:tr>
              <a:tr h="289122">
                <a:tc>
                  <a:txBody>
                    <a:bodyPr/>
                    <a:lstStyle/>
                    <a:p>
                      <a:pPr algn="ctr"/>
                      <a:r>
                        <a:rPr lang="en-CA" sz="900" dirty="0"/>
                        <a:t>Operating cash flow</a:t>
                      </a:r>
                      <a:endParaRPr lang="en-CA" sz="900" dirty="0">
                        <a:solidFill>
                          <a:schemeClr val="tx1"/>
                        </a:solidFill>
                        <a:latin typeface="+mj-lt"/>
                      </a:endParaRPr>
                    </a:p>
                  </a:txBody>
                  <a:tcPr marL="71290" marR="71290" marT="35645" marB="35645" anchor="ctr">
                    <a:solidFill>
                      <a:schemeClr val="bg1"/>
                    </a:solidFill>
                  </a:tcPr>
                </a:tc>
                <a:tc>
                  <a:txBody>
                    <a:bodyPr/>
                    <a:lstStyle/>
                    <a:p>
                      <a:pPr marL="0" marR="0" lvl="0" indent="0" algn="ctr" defTabSz="914354" rtl="0" eaLnBrk="1" fontAlgn="b" latinLnBrk="0" hangingPunct="1">
                        <a:lnSpc>
                          <a:spcPct val="100000"/>
                        </a:lnSpc>
                        <a:spcBef>
                          <a:spcPts val="0"/>
                        </a:spcBef>
                        <a:spcAft>
                          <a:spcPts val="0"/>
                        </a:spcAft>
                        <a:buClrTx/>
                        <a:buSzTx/>
                        <a:buFontTx/>
                        <a:buNone/>
                        <a:tabLst/>
                        <a:defRPr/>
                      </a:pPr>
                      <a:r>
                        <a:rPr lang="en-CA" sz="900" dirty="0"/>
                        <a:t>(57.9)</a:t>
                      </a:r>
                      <a:endParaRPr lang="en-CA" sz="900" b="0" i="0" u="none" strike="noStrike" dirty="0">
                        <a:solidFill>
                          <a:schemeClr val="tx1"/>
                        </a:solidFill>
                        <a:effectLst/>
                        <a:latin typeface="+mj-lt"/>
                      </a:endParaRPr>
                    </a:p>
                  </a:txBody>
                  <a:tcPr marL="4951" marR="4951" marT="4951" marB="0" anchor="ctr">
                    <a:solidFill>
                      <a:schemeClr val="bg1"/>
                    </a:solidFill>
                  </a:tcPr>
                </a:tc>
                <a:tc>
                  <a:txBody>
                    <a:bodyPr/>
                    <a:lstStyle/>
                    <a:p>
                      <a:pPr marL="0" marR="0" lvl="0" indent="0" algn="ctr" defTabSz="914354" rtl="0" eaLnBrk="1" fontAlgn="b" latinLnBrk="0" hangingPunct="1">
                        <a:lnSpc>
                          <a:spcPct val="100000"/>
                        </a:lnSpc>
                        <a:spcBef>
                          <a:spcPts val="0"/>
                        </a:spcBef>
                        <a:spcAft>
                          <a:spcPts val="0"/>
                        </a:spcAft>
                        <a:buClrTx/>
                        <a:buSzTx/>
                        <a:buFontTx/>
                        <a:buNone/>
                        <a:tabLst/>
                        <a:defRPr/>
                      </a:pPr>
                      <a:r>
                        <a:rPr lang="en-CA" sz="900" dirty="0"/>
                        <a:t>(5.4)</a:t>
                      </a:r>
                      <a:endParaRPr lang="en-CA" sz="900" kern="1200" dirty="0">
                        <a:solidFill>
                          <a:schemeClr val="tx1"/>
                        </a:solidFill>
                        <a:latin typeface="+mn-lt"/>
                        <a:ea typeface="+mn-ea"/>
                        <a:cs typeface="+mn-cs"/>
                      </a:endParaRPr>
                    </a:p>
                  </a:txBody>
                  <a:tcPr marL="4951" marR="4951" marT="4951" marB="0" anchor="ctr">
                    <a:solidFill>
                      <a:schemeClr val="bg1"/>
                    </a:solidFill>
                  </a:tcPr>
                </a:tc>
                <a:extLst>
                  <a:ext uri="{0D108BD9-81ED-4DB2-BD59-A6C34878D82A}">
                    <a16:rowId xmlns:a16="http://schemas.microsoft.com/office/drawing/2014/main" val="2159167693"/>
                  </a:ext>
                </a:extLst>
              </a:tr>
            </a:tbl>
          </a:graphicData>
        </a:graphic>
      </p:graphicFrame>
      <p:sp>
        <p:nvSpPr>
          <p:cNvPr id="14" name="文字方塊 13">
            <a:extLst>
              <a:ext uri="{FF2B5EF4-FFF2-40B4-BE49-F238E27FC236}">
                <a16:creationId xmlns:a16="http://schemas.microsoft.com/office/drawing/2014/main" id="{4551A248-5D5E-4A5C-8556-AC7A9649148E}"/>
              </a:ext>
            </a:extLst>
          </p:cNvPr>
          <p:cNvSpPr txBox="1"/>
          <p:nvPr/>
        </p:nvSpPr>
        <p:spPr>
          <a:xfrm>
            <a:off x="709656" y="5033661"/>
            <a:ext cx="5489530" cy="1431161"/>
          </a:xfrm>
          <a:prstGeom prst="rect">
            <a:avLst/>
          </a:prstGeom>
          <a:noFill/>
        </p:spPr>
        <p:txBody>
          <a:bodyPr wrap="square">
            <a:spAutoFit/>
          </a:bodyPr>
          <a:lstStyle/>
          <a:p>
            <a:pPr marL="171450" indent="-171450">
              <a:spcBef>
                <a:spcPts val="600"/>
              </a:spcBef>
              <a:buFont typeface="Arial" panose="020B0604020202020204" pitchFamily="34" charset="0"/>
              <a:buChar char="•"/>
            </a:pPr>
            <a:r>
              <a:rPr lang="en-CA" sz="1200" dirty="0"/>
              <a:t>Increase in upsells and 99.3% retention rates matches RPA licensing nature </a:t>
            </a:r>
          </a:p>
          <a:p>
            <a:pPr marL="171450" indent="-171450">
              <a:spcBef>
                <a:spcPts val="600"/>
              </a:spcBef>
              <a:buFont typeface="Arial" panose="020B0604020202020204" pitchFamily="34" charset="0"/>
              <a:buChar char="•"/>
            </a:pPr>
            <a:r>
              <a:rPr lang="en-CA" sz="1200" dirty="0"/>
              <a:t>New customers in FY2019 due to expansion in </a:t>
            </a:r>
            <a:r>
              <a:rPr lang="en-CA" sz="1200" b="1" dirty="0"/>
              <a:t>aviation</a:t>
            </a:r>
            <a:r>
              <a:rPr lang="en-CA" sz="1200" dirty="0"/>
              <a:t> sector</a:t>
            </a:r>
          </a:p>
          <a:p>
            <a:pPr marL="171450" indent="-171450">
              <a:spcBef>
                <a:spcPts val="600"/>
              </a:spcBef>
              <a:buFont typeface="Arial" panose="020B0604020202020204" pitchFamily="34" charset="0"/>
              <a:buChar char="•"/>
            </a:pPr>
            <a:r>
              <a:rPr lang="en-CA" sz="1200" dirty="0"/>
              <a:t>In FY2019, 478 of our customers are in the Forbes Global 2000, implying a large coverage of the enterprise market</a:t>
            </a:r>
          </a:p>
          <a:p>
            <a:pPr marL="171450" indent="-171450">
              <a:spcBef>
                <a:spcPts val="600"/>
              </a:spcBef>
              <a:buFont typeface="Arial" panose="020B0604020202020204" pitchFamily="34" charset="0"/>
              <a:buChar char="•"/>
            </a:pPr>
            <a:r>
              <a:rPr lang="en-CA" sz="1200" dirty="0"/>
              <a:t>Customers in over 170 countries in more than 1,800 businesses such as KIMBERLY-CLARK, Jaguar Land Rover, S&amp;P Global, Silicon Valley Bank, </a:t>
            </a:r>
          </a:p>
        </p:txBody>
      </p:sp>
      <p:grpSp>
        <p:nvGrpSpPr>
          <p:cNvPr id="11" name="群組 10">
            <a:extLst>
              <a:ext uri="{FF2B5EF4-FFF2-40B4-BE49-F238E27FC236}">
                <a16:creationId xmlns:a16="http://schemas.microsoft.com/office/drawing/2014/main" id="{BE96D999-4B92-4713-B036-7E3570DBAB57}"/>
              </a:ext>
            </a:extLst>
          </p:cNvPr>
          <p:cNvGrpSpPr/>
          <p:nvPr/>
        </p:nvGrpSpPr>
        <p:grpSpPr>
          <a:xfrm>
            <a:off x="692436" y="1430813"/>
            <a:ext cx="3557368" cy="2102272"/>
            <a:chOff x="681926" y="1546209"/>
            <a:chExt cx="3557368" cy="2002164"/>
          </a:xfrm>
        </p:grpSpPr>
        <p:graphicFrame>
          <p:nvGraphicFramePr>
            <p:cNvPr id="16" name="圖表 15">
              <a:extLst>
                <a:ext uri="{FF2B5EF4-FFF2-40B4-BE49-F238E27FC236}">
                  <a16:creationId xmlns:a16="http://schemas.microsoft.com/office/drawing/2014/main" id="{D5077108-939B-4273-9425-453158664981}"/>
                </a:ext>
              </a:extLst>
            </p:cNvPr>
            <p:cNvGraphicFramePr>
              <a:graphicFrameLocks/>
            </p:cNvGraphicFramePr>
            <p:nvPr>
              <p:extLst>
                <p:ext uri="{D42A27DB-BD31-4B8C-83A1-F6EECF244321}">
                  <p14:modId xmlns:p14="http://schemas.microsoft.com/office/powerpoint/2010/main" val="386634077"/>
                </p:ext>
              </p:extLst>
            </p:nvPr>
          </p:nvGraphicFramePr>
          <p:xfrm>
            <a:off x="681926" y="1546209"/>
            <a:ext cx="3557368" cy="2002164"/>
          </p:xfrm>
          <a:graphic>
            <a:graphicData uri="http://schemas.openxmlformats.org/drawingml/2006/chart">
              <c:chart xmlns:c="http://schemas.openxmlformats.org/drawingml/2006/chart" xmlns:r="http://schemas.openxmlformats.org/officeDocument/2006/relationships" r:id="rId4"/>
            </a:graphicData>
          </a:graphic>
        </p:graphicFrame>
        <p:grpSp>
          <p:nvGrpSpPr>
            <p:cNvPr id="9" name="群組 8">
              <a:extLst>
                <a:ext uri="{FF2B5EF4-FFF2-40B4-BE49-F238E27FC236}">
                  <a16:creationId xmlns:a16="http://schemas.microsoft.com/office/drawing/2014/main" id="{CA00FBB4-A266-4856-9E06-E3DBC3B523D3}"/>
                </a:ext>
              </a:extLst>
            </p:cNvPr>
            <p:cNvGrpSpPr/>
            <p:nvPr/>
          </p:nvGrpSpPr>
          <p:grpSpPr>
            <a:xfrm>
              <a:off x="1470237" y="1567189"/>
              <a:ext cx="2208125" cy="693159"/>
              <a:chOff x="1515957" y="1521469"/>
              <a:chExt cx="2208125" cy="693159"/>
            </a:xfrm>
          </p:grpSpPr>
          <p:cxnSp>
            <p:nvCxnSpPr>
              <p:cNvPr id="19" name="Straight Arrow Connector 7">
                <a:extLst>
                  <a:ext uri="{FF2B5EF4-FFF2-40B4-BE49-F238E27FC236}">
                    <a16:creationId xmlns:a16="http://schemas.microsoft.com/office/drawing/2014/main" id="{62473FB0-AC27-4B9F-A098-3808EFCD36F1}"/>
                  </a:ext>
                </a:extLst>
              </p:cNvPr>
              <p:cNvCxnSpPr>
                <a:cxnSpLocks/>
              </p:cNvCxnSpPr>
              <p:nvPr/>
            </p:nvCxnSpPr>
            <p:spPr>
              <a:xfrm flipV="1">
                <a:off x="1515957" y="1521469"/>
                <a:ext cx="2208125" cy="693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2">
                <a:extLst>
                  <a:ext uri="{FF2B5EF4-FFF2-40B4-BE49-F238E27FC236}">
                    <a16:creationId xmlns:a16="http://schemas.microsoft.com/office/drawing/2014/main" id="{F37D5486-D9A2-4509-9AB8-19FD68ECD5DE}"/>
                  </a:ext>
                </a:extLst>
              </p:cNvPr>
              <p:cNvSpPr txBox="1"/>
              <p:nvPr/>
            </p:nvSpPr>
            <p:spPr>
              <a:xfrm rot="20646396">
                <a:off x="1695213" y="1740459"/>
                <a:ext cx="1391541" cy="220445"/>
              </a:xfrm>
              <a:prstGeom prst="rect">
                <a:avLst/>
              </a:prstGeom>
              <a:noFill/>
            </p:spPr>
            <p:txBody>
              <a:bodyPr wrap="square" rtlCol="0">
                <a:spAutoFit/>
              </a:bodyPr>
              <a:lstStyle/>
              <a:p>
                <a:pPr algn="ctr" fontAlgn="t">
                  <a:lnSpc>
                    <a:spcPct val="90000"/>
                  </a:lnSpc>
                  <a:spcBef>
                    <a:spcPts val="1000"/>
                  </a:spcBef>
                  <a:buClr>
                    <a:prstClr val="white">
                      <a:lumMod val="50000"/>
                    </a:prstClr>
                  </a:buClr>
                </a:pPr>
                <a:r>
                  <a:rPr lang="en-CA" sz="900" dirty="0">
                    <a:cs typeface="Helvetica" panose="020B0604020202020204" pitchFamily="34" charset="0"/>
                  </a:rPr>
                  <a:t>Sales CAGR 76%</a:t>
                </a:r>
              </a:p>
            </p:txBody>
          </p:sp>
        </p:grpSp>
      </p:grpSp>
      <p:grpSp>
        <p:nvGrpSpPr>
          <p:cNvPr id="10" name="群組 9">
            <a:extLst>
              <a:ext uri="{FF2B5EF4-FFF2-40B4-BE49-F238E27FC236}">
                <a16:creationId xmlns:a16="http://schemas.microsoft.com/office/drawing/2014/main" id="{990CF831-ECF1-4021-81ED-01FE202A2A34}"/>
              </a:ext>
            </a:extLst>
          </p:cNvPr>
          <p:cNvGrpSpPr/>
          <p:nvPr/>
        </p:nvGrpSpPr>
        <p:grpSpPr>
          <a:xfrm>
            <a:off x="4294747" y="1430813"/>
            <a:ext cx="3593152" cy="2151384"/>
            <a:chOff x="3787022" y="1521637"/>
            <a:chExt cx="3454296" cy="1935046"/>
          </a:xfrm>
        </p:grpSpPr>
        <p:graphicFrame>
          <p:nvGraphicFramePr>
            <p:cNvPr id="21" name="圖表 20">
              <a:extLst>
                <a:ext uri="{FF2B5EF4-FFF2-40B4-BE49-F238E27FC236}">
                  <a16:creationId xmlns:a16="http://schemas.microsoft.com/office/drawing/2014/main" id="{470C839E-9E59-4824-AFC4-DC154F898F95}"/>
                </a:ext>
              </a:extLst>
            </p:cNvPr>
            <p:cNvGraphicFramePr>
              <a:graphicFrameLocks/>
            </p:cNvGraphicFramePr>
            <p:nvPr>
              <p:extLst>
                <p:ext uri="{D42A27DB-BD31-4B8C-83A1-F6EECF244321}">
                  <p14:modId xmlns:p14="http://schemas.microsoft.com/office/powerpoint/2010/main" val="2582396585"/>
                </p:ext>
              </p:extLst>
            </p:nvPr>
          </p:nvGraphicFramePr>
          <p:xfrm>
            <a:off x="3787022" y="1537940"/>
            <a:ext cx="3454296" cy="1918743"/>
          </p:xfrm>
          <a:graphic>
            <a:graphicData uri="http://schemas.openxmlformats.org/drawingml/2006/chart">
              <c:chart xmlns:c="http://schemas.openxmlformats.org/drawingml/2006/chart" xmlns:r="http://schemas.openxmlformats.org/officeDocument/2006/relationships" r:id="rId5"/>
            </a:graphicData>
          </a:graphic>
        </p:graphicFrame>
        <p:grpSp>
          <p:nvGrpSpPr>
            <p:cNvPr id="24" name="群組 23">
              <a:extLst>
                <a:ext uri="{FF2B5EF4-FFF2-40B4-BE49-F238E27FC236}">
                  <a16:creationId xmlns:a16="http://schemas.microsoft.com/office/drawing/2014/main" id="{BD7985DF-0BA2-40E2-9904-EA0A6C73A635}"/>
                </a:ext>
              </a:extLst>
            </p:cNvPr>
            <p:cNvGrpSpPr/>
            <p:nvPr/>
          </p:nvGrpSpPr>
          <p:grpSpPr>
            <a:xfrm>
              <a:off x="4311560" y="1521637"/>
              <a:ext cx="2256245" cy="739638"/>
              <a:chOff x="1267589" y="1446608"/>
              <a:chExt cx="2113843" cy="619191"/>
            </a:xfrm>
          </p:grpSpPr>
          <p:cxnSp>
            <p:nvCxnSpPr>
              <p:cNvPr id="25" name="Straight Arrow Connector 7">
                <a:extLst>
                  <a:ext uri="{FF2B5EF4-FFF2-40B4-BE49-F238E27FC236}">
                    <a16:creationId xmlns:a16="http://schemas.microsoft.com/office/drawing/2014/main" id="{3785AE8F-F01F-48C0-A306-60F2A5BEEC56}"/>
                  </a:ext>
                </a:extLst>
              </p:cNvPr>
              <p:cNvCxnSpPr>
                <a:cxnSpLocks/>
              </p:cNvCxnSpPr>
              <p:nvPr/>
            </p:nvCxnSpPr>
            <p:spPr>
              <a:xfrm flipV="1">
                <a:off x="1267589" y="1446608"/>
                <a:ext cx="2113843" cy="6191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12">
                <a:extLst>
                  <a:ext uri="{FF2B5EF4-FFF2-40B4-BE49-F238E27FC236}">
                    <a16:creationId xmlns:a16="http://schemas.microsoft.com/office/drawing/2014/main" id="{2D6D7F8F-4EFA-4DAB-B43A-E3BD0846D53D}"/>
                  </a:ext>
                </a:extLst>
              </p:cNvPr>
              <p:cNvSpPr txBox="1"/>
              <p:nvPr/>
            </p:nvSpPr>
            <p:spPr>
              <a:xfrm rot="20646396">
                <a:off x="1540088" y="1598413"/>
                <a:ext cx="1391541" cy="184546"/>
              </a:xfrm>
              <a:prstGeom prst="rect">
                <a:avLst/>
              </a:prstGeom>
              <a:noFill/>
            </p:spPr>
            <p:txBody>
              <a:bodyPr wrap="square" rtlCol="0">
                <a:spAutoFit/>
              </a:bodyPr>
              <a:lstStyle/>
              <a:p>
                <a:pPr algn="ctr" fontAlgn="t">
                  <a:lnSpc>
                    <a:spcPct val="90000"/>
                  </a:lnSpc>
                  <a:spcBef>
                    <a:spcPts val="1000"/>
                  </a:spcBef>
                  <a:buClr>
                    <a:prstClr val="white">
                      <a:lumMod val="50000"/>
                    </a:prstClr>
                  </a:buClr>
                </a:pPr>
                <a:r>
                  <a:rPr lang="en-CA" sz="900" dirty="0">
                    <a:cs typeface="Helvetica" panose="020B0604020202020204" pitchFamily="34" charset="0"/>
                  </a:rPr>
                  <a:t>Capex CAGR 175%</a:t>
                </a:r>
              </a:p>
            </p:txBody>
          </p:sp>
        </p:grpSp>
      </p:grpSp>
      <p:sp>
        <p:nvSpPr>
          <p:cNvPr id="28" name="文字方塊 27">
            <a:extLst>
              <a:ext uri="{FF2B5EF4-FFF2-40B4-BE49-F238E27FC236}">
                <a16:creationId xmlns:a16="http://schemas.microsoft.com/office/drawing/2014/main" id="{82130124-A902-4482-8E64-6546F78301B0}"/>
              </a:ext>
            </a:extLst>
          </p:cNvPr>
          <p:cNvSpPr txBox="1"/>
          <p:nvPr/>
        </p:nvSpPr>
        <p:spPr>
          <a:xfrm>
            <a:off x="4359899" y="1024493"/>
            <a:ext cx="3528000" cy="272715"/>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altLang="zh-CN" dirty="0"/>
              <a:t>Capex</a:t>
            </a:r>
          </a:p>
        </p:txBody>
      </p:sp>
      <p:sp>
        <p:nvSpPr>
          <p:cNvPr id="30" name="文字方塊 29">
            <a:extLst>
              <a:ext uri="{FF2B5EF4-FFF2-40B4-BE49-F238E27FC236}">
                <a16:creationId xmlns:a16="http://schemas.microsoft.com/office/drawing/2014/main" id="{06C038A2-8E05-4238-849A-4CF19C45BFC3}"/>
              </a:ext>
            </a:extLst>
          </p:cNvPr>
          <p:cNvSpPr txBox="1"/>
          <p:nvPr/>
        </p:nvSpPr>
        <p:spPr>
          <a:xfrm>
            <a:off x="8010142" y="1024493"/>
            <a:ext cx="3528000" cy="272715"/>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altLang="zh-CN" dirty="0"/>
              <a:t>Profitability</a:t>
            </a:r>
          </a:p>
        </p:txBody>
      </p:sp>
      <p:sp>
        <p:nvSpPr>
          <p:cNvPr id="37" name="文字方塊 36">
            <a:extLst>
              <a:ext uri="{FF2B5EF4-FFF2-40B4-BE49-F238E27FC236}">
                <a16:creationId xmlns:a16="http://schemas.microsoft.com/office/drawing/2014/main" id="{2F90E184-AA94-4129-8A59-8A7EA4E928CA}"/>
              </a:ext>
            </a:extLst>
          </p:cNvPr>
          <p:cNvSpPr txBox="1"/>
          <p:nvPr/>
        </p:nvSpPr>
        <p:spPr>
          <a:xfrm>
            <a:off x="6243319" y="5707169"/>
            <a:ext cx="5256242" cy="907941"/>
          </a:xfrm>
          <a:prstGeom prst="rect">
            <a:avLst/>
          </a:prstGeom>
          <a:noFill/>
          <a:ln w="12700">
            <a:solidFill>
              <a:srgbClr val="BC0000"/>
            </a:solidFill>
            <a:prstDash val="dash"/>
          </a:ln>
        </p:spPr>
        <p:txBody>
          <a:bodyPr wrap="square">
            <a:spAutoFit/>
          </a:bodyPr>
          <a:lstStyle/>
          <a:p>
            <a:pPr marL="171450" indent="-171450">
              <a:spcBef>
                <a:spcPts val="600"/>
              </a:spcBef>
              <a:buFont typeface="Arial" panose="020B0604020202020204" pitchFamily="34" charset="0"/>
              <a:buChar char="•"/>
            </a:pPr>
            <a:r>
              <a:rPr lang="en-CA" altLang="zh-CN" sz="1200" dirty="0">
                <a:latin typeface="+mj-lt"/>
              </a:rPr>
              <a:t>Negative EBITDA: </a:t>
            </a:r>
            <a:r>
              <a:rPr lang="en-US" altLang="zh-CN" sz="1200" dirty="0">
                <a:latin typeface="+mj-lt"/>
              </a:rPr>
              <a:t>PRSM is at the developing stage with increasing Capex and increasing SG&amp;A expenses</a:t>
            </a:r>
          </a:p>
          <a:p>
            <a:pPr marL="171450" indent="-171450">
              <a:spcBef>
                <a:spcPts val="600"/>
              </a:spcBef>
              <a:buFont typeface="Arial" panose="020B0604020202020204" pitchFamily="34" charset="0"/>
              <a:buChar char="•"/>
            </a:pPr>
            <a:r>
              <a:rPr lang="en-CA" sz="1200" dirty="0">
                <a:latin typeface="+mj-lt"/>
              </a:rPr>
              <a:t>Incurred extra £50M from £100m fund raising activities in Jan 2019 – to accelerate investment plans</a:t>
            </a:r>
            <a:endParaRPr lang="en-US" altLang="zh-CN" sz="1200" dirty="0">
              <a:latin typeface="+mj-lt"/>
            </a:endParaRPr>
          </a:p>
        </p:txBody>
      </p:sp>
      <p:graphicFrame>
        <p:nvGraphicFramePr>
          <p:cNvPr id="40" name="圖表 39">
            <a:extLst>
              <a:ext uri="{FF2B5EF4-FFF2-40B4-BE49-F238E27FC236}">
                <a16:creationId xmlns:a16="http://schemas.microsoft.com/office/drawing/2014/main" id="{8DA8AD14-0705-4AF4-B771-EBF1BC372978}"/>
              </a:ext>
            </a:extLst>
          </p:cNvPr>
          <p:cNvGraphicFramePr>
            <a:graphicFrameLocks/>
          </p:cNvGraphicFramePr>
          <p:nvPr>
            <p:extLst>
              <p:ext uri="{D42A27DB-BD31-4B8C-83A1-F6EECF244321}">
                <p14:modId xmlns:p14="http://schemas.microsoft.com/office/powerpoint/2010/main" val="230045256"/>
              </p:ext>
            </p:extLst>
          </p:nvPr>
        </p:nvGraphicFramePr>
        <p:xfrm>
          <a:off x="8811175" y="3748268"/>
          <a:ext cx="2801065" cy="200148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9" name="表格 37">
            <a:extLst>
              <a:ext uri="{FF2B5EF4-FFF2-40B4-BE49-F238E27FC236}">
                <a16:creationId xmlns:a16="http://schemas.microsoft.com/office/drawing/2014/main" id="{73277EC9-66CA-4389-8C01-8CDF5D9C2007}"/>
              </a:ext>
            </a:extLst>
          </p:cNvPr>
          <p:cNvGraphicFramePr>
            <a:graphicFrameLocks noGrp="1"/>
          </p:cNvGraphicFramePr>
          <p:nvPr>
            <p:extLst>
              <p:ext uri="{D42A27DB-BD31-4B8C-83A1-F6EECF244321}">
                <p14:modId xmlns:p14="http://schemas.microsoft.com/office/powerpoint/2010/main" val="2852230369"/>
              </p:ext>
            </p:extLst>
          </p:nvPr>
        </p:nvGraphicFramePr>
        <p:xfrm>
          <a:off x="709656" y="3874522"/>
          <a:ext cx="5239020" cy="1075816"/>
        </p:xfrm>
        <a:graphic>
          <a:graphicData uri="http://schemas.openxmlformats.org/drawingml/2006/table">
            <a:tbl>
              <a:tblPr firstRow="1" bandRow="1">
                <a:tableStyleId>{284E427A-3D55-4303-BF80-6455036E1DE7}</a:tableStyleId>
              </a:tblPr>
              <a:tblGrid>
                <a:gridCol w="1506600">
                  <a:extLst>
                    <a:ext uri="{9D8B030D-6E8A-4147-A177-3AD203B41FA5}">
                      <a16:colId xmlns:a16="http://schemas.microsoft.com/office/drawing/2014/main" val="2285711516"/>
                    </a:ext>
                  </a:extLst>
                </a:gridCol>
                <a:gridCol w="746484">
                  <a:extLst>
                    <a:ext uri="{9D8B030D-6E8A-4147-A177-3AD203B41FA5}">
                      <a16:colId xmlns:a16="http://schemas.microsoft.com/office/drawing/2014/main" val="4097703738"/>
                    </a:ext>
                  </a:extLst>
                </a:gridCol>
                <a:gridCol w="746484">
                  <a:extLst>
                    <a:ext uri="{9D8B030D-6E8A-4147-A177-3AD203B41FA5}">
                      <a16:colId xmlns:a16="http://schemas.microsoft.com/office/drawing/2014/main" val="2203472260"/>
                    </a:ext>
                  </a:extLst>
                </a:gridCol>
                <a:gridCol w="746484">
                  <a:extLst>
                    <a:ext uri="{9D8B030D-6E8A-4147-A177-3AD203B41FA5}">
                      <a16:colId xmlns:a16="http://schemas.microsoft.com/office/drawing/2014/main" val="1745330715"/>
                    </a:ext>
                  </a:extLst>
                </a:gridCol>
                <a:gridCol w="746484">
                  <a:extLst>
                    <a:ext uri="{9D8B030D-6E8A-4147-A177-3AD203B41FA5}">
                      <a16:colId xmlns:a16="http://schemas.microsoft.com/office/drawing/2014/main" val="704902615"/>
                    </a:ext>
                  </a:extLst>
                </a:gridCol>
                <a:gridCol w="746484">
                  <a:extLst>
                    <a:ext uri="{9D8B030D-6E8A-4147-A177-3AD203B41FA5}">
                      <a16:colId xmlns:a16="http://schemas.microsoft.com/office/drawing/2014/main" val="1492018261"/>
                    </a:ext>
                  </a:extLst>
                </a:gridCol>
              </a:tblGrid>
              <a:tr h="0">
                <a:tc>
                  <a:txBody>
                    <a:bodyPr/>
                    <a:lstStyle/>
                    <a:p>
                      <a:pPr algn="ctr"/>
                      <a:endParaRPr lang="en-CA" sz="900" b="1" kern="1200" dirty="0">
                        <a:solidFill>
                          <a:schemeClr val="tx1"/>
                        </a:solidFill>
                        <a:latin typeface="+mj-lt"/>
                        <a:ea typeface="+mn-ea"/>
                        <a:cs typeface="+mn-cs"/>
                      </a:endParaRPr>
                    </a:p>
                  </a:txBody>
                  <a:tcPr marL="71290" marR="71290" marT="35645" marB="35645" anchor="ctr">
                    <a:solidFill>
                      <a:schemeClr val="accent2"/>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CA" sz="900" b="1" i="0" u="none" strike="noStrike" kern="1200" cap="none" spc="0" normalizeH="0" baseline="0" noProof="0" dirty="0">
                          <a:ln>
                            <a:noFill/>
                          </a:ln>
                          <a:solidFill>
                            <a:prstClr val="black"/>
                          </a:solidFill>
                          <a:effectLst/>
                          <a:uLnTx/>
                          <a:uFillTx/>
                          <a:latin typeface="+mn-lt"/>
                          <a:ea typeface="+mn-ea"/>
                          <a:cs typeface="+mn-cs"/>
                        </a:rPr>
                        <a:t>FY2019</a:t>
                      </a:r>
                    </a:p>
                  </a:txBody>
                  <a:tcPr marL="71290" marR="71290" marT="35645" marB="35645"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CA" sz="900" b="1" i="0" u="none" strike="noStrike" kern="1200" cap="none" spc="0" normalizeH="0" baseline="0" noProof="0" dirty="0">
                          <a:ln>
                            <a:noFill/>
                          </a:ln>
                          <a:solidFill>
                            <a:prstClr val="black"/>
                          </a:solidFill>
                          <a:effectLst/>
                          <a:uLnTx/>
                          <a:uFillTx/>
                          <a:latin typeface="+mn-lt"/>
                          <a:ea typeface="+mn-ea"/>
                          <a:cs typeface="+mn-cs"/>
                        </a:rPr>
                        <a:t>FY2018</a:t>
                      </a:r>
                    </a:p>
                  </a:txBody>
                  <a:tcPr marL="71290" marR="71290" marT="35645" marB="35645"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CA" sz="900" b="1" i="0" u="none" strike="noStrike" kern="1200" cap="none" spc="0" normalizeH="0" baseline="0" noProof="0" dirty="0">
                          <a:ln>
                            <a:noFill/>
                          </a:ln>
                          <a:solidFill>
                            <a:prstClr val="black"/>
                          </a:solidFill>
                          <a:effectLst/>
                          <a:uLnTx/>
                          <a:uFillTx/>
                          <a:latin typeface="Arial"/>
                          <a:ea typeface="微软雅黑"/>
                          <a:cs typeface="+mn-cs"/>
                        </a:rPr>
                        <a:t>FY2017</a:t>
                      </a:r>
                    </a:p>
                  </a:txBody>
                  <a:tcPr marL="71290" marR="71290" marT="35645" marB="35645"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CA" sz="900" b="1" i="0" u="none" strike="noStrike" kern="1200" cap="none" spc="0" normalizeH="0" baseline="0" noProof="0" dirty="0">
                          <a:ln>
                            <a:noFill/>
                          </a:ln>
                          <a:solidFill>
                            <a:prstClr val="black"/>
                          </a:solidFill>
                          <a:effectLst/>
                          <a:uLnTx/>
                          <a:uFillTx/>
                          <a:latin typeface="Arial"/>
                          <a:ea typeface="微软雅黑"/>
                          <a:cs typeface="+mn-cs"/>
                        </a:rPr>
                        <a:t>FY2016</a:t>
                      </a:r>
                    </a:p>
                  </a:txBody>
                  <a:tcPr marL="71290" marR="71290" marT="35645" marB="35645"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CA" sz="900" b="1" i="0" u="none" strike="noStrike" kern="1200" cap="none" spc="0" normalizeH="0" baseline="0" noProof="0" dirty="0">
                          <a:ln>
                            <a:noFill/>
                          </a:ln>
                          <a:solidFill>
                            <a:prstClr val="black"/>
                          </a:solidFill>
                          <a:effectLst/>
                          <a:uLnTx/>
                          <a:uFillTx/>
                          <a:latin typeface="Arial"/>
                          <a:ea typeface="微软雅黑"/>
                          <a:cs typeface="+mn-cs"/>
                        </a:rPr>
                        <a:t>FY2015</a:t>
                      </a:r>
                    </a:p>
                  </a:txBody>
                  <a:tcPr marL="71290" marR="71290" marT="35645" marB="35645" anchor="ctr"/>
                </a:tc>
                <a:extLst>
                  <a:ext uri="{0D108BD9-81ED-4DB2-BD59-A6C34878D82A}">
                    <a16:rowId xmlns:a16="http://schemas.microsoft.com/office/drawing/2014/main" val="2612056965"/>
                  </a:ext>
                </a:extLst>
              </a:tr>
              <a:tr h="289122">
                <a:tc>
                  <a:txBody>
                    <a:bodyPr/>
                    <a:lstStyle/>
                    <a:p>
                      <a:pPr algn="ctr"/>
                      <a:r>
                        <a:rPr lang="en-CA" sz="900" dirty="0"/>
                        <a:t>Total customers </a:t>
                      </a:r>
                      <a:endParaRPr lang="en-CA" sz="900" dirty="0">
                        <a:solidFill>
                          <a:schemeClr val="tx1"/>
                        </a:solidFill>
                        <a:latin typeface="+mj-lt"/>
                      </a:endParaRPr>
                    </a:p>
                  </a:txBody>
                  <a:tcPr marL="71290" marR="71290" marT="35645" marB="35645" anchor="ctr">
                    <a:solidFill>
                      <a:schemeClr val="bg1"/>
                    </a:solidFill>
                  </a:tcPr>
                </a:tc>
                <a:tc>
                  <a:txBody>
                    <a:bodyPr/>
                    <a:lstStyle/>
                    <a:p>
                      <a:pPr lvl="0" algn="ctr" fontAlgn="b"/>
                      <a:r>
                        <a:rPr lang="en-CA" sz="900" b="0" i="0" u="none" strike="noStrike" dirty="0">
                          <a:solidFill>
                            <a:schemeClr val="tx1"/>
                          </a:solidFill>
                          <a:effectLst/>
                          <a:latin typeface="+mj-lt"/>
                        </a:rPr>
                        <a:t>1,864</a:t>
                      </a:r>
                    </a:p>
                  </a:txBody>
                  <a:tcPr marL="4951" marR="4951" marT="4951" marB="0" anchor="ctr">
                    <a:solidFill>
                      <a:schemeClr val="bg1"/>
                    </a:solidFill>
                  </a:tcPr>
                </a:tc>
                <a:tc>
                  <a:txBody>
                    <a:bodyPr/>
                    <a:lstStyle/>
                    <a:p>
                      <a:pPr lvl="0" algn="ctr" fontAlgn="b"/>
                      <a:r>
                        <a:rPr lang="en-CA" sz="900" b="0" i="0" u="none" strike="noStrike" dirty="0">
                          <a:solidFill>
                            <a:schemeClr val="tx1"/>
                          </a:solidFill>
                          <a:effectLst/>
                          <a:latin typeface="+mj-lt"/>
                        </a:rPr>
                        <a:t>1,337 </a:t>
                      </a:r>
                    </a:p>
                  </a:txBody>
                  <a:tcPr marL="4951" marR="4951" marT="4951" marB="0" anchor="ctr">
                    <a:solidFill>
                      <a:schemeClr val="bg1"/>
                    </a:solidFill>
                  </a:tcPr>
                </a:tc>
                <a:tc>
                  <a:txBody>
                    <a:bodyPr/>
                    <a:lstStyle/>
                    <a:p>
                      <a:pPr lvl="0" algn="ctr" fontAlgn="b"/>
                      <a:r>
                        <a:rPr lang="en-CA" sz="900" b="0" i="0" u="none" strike="noStrike" dirty="0">
                          <a:solidFill>
                            <a:schemeClr val="tx1"/>
                          </a:solidFill>
                          <a:effectLst/>
                          <a:latin typeface="+mj-lt"/>
                        </a:rPr>
                        <a:t>988</a:t>
                      </a:r>
                    </a:p>
                  </a:txBody>
                  <a:tcPr marL="4951" marR="4951" marT="4951" marB="0" anchor="ctr">
                    <a:solidFill>
                      <a:schemeClr val="bg1"/>
                    </a:solidFill>
                  </a:tcPr>
                </a:tc>
                <a:tc>
                  <a:txBody>
                    <a:bodyPr/>
                    <a:lstStyle/>
                    <a:p>
                      <a:pPr lvl="0" algn="ctr" fontAlgn="b"/>
                      <a:r>
                        <a:rPr lang="en-CA" sz="900" b="0" i="0" u="none" strike="noStrike" dirty="0">
                          <a:solidFill>
                            <a:schemeClr val="tx1"/>
                          </a:solidFill>
                          <a:effectLst/>
                          <a:latin typeface="+mj-lt"/>
                        </a:rPr>
                        <a:t>892</a:t>
                      </a:r>
                    </a:p>
                  </a:txBody>
                  <a:tcPr marL="4951" marR="4951" marT="4951" marB="0" anchor="ctr">
                    <a:solidFill>
                      <a:schemeClr val="bg1"/>
                    </a:solidFill>
                  </a:tcPr>
                </a:tc>
                <a:tc>
                  <a:txBody>
                    <a:bodyPr/>
                    <a:lstStyle/>
                    <a:p>
                      <a:pPr lvl="0" algn="ctr" fontAlgn="b"/>
                      <a:r>
                        <a:rPr lang="en-CA" sz="900" b="0" i="0" u="none" strike="noStrike" dirty="0">
                          <a:solidFill>
                            <a:schemeClr val="tx1"/>
                          </a:solidFill>
                          <a:effectLst/>
                          <a:latin typeface="+mj-lt"/>
                        </a:rPr>
                        <a:t>802</a:t>
                      </a:r>
                    </a:p>
                  </a:txBody>
                  <a:tcPr marL="4951" marR="4951" marT="4951" marB="0" anchor="ctr">
                    <a:solidFill>
                      <a:schemeClr val="bg1"/>
                    </a:solidFill>
                  </a:tcPr>
                </a:tc>
                <a:extLst>
                  <a:ext uri="{0D108BD9-81ED-4DB2-BD59-A6C34878D82A}">
                    <a16:rowId xmlns:a16="http://schemas.microsoft.com/office/drawing/2014/main" val="938282245"/>
                  </a:ext>
                </a:extLst>
              </a:tr>
              <a:tr h="289122">
                <a:tc>
                  <a:txBody>
                    <a:bodyPr/>
                    <a:lstStyle/>
                    <a:p>
                      <a:pPr algn="ctr"/>
                      <a:r>
                        <a:rPr lang="en-CA" sz="900" dirty="0"/>
                        <a:t>New customer wins </a:t>
                      </a:r>
                      <a:endParaRPr lang="en-CA" sz="900" dirty="0">
                        <a:solidFill>
                          <a:schemeClr val="tx1"/>
                        </a:solidFill>
                        <a:latin typeface="+mj-lt"/>
                      </a:endParaRPr>
                    </a:p>
                  </a:txBody>
                  <a:tcPr marL="71290" marR="71290" marT="35645" marB="35645" anchor="ctr">
                    <a:solidFill>
                      <a:schemeClr val="bg1"/>
                    </a:solidFill>
                  </a:tcPr>
                </a:tc>
                <a:tc>
                  <a:txBody>
                    <a:bodyPr/>
                    <a:lstStyle/>
                    <a:p>
                      <a:pPr lvl="0" algn="ctr" fontAlgn="b"/>
                      <a:r>
                        <a:rPr lang="en-CA" sz="900" dirty="0"/>
                        <a:t>255</a:t>
                      </a:r>
                      <a:endParaRPr lang="en-CA" sz="900" b="0" i="0" u="none" strike="noStrike" dirty="0">
                        <a:solidFill>
                          <a:schemeClr val="tx1"/>
                        </a:solidFill>
                        <a:effectLst/>
                        <a:latin typeface="+mj-lt"/>
                      </a:endParaRPr>
                    </a:p>
                  </a:txBody>
                  <a:tcPr marL="4951" marR="4951" marT="4951" marB="0" anchor="ctr">
                    <a:solidFill>
                      <a:schemeClr val="bg1"/>
                    </a:solidFill>
                  </a:tcPr>
                </a:tc>
                <a:tc>
                  <a:txBody>
                    <a:bodyPr/>
                    <a:lstStyle/>
                    <a:p>
                      <a:pPr lvl="0" algn="ctr" fontAlgn="b"/>
                      <a:r>
                        <a:rPr lang="en-CA" sz="900" dirty="0"/>
                        <a:t>349</a:t>
                      </a:r>
                      <a:endParaRPr lang="en-CA" sz="900" b="0" i="0" u="none" strike="noStrike" dirty="0">
                        <a:solidFill>
                          <a:schemeClr val="tx1"/>
                        </a:solidFill>
                        <a:effectLst/>
                        <a:latin typeface="+mj-lt"/>
                      </a:endParaRPr>
                    </a:p>
                  </a:txBody>
                  <a:tcPr marL="4951" marR="4951" marT="4951" marB="0" anchor="ctr">
                    <a:solidFill>
                      <a:schemeClr val="bg1"/>
                    </a:solidFill>
                  </a:tcPr>
                </a:tc>
                <a:tc>
                  <a:txBody>
                    <a:bodyPr/>
                    <a:lstStyle/>
                    <a:p>
                      <a:pPr lvl="0" algn="ctr" fontAlgn="b"/>
                      <a:r>
                        <a:rPr lang="en-CA" sz="900" b="0" i="0" u="none" strike="noStrike" dirty="0">
                          <a:solidFill>
                            <a:schemeClr val="tx1"/>
                          </a:solidFill>
                          <a:effectLst/>
                          <a:latin typeface="+mj-lt"/>
                        </a:rPr>
                        <a:t>324</a:t>
                      </a:r>
                    </a:p>
                  </a:txBody>
                  <a:tcPr marL="4951" marR="4951" marT="4951" marB="0" anchor="ctr">
                    <a:solidFill>
                      <a:schemeClr val="bg1"/>
                    </a:solidFill>
                  </a:tcPr>
                </a:tc>
                <a:tc>
                  <a:txBody>
                    <a:bodyPr/>
                    <a:lstStyle/>
                    <a:p>
                      <a:pPr lvl="0" algn="ctr" fontAlgn="b"/>
                      <a:r>
                        <a:rPr lang="en-CA" sz="900" b="0" i="0" u="none" strike="noStrike" dirty="0">
                          <a:solidFill>
                            <a:schemeClr val="tx1"/>
                          </a:solidFill>
                          <a:effectLst/>
                          <a:latin typeface="+mj-lt"/>
                        </a:rPr>
                        <a:t>96</a:t>
                      </a:r>
                    </a:p>
                  </a:txBody>
                  <a:tcPr marL="4951" marR="4951" marT="4951" marB="0" anchor="ctr">
                    <a:solidFill>
                      <a:schemeClr val="bg1"/>
                    </a:solidFill>
                  </a:tcPr>
                </a:tc>
                <a:tc>
                  <a:txBody>
                    <a:bodyPr/>
                    <a:lstStyle/>
                    <a:p>
                      <a:pPr lvl="0" algn="ctr" fontAlgn="b"/>
                      <a:r>
                        <a:rPr lang="en-CA" sz="900" b="0" i="0" u="none" strike="noStrike" dirty="0">
                          <a:solidFill>
                            <a:schemeClr val="tx1"/>
                          </a:solidFill>
                          <a:effectLst/>
                          <a:latin typeface="+mj-lt"/>
                        </a:rPr>
                        <a:t>90</a:t>
                      </a:r>
                    </a:p>
                  </a:txBody>
                  <a:tcPr marL="4951" marR="4951" marT="4951" marB="0" anchor="ctr">
                    <a:solidFill>
                      <a:schemeClr val="bg1"/>
                    </a:solidFill>
                  </a:tcPr>
                </a:tc>
                <a:extLst>
                  <a:ext uri="{0D108BD9-81ED-4DB2-BD59-A6C34878D82A}">
                    <a16:rowId xmlns:a16="http://schemas.microsoft.com/office/drawing/2014/main" val="3963261132"/>
                  </a:ext>
                </a:extLst>
              </a:tr>
              <a:tr h="289122">
                <a:tc>
                  <a:txBody>
                    <a:bodyPr/>
                    <a:lstStyle/>
                    <a:p>
                      <a:pPr algn="ctr"/>
                      <a:r>
                        <a:rPr lang="en-CA" sz="900" dirty="0"/>
                        <a:t>Upsells</a:t>
                      </a:r>
                      <a:endParaRPr lang="en-CA" sz="900" dirty="0">
                        <a:solidFill>
                          <a:schemeClr val="tx1"/>
                        </a:solidFill>
                        <a:latin typeface="+mj-lt"/>
                      </a:endParaRPr>
                    </a:p>
                  </a:txBody>
                  <a:tcPr marL="71290" marR="71290" marT="35645" marB="35645" anchor="ctr">
                    <a:solidFill>
                      <a:schemeClr val="bg1"/>
                    </a:solidFill>
                  </a:tcPr>
                </a:tc>
                <a:tc>
                  <a:txBody>
                    <a:bodyPr/>
                    <a:lstStyle/>
                    <a:p>
                      <a:pPr lvl="0" algn="ctr" fontAlgn="b"/>
                      <a:r>
                        <a:rPr lang="en-CA" sz="900" dirty="0"/>
                        <a:t>635</a:t>
                      </a:r>
                      <a:endParaRPr lang="en-CA" sz="900" b="0" i="0" u="none" strike="noStrike" dirty="0">
                        <a:solidFill>
                          <a:schemeClr val="tx1"/>
                        </a:solidFill>
                        <a:effectLst/>
                        <a:latin typeface="+mj-lt"/>
                      </a:endParaRPr>
                    </a:p>
                  </a:txBody>
                  <a:tcPr marL="4951" marR="4951" marT="4951" marB="0" anchor="ctr">
                    <a:solidFill>
                      <a:schemeClr val="bg1"/>
                    </a:solidFill>
                  </a:tcPr>
                </a:tc>
                <a:tc>
                  <a:txBody>
                    <a:bodyPr/>
                    <a:lstStyle/>
                    <a:p>
                      <a:pPr marL="0" marR="0" lvl="0" indent="0" algn="ctr" defTabSz="914354" rtl="0" eaLnBrk="1" fontAlgn="b" latinLnBrk="0" hangingPunct="1">
                        <a:lnSpc>
                          <a:spcPct val="100000"/>
                        </a:lnSpc>
                        <a:spcBef>
                          <a:spcPts val="0"/>
                        </a:spcBef>
                        <a:spcAft>
                          <a:spcPts val="0"/>
                        </a:spcAft>
                        <a:buClrTx/>
                        <a:buSzTx/>
                        <a:buFontTx/>
                        <a:buNone/>
                        <a:tabLst/>
                        <a:defRPr/>
                      </a:pPr>
                      <a:r>
                        <a:rPr lang="en-CA" sz="900" dirty="0"/>
                        <a:t>496</a:t>
                      </a:r>
                      <a:endParaRPr lang="en-CA" sz="900" kern="1200" dirty="0">
                        <a:solidFill>
                          <a:schemeClr val="tx1"/>
                        </a:solidFill>
                        <a:latin typeface="+mn-lt"/>
                        <a:ea typeface="+mn-ea"/>
                        <a:cs typeface="+mn-cs"/>
                      </a:endParaRPr>
                    </a:p>
                  </a:txBody>
                  <a:tcPr marL="4951" marR="4951" marT="4951" marB="0" anchor="ctr">
                    <a:solidFill>
                      <a:schemeClr val="bg1"/>
                    </a:solidFill>
                  </a:tcPr>
                </a:tc>
                <a:tc>
                  <a:txBody>
                    <a:bodyPr/>
                    <a:lstStyle/>
                    <a:p>
                      <a:pPr marL="0" marR="0" lvl="0" indent="0" algn="ctr" defTabSz="914354" rtl="0" eaLnBrk="1" fontAlgn="b" latinLnBrk="0" hangingPunct="1">
                        <a:lnSpc>
                          <a:spcPct val="100000"/>
                        </a:lnSpc>
                        <a:spcBef>
                          <a:spcPts val="0"/>
                        </a:spcBef>
                        <a:spcAft>
                          <a:spcPts val="0"/>
                        </a:spcAft>
                        <a:buClrTx/>
                        <a:buSzTx/>
                        <a:buFontTx/>
                        <a:buNone/>
                        <a:tabLst/>
                        <a:defRPr/>
                      </a:pPr>
                      <a:r>
                        <a:rPr lang="en-CA" sz="900" kern="1200" dirty="0">
                          <a:solidFill>
                            <a:schemeClr val="tx1"/>
                          </a:solidFill>
                          <a:latin typeface="+mn-lt"/>
                          <a:ea typeface="+mn-ea"/>
                          <a:cs typeface="+mn-cs"/>
                        </a:rPr>
                        <a:t>264</a:t>
                      </a:r>
                    </a:p>
                  </a:txBody>
                  <a:tcPr marL="4951" marR="4951" marT="4951" marB="0" anchor="ctr">
                    <a:solidFill>
                      <a:schemeClr val="bg1"/>
                    </a:solidFill>
                  </a:tcPr>
                </a:tc>
                <a:tc>
                  <a:txBody>
                    <a:bodyPr/>
                    <a:lstStyle/>
                    <a:p>
                      <a:pPr marL="0" marR="0" lvl="0" indent="0" algn="ctr" defTabSz="914354" rtl="0" eaLnBrk="1" fontAlgn="b" latinLnBrk="0" hangingPunct="1">
                        <a:lnSpc>
                          <a:spcPct val="100000"/>
                        </a:lnSpc>
                        <a:spcBef>
                          <a:spcPts val="0"/>
                        </a:spcBef>
                        <a:spcAft>
                          <a:spcPts val="0"/>
                        </a:spcAft>
                        <a:buClrTx/>
                        <a:buSzTx/>
                        <a:buFontTx/>
                        <a:buNone/>
                        <a:tabLst/>
                        <a:defRPr/>
                      </a:pPr>
                      <a:r>
                        <a:rPr lang="en-CA" sz="900" kern="1200" dirty="0">
                          <a:solidFill>
                            <a:schemeClr val="tx1"/>
                          </a:solidFill>
                          <a:latin typeface="+mn-lt"/>
                          <a:ea typeface="+mn-ea"/>
                          <a:cs typeface="+mn-cs"/>
                        </a:rPr>
                        <a:t>81</a:t>
                      </a:r>
                    </a:p>
                  </a:txBody>
                  <a:tcPr marL="4951" marR="4951" marT="4951" marB="0" anchor="ctr">
                    <a:solidFill>
                      <a:schemeClr val="bg1"/>
                    </a:solidFill>
                  </a:tcPr>
                </a:tc>
                <a:tc>
                  <a:txBody>
                    <a:bodyPr/>
                    <a:lstStyle/>
                    <a:p>
                      <a:pPr marL="0" marR="0" lvl="0" indent="0" algn="ctr" defTabSz="914354" rtl="0" eaLnBrk="1" fontAlgn="b" latinLnBrk="0" hangingPunct="1">
                        <a:lnSpc>
                          <a:spcPct val="100000"/>
                        </a:lnSpc>
                        <a:spcBef>
                          <a:spcPts val="0"/>
                        </a:spcBef>
                        <a:spcAft>
                          <a:spcPts val="0"/>
                        </a:spcAft>
                        <a:buClrTx/>
                        <a:buSzTx/>
                        <a:buFontTx/>
                        <a:buNone/>
                        <a:tabLst/>
                        <a:defRPr/>
                      </a:pPr>
                      <a:r>
                        <a:rPr lang="en-CA" sz="900" kern="1200" dirty="0">
                          <a:solidFill>
                            <a:schemeClr val="tx1"/>
                          </a:solidFill>
                          <a:latin typeface="+mn-lt"/>
                          <a:ea typeface="+mn-ea"/>
                          <a:cs typeface="+mn-cs"/>
                        </a:rPr>
                        <a:t>81</a:t>
                      </a:r>
                    </a:p>
                  </a:txBody>
                  <a:tcPr marL="4951" marR="4951" marT="4951" marB="0" anchor="ctr">
                    <a:solidFill>
                      <a:schemeClr val="bg1"/>
                    </a:solidFill>
                  </a:tcPr>
                </a:tc>
                <a:extLst>
                  <a:ext uri="{0D108BD9-81ED-4DB2-BD59-A6C34878D82A}">
                    <a16:rowId xmlns:a16="http://schemas.microsoft.com/office/drawing/2014/main" val="3755102653"/>
                  </a:ext>
                </a:extLst>
              </a:tr>
            </a:tbl>
          </a:graphicData>
        </a:graphic>
      </p:graphicFrame>
      <p:sp>
        <p:nvSpPr>
          <p:cNvPr id="12" name="文本框 90">
            <a:extLst>
              <a:ext uri="{FF2B5EF4-FFF2-40B4-BE49-F238E27FC236}">
                <a16:creationId xmlns:a16="http://schemas.microsoft.com/office/drawing/2014/main" id="{8803F9D3-57BD-4F87-9B87-0C5D590B7B31}"/>
              </a:ext>
            </a:extLst>
          </p:cNvPr>
          <p:cNvSpPr txBox="1"/>
          <p:nvPr/>
        </p:nvSpPr>
        <p:spPr>
          <a:xfrm>
            <a:off x="914530" y="6420618"/>
            <a:ext cx="5209371" cy="395749"/>
          </a:xfrm>
          <a:prstGeom prst="rect">
            <a:avLst/>
          </a:prstGeom>
        </p:spPr>
        <p:txBody>
          <a:bodyPr wrap="square" rtlCol="0">
            <a:spAutoFit/>
          </a:bodyPr>
          <a:lstStyle/>
          <a:p>
            <a:pPr>
              <a:lnSpc>
                <a:spcPct val="130000"/>
              </a:lnSpc>
              <a:spcBef>
                <a:spcPts val="600"/>
              </a:spcBef>
            </a:pPr>
            <a:r>
              <a:rPr lang="en-US" altLang="zh-TW" sz="800" dirty="0">
                <a:latin typeface="Arial" panose="020B0604020202020204" pitchFamily="34" charset="0"/>
                <a:cs typeface="Arial" panose="020B0604020202020204" pitchFamily="34" charset="0"/>
              </a:rPr>
              <a:t>Source </a:t>
            </a:r>
            <a:r>
              <a:rPr lang="zh-TW" altLang="en-US" sz="800" dirty="0">
                <a:latin typeface="Arial" panose="020B0604020202020204" pitchFamily="34" charset="0"/>
                <a:cs typeface="Arial" panose="020B0604020202020204" pitchFamily="34" charset="0"/>
              </a:rPr>
              <a:t>：</a:t>
            </a:r>
            <a:r>
              <a:rPr lang="en-CA" altLang="zh-TW" sz="800" dirty="0" err="1">
                <a:latin typeface="Arial" panose="020B0604020202020204" pitchFamily="34" charset="0"/>
                <a:cs typeface="Arial" panose="020B0604020202020204" pitchFamily="34" charset="0"/>
              </a:rPr>
              <a:t>Factset</a:t>
            </a:r>
            <a:r>
              <a:rPr lang="en-CA" altLang="zh-TW" sz="800" dirty="0">
                <a:latin typeface="Arial" panose="020B0604020202020204" pitchFamily="34" charset="0"/>
                <a:cs typeface="Arial" panose="020B0604020202020204" pitchFamily="34" charset="0"/>
              </a:rPr>
              <a:t>, Equity Research Report, FS. Note 1, adjusted EBITDA = EBITDA </a:t>
            </a:r>
            <a:r>
              <a:rPr lang="en-CA" sz="800" dirty="0"/>
              <a:t>excludes share based payments</a:t>
            </a:r>
            <a:endParaRPr lang="zh-CN" altLang="en-US" sz="800" dirty="0">
              <a:latin typeface="Arial" panose="020B0604020202020204" pitchFamily="34" charset="0"/>
              <a:cs typeface="Arial" panose="020B0604020202020204" pitchFamily="34" charset="0"/>
            </a:endParaRPr>
          </a:p>
        </p:txBody>
      </p:sp>
      <p:sp>
        <p:nvSpPr>
          <p:cNvPr id="31" name="投影片編號版面配置區 3">
            <a:extLst>
              <a:ext uri="{FF2B5EF4-FFF2-40B4-BE49-F238E27FC236}">
                <a16:creationId xmlns:a16="http://schemas.microsoft.com/office/drawing/2014/main" id="{C8391994-E840-45DD-9B76-C71BE2D0869D}"/>
              </a:ext>
            </a:extLst>
          </p:cNvPr>
          <p:cNvSpPr txBox="1">
            <a:spLocks/>
          </p:cNvSpPr>
          <p:nvPr/>
        </p:nvSpPr>
        <p:spPr>
          <a:xfrm>
            <a:off x="524656" y="635635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000" b="0" i="0" kern="1200">
                <a:solidFill>
                  <a:schemeClr val="tx1">
                    <a:tint val="75000"/>
                  </a:schemeClr>
                </a:solidFill>
                <a:latin typeface="Microsoft YaHei" charset="-122"/>
                <a:ea typeface="Microsoft YaHei" charset="-122"/>
                <a:cs typeface="Microsoft YaHei"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F7B65C-2824-9347-9C05-39D42996E2F4}" type="slidenum">
              <a:rPr lang="fr-FR" smtClean="0"/>
              <a:pPr/>
              <a:t>5</a:t>
            </a:fld>
            <a:endParaRPr lang="fr-FR" dirty="0"/>
          </a:p>
        </p:txBody>
      </p:sp>
    </p:spTree>
    <p:extLst>
      <p:ext uri="{BB962C8B-B14F-4D97-AF65-F5344CB8AC3E}">
        <p14:creationId xmlns:p14="http://schemas.microsoft.com/office/powerpoint/2010/main" val="58951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BC10D40-D357-4213-B7B1-C194312575DD}"/>
              </a:ext>
            </a:extLst>
          </p:cNvPr>
          <p:cNvSpPr>
            <a:spLocks noGrp="1"/>
          </p:cNvSpPr>
          <p:nvPr>
            <p:ph type="sldNum" sz="quarter" idx="12"/>
          </p:nvPr>
        </p:nvSpPr>
        <p:spPr/>
        <p:txBody>
          <a:bodyPr/>
          <a:lstStyle/>
          <a:p>
            <a:fld id="{B7F7B65C-2824-9347-9C05-39D42996E2F4}" type="slidenum">
              <a:rPr lang="fr-FR" smtClean="0"/>
              <a:pPr/>
              <a:t>6</a:t>
            </a:fld>
            <a:endParaRPr lang="fr-FR" dirty="0"/>
          </a:p>
        </p:txBody>
      </p:sp>
      <p:sp>
        <p:nvSpPr>
          <p:cNvPr id="35" name="文字方塊 34">
            <a:extLst>
              <a:ext uri="{FF2B5EF4-FFF2-40B4-BE49-F238E27FC236}">
                <a16:creationId xmlns:a16="http://schemas.microsoft.com/office/drawing/2014/main" id="{9AB007D9-1646-4851-92B4-0983BBB73596}"/>
              </a:ext>
            </a:extLst>
          </p:cNvPr>
          <p:cNvSpPr txBox="1"/>
          <p:nvPr/>
        </p:nvSpPr>
        <p:spPr>
          <a:xfrm>
            <a:off x="6243321" y="1024494"/>
            <a:ext cx="5294824" cy="272714"/>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mj-lt"/>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t>Investment Theses</a:t>
            </a:r>
            <a:endParaRPr lang="zh-CN" altLang="en-US" dirty="0"/>
          </a:p>
        </p:txBody>
      </p:sp>
      <p:sp>
        <p:nvSpPr>
          <p:cNvPr id="6" name="文字方塊 5">
            <a:extLst>
              <a:ext uri="{FF2B5EF4-FFF2-40B4-BE49-F238E27FC236}">
                <a16:creationId xmlns:a16="http://schemas.microsoft.com/office/drawing/2014/main" id="{046C4879-DB76-4C9D-9EBD-A8E62ABEDFFF}"/>
              </a:ext>
            </a:extLst>
          </p:cNvPr>
          <p:cNvSpPr txBox="1"/>
          <p:nvPr/>
        </p:nvSpPr>
        <p:spPr>
          <a:xfrm>
            <a:off x="709658" y="1024493"/>
            <a:ext cx="5239022" cy="272715"/>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bg1"/>
                </a:solidFill>
                <a:effectLst/>
                <a:latin typeface="+mn-lt"/>
                <a:ea typeface="ＭＳ Ｐゴシック" pitchFamily="34" charset="-128"/>
                <a:cs typeface="Arial" charset="0"/>
              </a:rPr>
              <a:t>Investment </a:t>
            </a:r>
            <a:r>
              <a:rPr lang="en-US">
                <a:solidFill>
                  <a:schemeClr val="bg1"/>
                </a:solidFill>
                <a:latin typeface="+mn-lt"/>
                <a:ea typeface="ＭＳ Ｐゴシック" pitchFamily="34" charset="-128"/>
                <a:cs typeface="Arial" charset="0"/>
              </a:rPr>
              <a:t>Advice</a:t>
            </a:r>
            <a:endParaRPr kumimoji="0" lang="en-US" sz="1400" b="1" i="0" u="none" strike="noStrike" cap="none" normalizeH="0" baseline="0" dirty="0">
              <a:ln>
                <a:noFill/>
              </a:ln>
              <a:solidFill>
                <a:schemeClr val="bg1"/>
              </a:solidFill>
              <a:effectLst/>
              <a:latin typeface="+mn-lt"/>
              <a:ea typeface="ＭＳ Ｐゴシック" pitchFamily="34" charset="-128"/>
              <a:cs typeface="Arial" charset="0"/>
            </a:endParaRPr>
          </a:p>
        </p:txBody>
      </p:sp>
      <p:sp>
        <p:nvSpPr>
          <p:cNvPr id="57" name="文本框 90">
            <a:extLst>
              <a:ext uri="{FF2B5EF4-FFF2-40B4-BE49-F238E27FC236}">
                <a16:creationId xmlns:a16="http://schemas.microsoft.com/office/drawing/2014/main" id="{3F01CCC6-A62D-4610-B208-6D671CB86833}"/>
              </a:ext>
            </a:extLst>
          </p:cNvPr>
          <p:cNvSpPr txBox="1"/>
          <p:nvPr/>
        </p:nvSpPr>
        <p:spPr>
          <a:xfrm>
            <a:off x="914530" y="6420618"/>
            <a:ext cx="5209371" cy="236603"/>
          </a:xfrm>
          <a:prstGeom prst="rect">
            <a:avLst/>
          </a:prstGeom>
        </p:spPr>
        <p:txBody>
          <a:bodyPr wrap="square" rtlCol="0">
            <a:spAutoFit/>
          </a:bodyPr>
          <a:lstStyle/>
          <a:p>
            <a:pPr>
              <a:lnSpc>
                <a:spcPct val="130000"/>
              </a:lnSpc>
              <a:spcBef>
                <a:spcPts val="600"/>
              </a:spcBef>
            </a:pPr>
            <a:r>
              <a:rPr lang="en-CA" altLang="zh-TW" sz="800" dirty="0">
                <a:latin typeface="Arial" panose="020B0604020202020204" pitchFamily="34" charset="0"/>
                <a:cs typeface="Arial" panose="020B0604020202020204" pitchFamily="34" charset="0"/>
              </a:rPr>
              <a:t>Source</a:t>
            </a:r>
            <a:r>
              <a:rPr lang="zh-TW" altLang="en-US" sz="800" dirty="0">
                <a:latin typeface="Arial" panose="020B0604020202020204" pitchFamily="34" charset="0"/>
                <a:cs typeface="Arial" panose="020B0604020202020204" pitchFamily="34" charset="0"/>
              </a:rPr>
              <a:t>：</a:t>
            </a:r>
            <a:r>
              <a:rPr lang="en-CA" altLang="zh-TW" sz="800" dirty="0">
                <a:latin typeface="Arial" panose="020B0604020202020204" pitchFamily="34" charset="0"/>
                <a:cs typeface="Arial" panose="020B0604020202020204" pitchFamily="34" charset="0"/>
              </a:rPr>
              <a:t>Factset, Equity Research Report</a:t>
            </a:r>
            <a:endParaRPr lang="zh-CN" altLang="en-US" sz="800" dirty="0">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B30C7C20-C9DB-41D4-915B-968C7A52AA14}"/>
              </a:ext>
            </a:extLst>
          </p:cNvPr>
          <p:cNvSpPr/>
          <p:nvPr/>
        </p:nvSpPr>
        <p:spPr>
          <a:xfrm>
            <a:off x="6243321" y="1365155"/>
            <a:ext cx="5296746" cy="5356328"/>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buClr>
                <a:schemeClr val="bg1">
                  <a:lumMod val="50000"/>
                </a:schemeClr>
              </a:buClr>
            </a:pPr>
            <a:r>
              <a:rPr lang="en-CA" sz="1200" b="1" dirty="0">
                <a:solidFill>
                  <a:schemeClr val="tx1"/>
                </a:solidFill>
                <a:latin typeface="+mj-lt"/>
              </a:rPr>
              <a:t>Quality Growth &amp; Recurring Revenue Model  </a:t>
            </a:r>
          </a:p>
          <a:p>
            <a:pPr marL="635000" lvl="1" indent="-177800">
              <a:spcAft>
                <a:spcPts val="300"/>
              </a:spcAft>
              <a:buClr>
                <a:schemeClr val="bg1">
                  <a:lumMod val="50000"/>
                </a:schemeClr>
              </a:buClr>
              <a:buFont typeface="Wingdings" charset="2"/>
              <a:buChar char="§"/>
            </a:pPr>
            <a:r>
              <a:rPr lang="en-CA" sz="1200" dirty="0">
                <a:solidFill>
                  <a:schemeClr val="tx1"/>
                </a:solidFill>
                <a:latin typeface="+mj-lt"/>
              </a:rPr>
              <a:t>Market leadership drives adoption. </a:t>
            </a:r>
            <a:r>
              <a:rPr lang="en-CA" sz="1200" dirty="0">
                <a:solidFill>
                  <a:schemeClr val="tx1"/>
                </a:solidFill>
                <a:latin typeface="+mj-lt"/>
                <a:cs typeface="Helvetica"/>
              </a:rPr>
              <a:t>EBITDA losses widened as PRSM continued to invest in global expansion and future growth.</a:t>
            </a:r>
            <a:endParaRPr lang="en-CA" sz="1200" dirty="0">
              <a:solidFill>
                <a:schemeClr val="tx1"/>
              </a:solidFill>
              <a:latin typeface="+mj-lt"/>
            </a:endParaRPr>
          </a:p>
          <a:p>
            <a:pPr marL="635000" lvl="1" indent="-177800">
              <a:spcAft>
                <a:spcPts val="300"/>
              </a:spcAft>
              <a:buClr>
                <a:schemeClr val="bg1">
                  <a:lumMod val="50000"/>
                </a:schemeClr>
              </a:buClr>
              <a:buFont typeface="Wingdings" charset="2"/>
              <a:buChar char="§"/>
            </a:pPr>
            <a:r>
              <a:rPr lang="en-CA" sz="1200" dirty="0">
                <a:solidFill>
                  <a:schemeClr val="tx1"/>
                </a:solidFill>
                <a:latin typeface="+mj-lt"/>
              </a:rPr>
              <a:t>Since customers switching costs are high, the recurring licensing revenue models will be sustainable. Continuous improvement on R&amp;D create future profits of software upgrade and maintenance services</a:t>
            </a:r>
          </a:p>
          <a:p>
            <a:pPr marL="635000" lvl="1" indent="-177800">
              <a:spcAft>
                <a:spcPts val="300"/>
              </a:spcAft>
              <a:buClr>
                <a:schemeClr val="bg1">
                  <a:lumMod val="50000"/>
                </a:schemeClr>
              </a:buClr>
              <a:buFont typeface="Wingdings" charset="2"/>
              <a:buChar char="§"/>
            </a:pPr>
            <a:r>
              <a:rPr lang="en-CA" sz="1200" dirty="0">
                <a:solidFill>
                  <a:schemeClr val="tx1"/>
                </a:solidFill>
                <a:latin typeface="+mj-lt"/>
                <a:cs typeface="Helvetica"/>
              </a:rPr>
              <a:t>The product’s suitability to remote or distributed working has been highlighted by the COVID-19 pandemic and digital transformation, with core features of security, centralised control and shareable objects and process flows becoming even more applicable</a:t>
            </a:r>
          </a:p>
          <a:p>
            <a:pPr lvl="1">
              <a:spcAft>
                <a:spcPts val="300"/>
              </a:spcAft>
              <a:buClr>
                <a:schemeClr val="bg1">
                  <a:lumMod val="50000"/>
                </a:schemeClr>
              </a:buClr>
            </a:pPr>
            <a:endParaRPr lang="en-CA" sz="1200" dirty="0">
              <a:solidFill>
                <a:schemeClr val="tx1"/>
              </a:solidFill>
              <a:latin typeface="+mj-lt"/>
            </a:endParaRPr>
          </a:p>
          <a:p>
            <a:pPr>
              <a:spcAft>
                <a:spcPts val="300"/>
              </a:spcAft>
              <a:buClr>
                <a:schemeClr val="bg1">
                  <a:lumMod val="50000"/>
                </a:schemeClr>
              </a:buClr>
            </a:pPr>
            <a:r>
              <a:rPr lang="en-CA" sz="1200" b="1" dirty="0">
                <a:solidFill>
                  <a:schemeClr val="tx1"/>
                </a:solidFill>
                <a:latin typeface="+mj-lt"/>
              </a:rPr>
              <a:t>Capex Investments</a:t>
            </a:r>
          </a:p>
          <a:p>
            <a:pPr marL="635000" lvl="1" indent="-177800">
              <a:spcAft>
                <a:spcPts val="300"/>
              </a:spcAft>
              <a:buClr>
                <a:schemeClr val="bg1">
                  <a:lumMod val="50000"/>
                </a:schemeClr>
              </a:buClr>
              <a:buFont typeface="Wingdings" charset="2"/>
              <a:buChar char="§"/>
            </a:pPr>
            <a:r>
              <a:rPr lang="en-CA" sz="1200" dirty="0">
                <a:solidFill>
                  <a:schemeClr val="tx1"/>
                </a:solidFill>
                <a:latin typeface="+mj-lt"/>
                <a:cs typeface="Helvetica"/>
              </a:rPr>
              <a:t>A primary growth factor PRSM ’s long term growth </a:t>
            </a:r>
          </a:p>
          <a:p>
            <a:pPr marL="635000" lvl="1" indent="-177800">
              <a:spcAft>
                <a:spcPts val="300"/>
              </a:spcAft>
              <a:buClr>
                <a:schemeClr val="bg1">
                  <a:lumMod val="50000"/>
                </a:schemeClr>
              </a:buClr>
              <a:buFont typeface="Wingdings" charset="2"/>
              <a:buChar char="§"/>
            </a:pPr>
            <a:r>
              <a:rPr lang="en-CA" sz="1200" dirty="0">
                <a:solidFill>
                  <a:schemeClr val="tx1"/>
                </a:solidFill>
                <a:latin typeface="+mj-lt"/>
                <a:cs typeface="Helvetica"/>
              </a:rPr>
              <a:t>Disciplined capital investment and growth strategy with capex CAGR of 175% from FY2015 to FY2019 for business expansion in Hong Kong, Singapore and Germany and for product expansion incl. Blue Prism Cloud and C</a:t>
            </a:r>
            <a:r>
              <a:rPr lang="en-CA" sz="1200" dirty="0">
                <a:solidFill>
                  <a:schemeClr val="tx1"/>
                </a:solidFill>
                <a:latin typeface="+mj-lt"/>
              </a:rPr>
              <a:t>onnected-RPA Platform</a:t>
            </a:r>
          </a:p>
          <a:p>
            <a:pPr lvl="1">
              <a:spcAft>
                <a:spcPts val="300"/>
              </a:spcAft>
              <a:buClr>
                <a:schemeClr val="bg1">
                  <a:lumMod val="50000"/>
                </a:schemeClr>
              </a:buClr>
            </a:pPr>
            <a:endParaRPr lang="en-CA" sz="1200" dirty="0">
              <a:solidFill>
                <a:schemeClr val="tx1"/>
              </a:solidFill>
              <a:latin typeface="+mj-lt"/>
              <a:cs typeface="Helvetica"/>
            </a:endParaRPr>
          </a:p>
          <a:p>
            <a:pPr>
              <a:spcAft>
                <a:spcPts val="300"/>
              </a:spcAft>
              <a:buClr>
                <a:schemeClr val="bg1">
                  <a:lumMod val="50000"/>
                </a:schemeClr>
              </a:buClr>
            </a:pPr>
            <a:r>
              <a:rPr lang="en-CA" sz="1200" b="1" dirty="0">
                <a:solidFill>
                  <a:schemeClr val="tx1"/>
                </a:solidFill>
                <a:latin typeface="+mj-lt"/>
              </a:rPr>
              <a:t>In-Organic Growth Opportunities</a:t>
            </a:r>
          </a:p>
          <a:p>
            <a:pPr marL="635000" lvl="1" indent="-177800">
              <a:spcAft>
                <a:spcPts val="300"/>
              </a:spcAft>
              <a:buClr>
                <a:schemeClr val="bg1">
                  <a:lumMod val="50000"/>
                </a:schemeClr>
              </a:buClr>
              <a:buFont typeface="Wingdings" charset="2"/>
              <a:buChar char="§"/>
            </a:pPr>
            <a:r>
              <a:rPr lang="en-CA" sz="1200" dirty="0">
                <a:solidFill>
                  <a:schemeClr val="tx1"/>
                </a:solidFill>
                <a:latin typeface="+mj-lt"/>
                <a:cs typeface="Helvetica"/>
              </a:rPr>
              <a:t>M&amp;A deal of Thoughtonomy in July 2019 already increased total monthly recurring revenue by £0.7</a:t>
            </a:r>
            <a:r>
              <a:rPr lang="en-US" altLang="zh-TW" sz="1200" dirty="0">
                <a:solidFill>
                  <a:schemeClr val="tx1"/>
                </a:solidFill>
                <a:latin typeface="+mj-lt"/>
                <a:cs typeface="Helvetica"/>
              </a:rPr>
              <a:t>M</a:t>
            </a:r>
            <a:r>
              <a:rPr lang="zh-TW" altLang="en-US" sz="1200" dirty="0">
                <a:solidFill>
                  <a:schemeClr val="tx1"/>
                </a:solidFill>
                <a:latin typeface="+mj-lt"/>
                <a:cs typeface="Helvetica"/>
              </a:rPr>
              <a:t> </a:t>
            </a:r>
            <a:r>
              <a:rPr lang="en-CA" altLang="zh-TW" sz="1200" dirty="0">
                <a:solidFill>
                  <a:schemeClr val="tx1"/>
                </a:solidFill>
                <a:latin typeface="+mj-lt"/>
                <a:cs typeface="Helvetica"/>
              </a:rPr>
              <a:t>in FY2019. It </a:t>
            </a:r>
            <a:r>
              <a:rPr lang="en-CA" sz="1200" dirty="0">
                <a:solidFill>
                  <a:schemeClr val="tx1"/>
                </a:solidFill>
                <a:latin typeface="+mj-lt"/>
                <a:cs typeface="Helvetica"/>
              </a:rPr>
              <a:t>is expected to increase revenue and customer base in following years as PRSM will integrate the cloud-based AI with current RPA software</a:t>
            </a:r>
          </a:p>
          <a:p>
            <a:pPr marL="635000" lvl="1" indent="-177800">
              <a:spcAft>
                <a:spcPts val="300"/>
              </a:spcAft>
              <a:buClr>
                <a:schemeClr val="bg1">
                  <a:lumMod val="50000"/>
                </a:schemeClr>
              </a:buClr>
              <a:buFont typeface="Wingdings" charset="2"/>
              <a:buChar char="§"/>
            </a:pPr>
            <a:r>
              <a:rPr lang="en-CA" sz="1200" dirty="0">
                <a:solidFill>
                  <a:schemeClr val="tx1"/>
                </a:solidFill>
                <a:latin typeface="+mj-lt"/>
                <a:cs typeface="Helvetica"/>
              </a:rPr>
              <a:t>Strategic upselling and customer expansion from acquisitions </a:t>
            </a:r>
          </a:p>
        </p:txBody>
      </p:sp>
      <p:sp>
        <p:nvSpPr>
          <p:cNvPr id="25" name="文字方塊 24">
            <a:extLst>
              <a:ext uri="{FF2B5EF4-FFF2-40B4-BE49-F238E27FC236}">
                <a16:creationId xmlns:a16="http://schemas.microsoft.com/office/drawing/2014/main" id="{326806CF-8112-42F0-90D0-646D162BAAD8}"/>
              </a:ext>
            </a:extLst>
          </p:cNvPr>
          <p:cNvSpPr txBox="1"/>
          <p:nvPr/>
        </p:nvSpPr>
        <p:spPr>
          <a:xfrm>
            <a:off x="709656" y="3171753"/>
            <a:ext cx="5239022" cy="272715"/>
          </a:xfrm>
          <a:prstGeom prst="rect">
            <a:avLst/>
          </a:prstGeom>
          <a:solidFill>
            <a:srgbClr val="BC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white"/>
                </a:solidFill>
                <a:effectLst/>
                <a:uLnTx/>
                <a:uFillTx/>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altLang="zh-TW" dirty="0">
                <a:sym typeface="Arial"/>
              </a:rPr>
              <a:t>Investment Risks</a:t>
            </a:r>
            <a:endParaRPr lang="zh-TW" altLang="en-US" dirty="0">
              <a:sym typeface="Arial"/>
            </a:endParaRPr>
          </a:p>
        </p:txBody>
      </p:sp>
      <p:graphicFrame>
        <p:nvGraphicFramePr>
          <p:cNvPr id="27" name="Table 6">
            <a:extLst>
              <a:ext uri="{FF2B5EF4-FFF2-40B4-BE49-F238E27FC236}">
                <a16:creationId xmlns:a16="http://schemas.microsoft.com/office/drawing/2014/main" id="{0DAA41E4-F435-4891-B825-73E330DC46E8}"/>
              </a:ext>
            </a:extLst>
          </p:cNvPr>
          <p:cNvGraphicFramePr>
            <a:graphicFrameLocks noGrp="1"/>
          </p:cNvGraphicFramePr>
          <p:nvPr>
            <p:extLst>
              <p:ext uri="{D42A27DB-BD31-4B8C-83A1-F6EECF244321}">
                <p14:modId xmlns:p14="http://schemas.microsoft.com/office/powerpoint/2010/main" val="1430932723"/>
              </p:ext>
            </p:extLst>
          </p:nvPr>
        </p:nvGraphicFramePr>
        <p:xfrm>
          <a:off x="3204891" y="3576300"/>
          <a:ext cx="2743200" cy="3053598"/>
        </p:xfrm>
        <a:graphic>
          <a:graphicData uri="http://schemas.openxmlformats.org/drawingml/2006/table">
            <a:tbl>
              <a:tblPr/>
              <a:tblGrid>
                <a:gridCol w="239699">
                  <a:extLst>
                    <a:ext uri="{9D8B030D-6E8A-4147-A177-3AD203B41FA5}">
                      <a16:colId xmlns:a16="http://schemas.microsoft.com/office/drawing/2014/main" val="3364698659"/>
                    </a:ext>
                  </a:extLst>
                </a:gridCol>
                <a:gridCol w="266329">
                  <a:extLst>
                    <a:ext uri="{9D8B030D-6E8A-4147-A177-3AD203B41FA5}">
                      <a16:colId xmlns:a16="http://schemas.microsoft.com/office/drawing/2014/main" val="2955662292"/>
                    </a:ext>
                  </a:extLst>
                </a:gridCol>
                <a:gridCol w="745724">
                  <a:extLst>
                    <a:ext uri="{9D8B030D-6E8A-4147-A177-3AD203B41FA5}">
                      <a16:colId xmlns:a16="http://schemas.microsoft.com/office/drawing/2014/main" val="1306244757"/>
                    </a:ext>
                  </a:extLst>
                </a:gridCol>
                <a:gridCol w="821429">
                  <a:extLst>
                    <a:ext uri="{9D8B030D-6E8A-4147-A177-3AD203B41FA5}">
                      <a16:colId xmlns:a16="http://schemas.microsoft.com/office/drawing/2014/main" val="1780785035"/>
                    </a:ext>
                  </a:extLst>
                </a:gridCol>
                <a:gridCol w="670019">
                  <a:extLst>
                    <a:ext uri="{9D8B030D-6E8A-4147-A177-3AD203B41FA5}">
                      <a16:colId xmlns:a16="http://schemas.microsoft.com/office/drawing/2014/main" val="2267712275"/>
                    </a:ext>
                  </a:extLst>
                </a:gridCol>
              </a:tblGrid>
              <a:tr h="862598">
                <a:tc>
                  <a:txBody>
                    <a:bodyPr/>
                    <a:lstStyle/>
                    <a:p>
                      <a:pPr algn="l" fontAlgn="b"/>
                      <a:endParaRPr lang="en-CA" sz="900" b="0" i="0" u="none" strike="noStrike" dirty="0">
                        <a:solidFill>
                          <a:srgbClr val="000000"/>
                        </a:solidFill>
                        <a:effectLst/>
                        <a:latin typeface="+mn-lt"/>
                      </a:endParaRPr>
                    </a:p>
                  </a:txBody>
                  <a:tcPr marL="4901" marR="4901" marT="4901" marB="0" anchor="b">
                    <a:lnL>
                      <a:noFill/>
                    </a:lnL>
                    <a:lnR>
                      <a:noFill/>
                    </a:lnR>
                    <a:lnT>
                      <a:noFill/>
                    </a:lnT>
                    <a:lnB>
                      <a:noFill/>
                    </a:lnB>
                  </a:tcPr>
                </a:tc>
                <a:tc>
                  <a:txBody>
                    <a:bodyPr/>
                    <a:lstStyle/>
                    <a:p>
                      <a:pPr algn="ctr" fontAlgn="ctr"/>
                      <a:r>
                        <a:rPr lang="en-CA" sz="900" b="0" i="0" u="none" strike="noStrike" dirty="0">
                          <a:solidFill>
                            <a:srgbClr val="000000"/>
                          </a:solidFill>
                          <a:effectLst/>
                          <a:latin typeface="+mn-lt"/>
                        </a:rPr>
                        <a:t>High</a:t>
                      </a:r>
                    </a:p>
                  </a:txBody>
                  <a:tcPr marL="4901" marR="4901" marT="4901" marB="0" vert="vert27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CA" sz="900" b="1" i="0" u="none" strike="noStrike" dirty="0">
                        <a:solidFill>
                          <a:srgbClr val="000000"/>
                        </a:solidFill>
                        <a:effectLst/>
                        <a:latin typeface="+mn-lt"/>
                      </a:endParaRPr>
                    </a:p>
                  </a:txBody>
                  <a:tcPr marL="4901" marR="4901" marT="49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CA" sz="900" b="1" i="0" u="none" strike="noStrike" dirty="0">
                          <a:solidFill>
                            <a:srgbClr val="000000"/>
                          </a:solidFill>
                          <a:effectLst/>
                          <a:latin typeface="+mn-lt"/>
                        </a:rPr>
                        <a:t>Capital Requirement</a:t>
                      </a:r>
                    </a:p>
                  </a:txBody>
                  <a:tcPr marL="4901" marR="4901" marT="49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CCCC"/>
                    </a:solidFill>
                  </a:tcPr>
                </a:tc>
                <a:tc>
                  <a:txBody>
                    <a:bodyPr/>
                    <a:lstStyle/>
                    <a:p>
                      <a:pPr algn="ctr" fontAlgn="b"/>
                      <a:r>
                        <a:rPr lang="en-CA" sz="900" b="1" i="0" u="none" strike="noStrike" dirty="0">
                          <a:solidFill>
                            <a:srgbClr val="000000"/>
                          </a:solidFill>
                          <a:effectLst/>
                          <a:latin typeface="+mn-lt"/>
                        </a:rPr>
                        <a:t>Profit Generation Timeline</a:t>
                      </a:r>
                    </a:p>
                  </a:txBody>
                  <a:tcPr marL="4901" marR="4901" marT="49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2871445727"/>
                  </a:ext>
                </a:extLst>
              </a:tr>
              <a:tr h="862598">
                <a:tc>
                  <a:txBody>
                    <a:bodyPr/>
                    <a:lstStyle/>
                    <a:p>
                      <a:pPr algn="ctr" fontAlgn="ctr"/>
                      <a:r>
                        <a:rPr lang="en-CA" sz="900" b="1" i="0" u="none" strike="noStrike" dirty="0">
                          <a:solidFill>
                            <a:srgbClr val="000000"/>
                          </a:solidFill>
                          <a:effectLst/>
                          <a:latin typeface="+mn-lt"/>
                        </a:rPr>
                        <a:t>Impact</a:t>
                      </a:r>
                    </a:p>
                  </a:txBody>
                  <a:tcPr marL="4901" marR="4901" marT="4901" marB="0" vert="vert270" anchor="ctr">
                    <a:lnL>
                      <a:noFill/>
                    </a:lnL>
                    <a:lnR>
                      <a:noFill/>
                    </a:lnR>
                    <a:lnT>
                      <a:noFill/>
                    </a:lnT>
                    <a:lnB>
                      <a:noFill/>
                    </a:lnB>
                  </a:tcPr>
                </a:tc>
                <a:tc>
                  <a:txBody>
                    <a:bodyPr/>
                    <a:lstStyle/>
                    <a:p>
                      <a:pPr algn="ctr" fontAlgn="ctr"/>
                      <a:r>
                        <a:rPr lang="en-CA" sz="900" b="0" i="0" u="none" strike="noStrike" dirty="0">
                          <a:solidFill>
                            <a:srgbClr val="000000"/>
                          </a:solidFill>
                          <a:effectLst/>
                          <a:latin typeface="+mn-lt"/>
                        </a:rPr>
                        <a:t>Medium</a:t>
                      </a:r>
                    </a:p>
                  </a:txBody>
                  <a:tcPr marL="4901" marR="4901" marT="4901" marB="0" vert="vert27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CA" sz="900" b="1" i="0" u="none" strike="noStrike" dirty="0">
                          <a:solidFill>
                            <a:srgbClr val="000000"/>
                          </a:solidFill>
                          <a:effectLst/>
                          <a:latin typeface="+mn-lt"/>
                        </a:rPr>
                        <a:t> </a:t>
                      </a:r>
                    </a:p>
                  </a:txBody>
                  <a:tcPr marL="4901" marR="4901" marT="490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900" b="1" i="0" u="none" strike="noStrike" dirty="0">
                          <a:solidFill>
                            <a:srgbClr val="000000"/>
                          </a:solidFill>
                          <a:effectLst/>
                          <a:latin typeface="+mn-lt"/>
                        </a:rPr>
                        <a:t> </a:t>
                      </a:r>
                    </a:p>
                  </a:txBody>
                  <a:tcPr marL="4901" marR="4901" marT="490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900" b="1" i="0" u="none" strike="noStrike" dirty="0">
                          <a:solidFill>
                            <a:srgbClr val="000000"/>
                          </a:solidFill>
                          <a:effectLst/>
                          <a:latin typeface="+mn-lt"/>
                        </a:rPr>
                        <a:t> </a:t>
                      </a:r>
                    </a:p>
                  </a:txBody>
                  <a:tcPr marL="4901" marR="4901" marT="490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1664809"/>
                  </a:ext>
                </a:extLst>
              </a:tr>
              <a:tr h="862598">
                <a:tc>
                  <a:txBody>
                    <a:bodyPr/>
                    <a:lstStyle/>
                    <a:p>
                      <a:pPr algn="l" fontAlgn="b"/>
                      <a:endParaRPr lang="en-CA" sz="900" b="0" i="0" u="none" strike="noStrike" dirty="0">
                        <a:solidFill>
                          <a:srgbClr val="000000"/>
                        </a:solidFill>
                        <a:effectLst/>
                        <a:latin typeface="+mn-lt"/>
                      </a:endParaRPr>
                    </a:p>
                  </a:txBody>
                  <a:tcPr marL="4901" marR="4901" marT="4901" marB="0" anchor="b">
                    <a:lnL>
                      <a:noFill/>
                    </a:lnL>
                    <a:lnR>
                      <a:noFill/>
                    </a:lnR>
                    <a:lnT>
                      <a:noFill/>
                    </a:lnT>
                    <a:lnB>
                      <a:noFill/>
                    </a:lnB>
                  </a:tcPr>
                </a:tc>
                <a:tc>
                  <a:txBody>
                    <a:bodyPr/>
                    <a:lstStyle/>
                    <a:p>
                      <a:pPr algn="ctr" fontAlgn="ctr"/>
                      <a:r>
                        <a:rPr lang="en-CA" sz="900" b="0" i="0" u="none" strike="noStrike" dirty="0">
                          <a:solidFill>
                            <a:srgbClr val="000000"/>
                          </a:solidFill>
                          <a:effectLst/>
                          <a:latin typeface="+mn-lt"/>
                        </a:rPr>
                        <a:t>Low</a:t>
                      </a:r>
                    </a:p>
                  </a:txBody>
                  <a:tcPr marL="4901" marR="4901" marT="4901" marB="0" vert="vert27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CA" sz="900" b="1" i="0" u="none" strike="noStrike" dirty="0">
                        <a:solidFill>
                          <a:srgbClr val="000000"/>
                        </a:solidFill>
                        <a:effectLst/>
                        <a:latin typeface="+mn-lt"/>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CA" sz="900" b="1" i="0" u="none" strike="noStrike" dirty="0">
                          <a:solidFill>
                            <a:srgbClr val="000000"/>
                          </a:solidFill>
                          <a:effectLst/>
                          <a:latin typeface="+mn-lt"/>
                        </a:rPr>
                        <a:t>Foreign</a:t>
                      </a:r>
                      <a:br>
                        <a:rPr lang="en-CA" sz="900" b="1" i="0" u="none" strike="noStrike" dirty="0">
                          <a:solidFill>
                            <a:srgbClr val="000000"/>
                          </a:solidFill>
                          <a:effectLst/>
                          <a:latin typeface="+mn-lt"/>
                        </a:rPr>
                      </a:br>
                      <a:r>
                        <a:rPr lang="en-CA" sz="900" b="1" i="0" u="none" strike="noStrike" dirty="0">
                          <a:solidFill>
                            <a:srgbClr val="000000"/>
                          </a:solidFill>
                          <a:effectLst/>
                          <a:latin typeface="+mn-lt"/>
                        </a:rPr>
                        <a:t>Exchange Risk</a:t>
                      </a:r>
                    </a:p>
                    <a:p>
                      <a:pPr marL="0" marR="0" lvl="0" indent="0" algn="ctr" defTabSz="914400" rtl="0" eaLnBrk="1" fontAlgn="b" latinLnBrk="0" hangingPunct="1">
                        <a:lnSpc>
                          <a:spcPct val="100000"/>
                        </a:lnSpc>
                        <a:spcBef>
                          <a:spcPts val="0"/>
                        </a:spcBef>
                        <a:spcAft>
                          <a:spcPts val="0"/>
                        </a:spcAft>
                        <a:buClrTx/>
                        <a:buSzTx/>
                        <a:buFontTx/>
                        <a:buNone/>
                        <a:tabLst/>
                        <a:defRPr/>
                      </a:pPr>
                      <a:endParaRPr lang="en-CA" sz="900" b="1" i="0" u="none" strike="noStrike" dirty="0">
                        <a:solidFill>
                          <a:srgbClr val="000000"/>
                        </a:solidFill>
                        <a:effectLst/>
                        <a:latin typeface="+mn-lt"/>
                      </a:endParaRPr>
                    </a:p>
                    <a:p>
                      <a:pPr marL="0" marR="0" lvl="0" indent="0" algn="ctr" defTabSz="914400" rtl="0" eaLnBrk="1" fontAlgn="b" latinLnBrk="0" hangingPunct="1">
                        <a:lnSpc>
                          <a:spcPct val="100000"/>
                        </a:lnSpc>
                        <a:spcBef>
                          <a:spcPts val="0"/>
                        </a:spcBef>
                        <a:spcAft>
                          <a:spcPts val="0"/>
                        </a:spcAft>
                        <a:buClrTx/>
                        <a:buSzTx/>
                        <a:buFontTx/>
                        <a:buNone/>
                        <a:tabLst/>
                        <a:defRPr/>
                      </a:pPr>
                      <a:endParaRPr lang="en-CA" sz="900" b="1" i="0" u="none" strike="noStrike" dirty="0">
                        <a:solidFill>
                          <a:srgbClr val="000000"/>
                        </a:solidFill>
                        <a:effectLst/>
                        <a:latin typeface="+mn-lt"/>
                      </a:endParaRPr>
                    </a:p>
                  </a:txBody>
                  <a:tcPr marL="4901" marR="4901" marT="49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CA" sz="900" b="1" i="0" u="none" strike="noStrike" dirty="0">
                          <a:solidFill>
                            <a:srgbClr val="000000"/>
                          </a:solidFill>
                          <a:effectLst/>
                          <a:latin typeface="+mn-lt"/>
                        </a:rPr>
                        <a:t>Geographical Concentration</a:t>
                      </a:r>
                    </a:p>
                    <a:p>
                      <a:pPr algn="ctr" fontAlgn="ctr"/>
                      <a:endParaRPr lang="en-CA" sz="900" b="1" i="0" u="none" strike="noStrike" dirty="0">
                        <a:solidFill>
                          <a:srgbClr val="000000"/>
                        </a:solidFill>
                        <a:effectLst/>
                        <a:latin typeface="+mn-lt"/>
                      </a:endParaRPr>
                    </a:p>
                  </a:txBody>
                  <a:tcPr marL="4901" marR="4901" marT="49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endParaRPr lang="en-CA" sz="900" b="1" i="0" u="none" strike="noStrike" dirty="0">
                        <a:solidFill>
                          <a:srgbClr val="000000"/>
                        </a:solidFill>
                        <a:effectLst/>
                        <a:latin typeface="+mn-lt"/>
                      </a:endParaRPr>
                    </a:p>
                  </a:txBody>
                  <a:tcPr marL="4901" marR="4901" marT="49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6770591"/>
                  </a:ext>
                </a:extLst>
              </a:tr>
              <a:tr h="253028">
                <a:tc>
                  <a:txBody>
                    <a:bodyPr/>
                    <a:lstStyle/>
                    <a:p>
                      <a:pPr algn="l" fontAlgn="b"/>
                      <a:endParaRPr lang="en-CA" sz="900" b="0" i="0" u="none" strike="noStrike" dirty="0">
                        <a:solidFill>
                          <a:srgbClr val="000000"/>
                        </a:solidFill>
                        <a:effectLst/>
                        <a:latin typeface="+mn-lt"/>
                      </a:endParaRPr>
                    </a:p>
                  </a:txBody>
                  <a:tcPr marL="4901" marR="4901" marT="4901" marB="0" anchor="b">
                    <a:lnL>
                      <a:noFill/>
                    </a:lnL>
                    <a:lnR>
                      <a:noFill/>
                    </a:lnR>
                    <a:lnT>
                      <a:noFill/>
                    </a:lnT>
                    <a:lnB>
                      <a:noFill/>
                    </a:lnB>
                  </a:tcPr>
                </a:tc>
                <a:tc>
                  <a:txBody>
                    <a:bodyPr/>
                    <a:lstStyle/>
                    <a:p>
                      <a:pPr algn="l" fontAlgn="b"/>
                      <a:endParaRPr lang="en-CA" sz="900" b="0" i="0" u="none" strike="noStrike" dirty="0">
                        <a:solidFill>
                          <a:srgbClr val="000000"/>
                        </a:solidFill>
                        <a:effectLst/>
                        <a:latin typeface="+mn-lt"/>
                      </a:endParaRPr>
                    </a:p>
                  </a:txBody>
                  <a:tcPr marL="4901" marR="4901" marT="4901" marB="0" anchor="b">
                    <a:lnL>
                      <a:noFill/>
                    </a:lnL>
                    <a:lnR>
                      <a:noFill/>
                    </a:lnR>
                    <a:lnT>
                      <a:noFill/>
                    </a:lnT>
                    <a:lnB>
                      <a:noFill/>
                    </a:lnB>
                  </a:tcPr>
                </a:tc>
                <a:tc>
                  <a:txBody>
                    <a:bodyPr/>
                    <a:lstStyle/>
                    <a:p>
                      <a:pPr algn="ctr" fontAlgn="ctr"/>
                      <a:r>
                        <a:rPr lang="en-CA" sz="900" b="0" i="0" u="none" strike="noStrike" dirty="0">
                          <a:solidFill>
                            <a:srgbClr val="000000"/>
                          </a:solidFill>
                          <a:effectLst/>
                          <a:latin typeface="+mn-lt"/>
                        </a:rPr>
                        <a:t>Low</a:t>
                      </a:r>
                    </a:p>
                  </a:txBody>
                  <a:tcPr marL="4901" marR="4901" marT="490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CA" sz="900" b="0" i="0" u="none" strike="noStrike" dirty="0">
                          <a:solidFill>
                            <a:srgbClr val="000000"/>
                          </a:solidFill>
                          <a:effectLst/>
                          <a:latin typeface="+mn-lt"/>
                        </a:rPr>
                        <a:t>Medium</a:t>
                      </a:r>
                    </a:p>
                  </a:txBody>
                  <a:tcPr marL="4901" marR="4901" marT="490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CA" sz="900" b="0" i="0" u="none" strike="noStrike" dirty="0">
                          <a:solidFill>
                            <a:srgbClr val="000000"/>
                          </a:solidFill>
                          <a:effectLst/>
                          <a:latin typeface="+mn-lt"/>
                        </a:rPr>
                        <a:t>High</a:t>
                      </a:r>
                    </a:p>
                  </a:txBody>
                  <a:tcPr marL="4901" marR="4901" marT="4901"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83288934"/>
                  </a:ext>
                </a:extLst>
              </a:tr>
              <a:tr h="212776">
                <a:tc>
                  <a:txBody>
                    <a:bodyPr/>
                    <a:lstStyle/>
                    <a:p>
                      <a:pPr algn="l" fontAlgn="b"/>
                      <a:endParaRPr lang="en-CA" sz="900" b="0" i="0" u="none" strike="noStrike" dirty="0">
                        <a:solidFill>
                          <a:srgbClr val="000000"/>
                        </a:solidFill>
                        <a:effectLst/>
                        <a:latin typeface="+mn-lt"/>
                      </a:endParaRPr>
                    </a:p>
                  </a:txBody>
                  <a:tcPr marL="4901" marR="4901" marT="4901" marB="0" anchor="b">
                    <a:lnL>
                      <a:noFill/>
                    </a:lnL>
                    <a:lnR>
                      <a:noFill/>
                    </a:lnR>
                    <a:lnT>
                      <a:noFill/>
                    </a:lnT>
                    <a:lnB>
                      <a:noFill/>
                    </a:lnB>
                  </a:tcPr>
                </a:tc>
                <a:tc>
                  <a:txBody>
                    <a:bodyPr/>
                    <a:lstStyle/>
                    <a:p>
                      <a:pPr algn="l" fontAlgn="b"/>
                      <a:endParaRPr lang="en-CA" sz="900" b="0" i="0" u="none" strike="noStrike" dirty="0">
                        <a:solidFill>
                          <a:srgbClr val="000000"/>
                        </a:solidFill>
                        <a:effectLst/>
                        <a:latin typeface="+mn-lt"/>
                      </a:endParaRPr>
                    </a:p>
                  </a:txBody>
                  <a:tcPr marL="4901" marR="4901" marT="4901" marB="0" anchor="b">
                    <a:lnL>
                      <a:noFill/>
                    </a:lnL>
                    <a:lnR>
                      <a:noFill/>
                    </a:lnR>
                    <a:lnT>
                      <a:noFill/>
                    </a:lnT>
                    <a:lnB>
                      <a:noFill/>
                    </a:lnB>
                  </a:tcPr>
                </a:tc>
                <a:tc>
                  <a:txBody>
                    <a:bodyPr/>
                    <a:lstStyle/>
                    <a:p>
                      <a:pPr algn="l" fontAlgn="b"/>
                      <a:endParaRPr lang="en-CA" sz="900" b="0" i="0" u="none" strike="noStrike" dirty="0">
                        <a:solidFill>
                          <a:srgbClr val="000000"/>
                        </a:solidFill>
                        <a:effectLst/>
                        <a:latin typeface="+mn-lt"/>
                      </a:endParaRPr>
                    </a:p>
                  </a:txBody>
                  <a:tcPr marL="4901" marR="4901" marT="4901" marB="0" anchor="b">
                    <a:lnL>
                      <a:noFill/>
                    </a:lnL>
                    <a:lnR>
                      <a:noFill/>
                    </a:lnR>
                    <a:lnT>
                      <a:noFill/>
                    </a:lnT>
                    <a:lnB>
                      <a:noFill/>
                    </a:lnB>
                  </a:tcPr>
                </a:tc>
                <a:tc>
                  <a:txBody>
                    <a:bodyPr/>
                    <a:lstStyle/>
                    <a:p>
                      <a:pPr algn="ctr" fontAlgn="b"/>
                      <a:r>
                        <a:rPr lang="en-CA" sz="900" b="1" i="0" u="none" strike="noStrike" dirty="0">
                          <a:solidFill>
                            <a:srgbClr val="000000"/>
                          </a:solidFill>
                          <a:effectLst/>
                          <a:latin typeface="+mn-lt"/>
                        </a:rPr>
                        <a:t>Likelihood</a:t>
                      </a:r>
                    </a:p>
                  </a:txBody>
                  <a:tcPr marL="4901" marR="4901" marT="4901" marB="0" anchor="b">
                    <a:lnL>
                      <a:noFill/>
                    </a:lnL>
                    <a:lnR>
                      <a:noFill/>
                    </a:lnR>
                    <a:lnT>
                      <a:noFill/>
                    </a:lnT>
                    <a:lnB>
                      <a:noFill/>
                    </a:lnB>
                  </a:tcPr>
                </a:tc>
                <a:tc>
                  <a:txBody>
                    <a:bodyPr/>
                    <a:lstStyle/>
                    <a:p>
                      <a:pPr algn="l" fontAlgn="b"/>
                      <a:endParaRPr lang="en-CA" sz="900" b="0" i="0" u="none" strike="noStrike" dirty="0">
                        <a:solidFill>
                          <a:srgbClr val="000000"/>
                        </a:solidFill>
                        <a:effectLst/>
                        <a:latin typeface="+mn-lt"/>
                      </a:endParaRPr>
                    </a:p>
                  </a:txBody>
                  <a:tcPr marL="4901" marR="4901" marT="4901" marB="0" anchor="b">
                    <a:lnL>
                      <a:noFill/>
                    </a:lnL>
                    <a:lnR>
                      <a:noFill/>
                    </a:lnR>
                    <a:lnT>
                      <a:noFill/>
                    </a:lnT>
                    <a:lnB>
                      <a:noFill/>
                    </a:lnB>
                  </a:tcPr>
                </a:tc>
                <a:extLst>
                  <a:ext uri="{0D108BD9-81ED-4DB2-BD59-A6C34878D82A}">
                    <a16:rowId xmlns:a16="http://schemas.microsoft.com/office/drawing/2014/main" val="48282344"/>
                  </a:ext>
                </a:extLst>
              </a:tr>
            </a:tbl>
          </a:graphicData>
        </a:graphic>
      </p:graphicFrame>
      <p:sp>
        <p:nvSpPr>
          <p:cNvPr id="29" name="TextBox 23">
            <a:extLst>
              <a:ext uri="{FF2B5EF4-FFF2-40B4-BE49-F238E27FC236}">
                <a16:creationId xmlns:a16="http://schemas.microsoft.com/office/drawing/2014/main" id="{7C1B5E46-C8E6-4D3D-B9FC-77A5C751B2E5}"/>
              </a:ext>
            </a:extLst>
          </p:cNvPr>
          <p:cNvSpPr txBox="1"/>
          <p:nvPr/>
        </p:nvSpPr>
        <p:spPr>
          <a:xfrm>
            <a:off x="709657" y="3572786"/>
            <a:ext cx="2677620" cy="2939266"/>
          </a:xfrm>
          <a:prstGeom prst="rect">
            <a:avLst/>
          </a:prstGeom>
          <a:noFill/>
        </p:spPr>
        <p:txBody>
          <a:bodyPr wrap="square" rtlCol="0" anchor="t">
            <a:spAutoFit/>
          </a:bodyPr>
          <a:lstStyle/>
          <a:p>
            <a:pPr marL="177800" indent="-177800">
              <a:spcAft>
                <a:spcPts val="300"/>
              </a:spcAft>
              <a:buClr>
                <a:schemeClr val="bg1">
                  <a:lumMod val="50000"/>
                </a:schemeClr>
              </a:buClr>
              <a:buFont typeface="Wingdings" charset="2"/>
              <a:buChar char="§"/>
            </a:pPr>
            <a:r>
              <a:rPr lang="en-CA" sz="1200" dirty="0">
                <a:latin typeface="+mj-lt"/>
                <a:cs typeface="Helvetica"/>
              </a:rPr>
              <a:t>The main concern is timing around when Blue Prism can reach cash breakeven and generate profits for shareholders. (PRSM is still with net loss and negative free cash flow)</a:t>
            </a:r>
          </a:p>
          <a:p>
            <a:pPr marL="177800" indent="-177800">
              <a:spcAft>
                <a:spcPts val="300"/>
              </a:spcAft>
              <a:buClr>
                <a:schemeClr val="bg1">
                  <a:lumMod val="50000"/>
                </a:schemeClr>
              </a:buClr>
              <a:buFont typeface="Wingdings" charset="2"/>
              <a:buChar char="§"/>
            </a:pPr>
            <a:r>
              <a:rPr lang="en-CA" sz="1200" dirty="0">
                <a:latin typeface="+mj-lt"/>
                <a:cs typeface="Helvetica"/>
              </a:rPr>
              <a:t>As Blue Prism is still having net loss, it might need further capital to keep its market leader position</a:t>
            </a:r>
          </a:p>
          <a:p>
            <a:pPr marL="177800" indent="-177800">
              <a:spcAft>
                <a:spcPts val="300"/>
              </a:spcAft>
              <a:buClr>
                <a:schemeClr val="bg1">
                  <a:lumMod val="50000"/>
                </a:schemeClr>
              </a:buClr>
              <a:buFont typeface="Wingdings" charset="2"/>
              <a:buChar char="§"/>
            </a:pPr>
            <a:r>
              <a:rPr lang="en-CA" sz="1200" dirty="0">
                <a:latin typeface="+mj-lt"/>
                <a:cs typeface="Helvetica"/>
              </a:rPr>
              <a:t>As of FY2019, around 54% of revenue is from Europe. Geographical concentration will be affected by global political uncertainties, and further incur  foreign exchange risks</a:t>
            </a:r>
          </a:p>
        </p:txBody>
      </p:sp>
      <p:sp>
        <p:nvSpPr>
          <p:cNvPr id="12" name="標題 1">
            <a:extLst>
              <a:ext uri="{FF2B5EF4-FFF2-40B4-BE49-F238E27FC236}">
                <a16:creationId xmlns:a16="http://schemas.microsoft.com/office/drawing/2014/main" id="{CA379203-33A4-47F1-AE93-7C5A95E94E27}"/>
              </a:ext>
            </a:extLst>
          </p:cNvPr>
          <p:cNvSpPr txBox="1">
            <a:spLocks/>
          </p:cNvSpPr>
          <p:nvPr/>
        </p:nvSpPr>
        <p:spPr>
          <a:xfrm>
            <a:off x="1186726" y="581644"/>
            <a:ext cx="10319479" cy="527303"/>
          </a:xfrm>
          <a:prstGeom prst="rect">
            <a:avLst/>
          </a:prstGeom>
        </p:spPr>
        <p:txBody>
          <a:bodyPr anchor="t">
            <a:normAutofit/>
          </a:bodyPr>
          <a:lstStyle>
            <a:lvl1pPr marL="0" marR="0" indent="0" algn="l" defTabSz="914354" rtl="0" eaLnBrk="1" fontAlgn="auto" latinLnBrk="0" hangingPunct="1">
              <a:lnSpc>
                <a:spcPct val="90000"/>
              </a:lnSpc>
              <a:spcBef>
                <a:spcPct val="0"/>
              </a:spcBef>
              <a:spcAft>
                <a:spcPts val="0"/>
              </a:spcAft>
              <a:buClrTx/>
              <a:buSzTx/>
              <a:buFontTx/>
              <a:buNone/>
              <a:tabLst/>
              <a:defRPr sz="2400" b="0" i="0" kern="1200" baseline="0">
                <a:solidFill>
                  <a:schemeClr val="tx1"/>
                </a:solidFill>
                <a:latin typeface="Microsoft YaHei" charset="-122"/>
                <a:ea typeface="Microsoft YaHei" charset="-122"/>
                <a:cs typeface="Microsoft YaHei" charset="-122"/>
              </a:defRPr>
            </a:lvl1pPr>
          </a:lstStyle>
          <a:p>
            <a:endParaRPr lang="en-CA" sz="2200" dirty="0">
              <a:latin typeface="+mj-lt"/>
            </a:endParaRPr>
          </a:p>
        </p:txBody>
      </p:sp>
      <p:sp>
        <p:nvSpPr>
          <p:cNvPr id="13" name="標題 1">
            <a:extLst>
              <a:ext uri="{FF2B5EF4-FFF2-40B4-BE49-F238E27FC236}">
                <a16:creationId xmlns:a16="http://schemas.microsoft.com/office/drawing/2014/main" id="{AB3A4A37-5971-4355-A6F1-2DA84A4BF12A}"/>
              </a:ext>
            </a:extLst>
          </p:cNvPr>
          <p:cNvSpPr>
            <a:spLocks noGrp="1"/>
          </p:cNvSpPr>
          <p:nvPr>
            <p:ph type="title"/>
          </p:nvPr>
        </p:nvSpPr>
        <p:spPr>
          <a:xfrm>
            <a:off x="1034326" y="429244"/>
            <a:ext cx="10319479" cy="527303"/>
          </a:xfrm>
        </p:spPr>
        <p:txBody>
          <a:bodyPr>
            <a:normAutofit/>
          </a:bodyPr>
          <a:lstStyle/>
          <a:p>
            <a:r>
              <a:rPr lang="en-CA" altLang="zh-TW" sz="2200" dirty="0">
                <a:latin typeface="+mj-lt"/>
              </a:rPr>
              <a:t>Investment Theses - Strong Business Model Drives Potential</a:t>
            </a:r>
          </a:p>
        </p:txBody>
      </p:sp>
    </p:spTree>
    <p:extLst>
      <p:ext uri="{BB962C8B-B14F-4D97-AF65-F5344CB8AC3E}">
        <p14:creationId xmlns:p14="http://schemas.microsoft.com/office/powerpoint/2010/main" val="2704983310"/>
      </p:ext>
    </p:extLst>
  </p:cSld>
  <p:clrMapOvr>
    <a:masterClrMapping/>
  </p:clrMapOvr>
</p:sld>
</file>

<file path=ppt/theme/theme1.xml><?xml version="1.0" encoding="utf-8"?>
<a:theme xmlns:a="http://schemas.openxmlformats.org/drawingml/2006/main" name="Office Theme">
  <a:themeElements>
    <a:clrScheme name="自定义 3">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华兴">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17409</TotalTime>
  <Words>1819</Words>
  <Application>Microsoft Office PowerPoint</Application>
  <PresentationFormat>寬螢幕</PresentationFormat>
  <Paragraphs>218</Paragraphs>
  <Slides>6</Slides>
  <Notes>6</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vt:i4>
      </vt:variant>
    </vt:vector>
  </HeadingPairs>
  <TitlesOfParts>
    <vt:vector size="12" baseType="lpstr">
      <vt:lpstr>微软雅黑</vt:lpstr>
      <vt:lpstr>微软雅黑</vt:lpstr>
      <vt:lpstr>Arial</vt:lpstr>
      <vt:lpstr>Calibri</vt:lpstr>
      <vt:lpstr>Wingdings</vt:lpstr>
      <vt:lpstr>Office Theme</vt:lpstr>
      <vt:lpstr>Robotic Process Automation Analysis</vt:lpstr>
      <vt:lpstr>RPA (Robotic Process Automation) Market </vt:lpstr>
      <vt:lpstr>RPA (Robotic Process Automation) Market </vt:lpstr>
      <vt:lpstr>Blue Prism (LSE: PRSM ) – The only public company in RPA market</vt:lpstr>
      <vt:lpstr>Blue Prism (LSE: PRSM ) – Financial Overview</vt:lpstr>
      <vt:lpstr>Investment Theses - Strong Business Model Drives Potential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Xiang LI</dc:creator>
  <cp:lastModifiedBy>暄 劉</cp:lastModifiedBy>
  <cp:revision>2055</cp:revision>
  <dcterms:created xsi:type="dcterms:W3CDTF">2017-06-26T23:43:33Z</dcterms:created>
  <dcterms:modified xsi:type="dcterms:W3CDTF">2020-11-03T20:06:59Z</dcterms:modified>
</cp:coreProperties>
</file>