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838" r:id="rId2"/>
    <p:sldId id="3852" r:id="rId3"/>
    <p:sldId id="3848" r:id="rId4"/>
    <p:sldId id="3853" r:id="rId5"/>
    <p:sldId id="3843" r:id="rId6"/>
    <p:sldId id="3850" r:id="rId7"/>
    <p:sldId id="3847" r:id="rId8"/>
    <p:sldId id="3851" r:id="rId9"/>
    <p:sldId id="3855" r:id="rId10"/>
    <p:sldId id="3854" r:id="rId11"/>
    <p:sldId id="3849" r:id="rId12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暄 劉" initials="暄" lastIdx="3" clrIdx="0">
    <p:extLst>
      <p:ext uri="{19B8F6BF-5375-455C-9EA6-DF929625EA0E}">
        <p15:presenceInfo xmlns:p15="http://schemas.microsoft.com/office/powerpoint/2012/main" userId="2b1cc6d0c5f02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CCC"/>
    <a:srgbClr val="BC0000"/>
    <a:srgbClr val="FEFAFA"/>
    <a:srgbClr val="A6A6A6"/>
    <a:srgbClr val="FFFFFF"/>
    <a:srgbClr val="FADEDE"/>
    <a:srgbClr val="FFEBE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84450" autoAdjust="0"/>
  </p:normalViewPr>
  <p:slideViewPr>
    <p:cSldViewPr snapToGrid="0" snapToObjects="1">
      <p:cViewPr>
        <p:scale>
          <a:sx n="60" d="100"/>
          <a:sy n="60" d="100"/>
        </p:scale>
        <p:origin x="784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DD772-7209-C245-981A-1A2440230A0C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AADE-AF7C-674A-8416-E968B9033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0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16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Financial – vs </a:t>
            </a:r>
            <a:r>
              <a:rPr lang="en-CA" dirty="0" err="1"/>
              <a:t>corp</a:t>
            </a:r>
            <a:r>
              <a:rPr lang="en-CA" dirty="0"/>
              <a:t>, bond, index for 5, 10, 15 years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comps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Social impact – global impact investment, local community -&gt; diversification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Climate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288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n-CA" sz="1200" dirty="0">
              <a:solidFill>
                <a:srgbClr val="27282D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35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n-CA" sz="1200" dirty="0">
              <a:solidFill>
                <a:srgbClr val="27282D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97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42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81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40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33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63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54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-city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359220" y="1329890"/>
            <a:ext cx="7299005" cy="10193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标题页：请在此处输入文件主题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59221" y="2409183"/>
            <a:ext cx="7308355" cy="83762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 baseline="0">
                <a:solidFill>
                  <a:schemeClr val="tx1"/>
                </a:solidFill>
                <a:latin typeface="+mj-ea"/>
                <a:ea typeface="+mj-ea"/>
                <a:cs typeface="Microsoft YaHei Light" charset="-122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noProof="0" dirty="0"/>
              <a:t>请在此处输入文件副标题</a:t>
            </a:r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12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y-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52337" y="2263476"/>
            <a:ext cx="5990711" cy="11771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noProof="0" dirty="0"/>
              <a:t>请在此输入章节主题</a:t>
            </a:r>
            <a:endParaRPr lang="en-US" noProof="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42686" y="2636986"/>
            <a:ext cx="7002283" cy="0"/>
          </a:xfrm>
          <a:prstGeom prst="line">
            <a:avLst/>
          </a:prstGeom>
          <a:ln w="38100">
            <a:solidFill>
              <a:srgbClr val="C3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1BB7E9-D01D-4422-8DDA-156D106FC85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2337" y="3500446"/>
            <a:ext cx="5991407" cy="1728787"/>
          </a:xfrm>
          <a:prstGeom prst="rect">
            <a:avLst/>
          </a:prstGeom>
        </p:spPr>
        <p:txBody>
          <a:bodyPr/>
          <a:lstStyle>
            <a:lvl1pPr marL="228589" indent="-228589">
              <a:lnSpc>
                <a:spcPct val="100000"/>
              </a:lnSpc>
              <a:buSzPct val="65000"/>
              <a:buFont typeface="Wingdings" panose="05000000000000000000" pitchFamily="2" charset="2"/>
              <a:buChar char="n"/>
              <a:defRPr sz="2000"/>
            </a:lvl1pPr>
          </a:lstStyle>
          <a:p>
            <a:pPr lvl="0"/>
            <a:r>
              <a:rPr lang="zh-CN" altLang="en-US" dirty="0"/>
              <a:t>请在此输入子标题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A626C3F-AB41-4FE4-8ED2-A16B5384F07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52337" y="1814831"/>
            <a:ext cx="5043487" cy="76234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200" b="0"/>
            </a:lvl1pPr>
            <a:lvl2pPr marL="457178" indent="0">
              <a:buNone/>
              <a:defRPr/>
            </a:lvl2pPr>
          </a:lstStyle>
          <a:p>
            <a:r>
              <a:rPr lang="zh-CN" altLang="en-US" sz="2800" b="1" dirty="0"/>
              <a:t>请在此输入章节号</a:t>
            </a:r>
          </a:p>
        </p:txBody>
      </p:sp>
    </p:spTree>
    <p:extLst>
      <p:ext uri="{BB962C8B-B14F-4D97-AF65-F5344CB8AC3E}">
        <p14:creationId xmlns:p14="http://schemas.microsoft.com/office/powerpoint/2010/main" val="168784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请在此处输入本页的主题，用一句话总结大意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034321" y="1275134"/>
            <a:ext cx="10313235" cy="476263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600" b="0" i="0" baseline="0">
                <a:solidFill>
                  <a:schemeClr val="tx1"/>
                </a:solidFill>
                <a:latin typeface="+mn-ea"/>
                <a:ea typeface="+mn-ea"/>
                <a:cs typeface="Microsoft YaHei Light" charset="-122"/>
              </a:defRPr>
            </a:lvl1pPr>
          </a:lstStyle>
          <a:p>
            <a:pPr lvl="0"/>
            <a:r>
              <a:rPr lang="zh-CN" altLang="en-US" dirty="0"/>
              <a:t>请在此处输入不同的信息来解释本页的内容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fr-FR" dirty="0"/>
              <a:t>The </a:t>
            </a:r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document</a:t>
            </a:r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21500" y="6356358"/>
            <a:ext cx="3056744" cy="365125"/>
          </a:xfrm>
        </p:spPr>
        <p:txBody>
          <a:bodyPr/>
          <a:lstStyle>
            <a:lvl1pPr algn="r">
              <a:defRPr sz="1000"/>
            </a:lvl1pPr>
          </a:lstStyle>
          <a:p>
            <a:fld id="{74E3DBE9-5838-4F76-9364-D1D296611DE3}" type="datetime1">
              <a:rPr lang="fr-FR" altLang="zh-CN" smtClean="0"/>
              <a:t>07/11/2020</a:t>
            </a:fld>
            <a:endParaRPr lang="fr-FR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24656" y="6356358"/>
            <a:ext cx="2743200" cy="365125"/>
          </a:xfrm>
        </p:spPr>
        <p:txBody>
          <a:bodyPr/>
          <a:lstStyle>
            <a:lvl1pPr algn="l">
              <a:defRPr sz="1000"/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6425" userDrawn="1">
          <p15:clr>
            <a:srgbClr val="FBAE40"/>
          </p15:clr>
        </p15:guide>
        <p15:guide id="3" orient="horz" pos="406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Back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8BC38D0-5C0A-4522-9900-265F04CA18CE}"/>
              </a:ext>
            </a:extLst>
          </p:cNvPr>
          <p:cNvSpPr/>
          <p:nvPr userDrawn="1"/>
        </p:nvSpPr>
        <p:spPr>
          <a:xfrm>
            <a:off x="838986" y="1046375"/>
            <a:ext cx="8748074" cy="5240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885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FFE5-A643-4B62-BF2B-5FE6DE605367}" type="datetime1">
              <a:rPr lang="fr-FR" altLang="zh-CN" smtClean="0"/>
              <a:t>07/11/2020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title of your document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8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0BA9FFE5-A643-4B62-BF2B-5FE6DE605367}" type="datetime1">
              <a:rPr lang="fr-FR" altLang="zh-CN" smtClean="0"/>
              <a:t>07/11/2020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The title of your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2" r:id="rId3"/>
    <p:sldLayoutId id="2147483658" r:id="rId4"/>
    <p:sldLayoutId id="2147483660" r:id="rId5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E761BDF-C702-47A0-A896-D5BEB88E53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B4D2C1F-F6B7-4405-B259-2CDC77E20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220" y="1329890"/>
            <a:ext cx="8422955" cy="1019331"/>
          </a:xfrm>
        </p:spPr>
        <p:txBody>
          <a:bodyPr/>
          <a:lstStyle/>
          <a:p>
            <a:r>
              <a:rPr lang="en-CA" altLang="zh-TW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Is Tesla Equity Outperforming the Market for the next 5, 10 and 15 Years? </a:t>
            </a:r>
            <a:endParaRPr lang="zh-TW" altLang="en-US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F599D-059F-44AC-A463-707CDC80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A7DF6E-9483-47CA-A81F-5469D961B2D4}"/>
              </a:ext>
            </a:extLst>
          </p:cNvPr>
          <p:cNvSpPr/>
          <p:nvPr/>
        </p:nvSpPr>
        <p:spPr>
          <a:xfrm>
            <a:off x="609600" y="1028700"/>
            <a:ext cx="10896600" cy="50807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296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TSLA-Sensitivity Analysis for next 20 years </a:t>
            </a:r>
            <a:endParaRPr lang="en-CA" sz="2200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10D40-D357-4213-B7B1-C1943125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8" y="1024493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Monte Carlo Simulation Portfolio Without Tesla  </a:t>
            </a:r>
            <a:endParaRPr lang="zh-TW" altLang="en-US" dirty="0">
              <a:sym typeface="Arial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F0285C3-10B6-4F4F-8C4D-E40D54A447E5}"/>
              </a:ext>
            </a:extLst>
          </p:cNvPr>
          <p:cNvSpPr txBox="1"/>
          <p:nvPr/>
        </p:nvSpPr>
        <p:spPr>
          <a:xfrm>
            <a:off x="6545071" y="1024493"/>
            <a:ext cx="5294823" cy="276999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Monte Carlo Simulation Portfolio With Tesla</a:t>
            </a:r>
            <a:endParaRPr lang="zh-TW" altLang="en-US" dirty="0">
              <a:sym typeface="Arial"/>
            </a:endParaRP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590CCA3-B2E9-484E-A348-7CEF62411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463" y="1297208"/>
            <a:ext cx="4314785" cy="2876523"/>
          </a:xfrm>
          <a:prstGeom prst="rect">
            <a:avLst/>
          </a:prstGeom>
        </p:spPr>
      </p:pic>
      <p:sp>
        <p:nvSpPr>
          <p:cNvPr id="12" name="投影片編號版面配置區 3">
            <a:extLst>
              <a:ext uri="{FF2B5EF4-FFF2-40B4-BE49-F238E27FC236}">
                <a16:creationId xmlns:a16="http://schemas.microsoft.com/office/drawing/2014/main" id="{6A76603D-AB6B-46CF-A6DE-375127267374}"/>
              </a:ext>
            </a:extLst>
          </p:cNvPr>
          <p:cNvSpPr txBox="1">
            <a:spLocks/>
          </p:cNvSpPr>
          <p:nvPr/>
        </p:nvSpPr>
        <p:spPr>
          <a:xfrm>
            <a:off x="582062" y="6418123"/>
            <a:ext cx="311168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      Source </a:t>
            </a:r>
            <a:r>
              <a:rPr lang="zh-TW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Alpaca trade API / Yahoo Finance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4D70482-AAB8-43AB-B869-E90F7D10A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520" y="4420655"/>
            <a:ext cx="5174159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With an initial investment of $10.000 in your portfolio you have a 95% chance it will be within the range of $82.972.21 and $683.666.61 over the next 20 years 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C49E2E4-5CC2-4599-822C-5B56101A5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071" y="4420655"/>
            <a:ext cx="5174159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>
                <a:effectLst/>
                <a:latin typeface="+mj-lt"/>
                <a:cs typeface="Arabic Typesetting" panose="020B0604020202020204" pitchFamily="66" charset="-78"/>
              </a:rPr>
              <a:t>With an initial investment of $10.000 in your portfolio you have a 95% chance it will be within in the range of $226.781.95 and $2.835.449.51 over the next 20 years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abic Typesetting" panose="020B0604020202020204" pitchFamily="66" charset="-78"/>
            </a:endParaRPr>
          </a:p>
        </p:txBody>
      </p:sp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70A9F6E2-3501-44C4-B8C7-341BE0E6F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617" y="1355559"/>
            <a:ext cx="4139730" cy="2818172"/>
          </a:xfrm>
          <a:prstGeom prst="rect">
            <a:avLst/>
          </a:prstGeom>
        </p:spPr>
      </p:pic>
      <p:sp>
        <p:nvSpPr>
          <p:cNvPr id="20" name="投影片編號版面配置區 3">
            <a:extLst>
              <a:ext uri="{FF2B5EF4-FFF2-40B4-BE49-F238E27FC236}">
                <a16:creationId xmlns:a16="http://schemas.microsoft.com/office/drawing/2014/main" id="{B911D62B-D983-4EF0-89A1-FABAF8582127}"/>
              </a:ext>
            </a:extLst>
          </p:cNvPr>
          <p:cNvSpPr txBox="1">
            <a:spLocks/>
          </p:cNvSpPr>
          <p:nvPr/>
        </p:nvSpPr>
        <p:spPr>
          <a:xfrm>
            <a:off x="308517" y="6086929"/>
            <a:ext cx="6592012" cy="272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200" dirty="0">
                <a:latin typeface="+mj-lt"/>
                <a:cs typeface="Arial" panose="020B0604020202020204" pitchFamily="34" charset="0"/>
              </a:rPr>
              <a:t>      </a:t>
            </a:r>
            <a:r>
              <a:rPr lang="en-US" altLang="zh-TW" sz="12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Portfolio = </a:t>
            </a:r>
            <a:r>
              <a:rPr lang="en-CA" sz="1200" b="1" i="0" dirty="0">
                <a:solidFill>
                  <a:srgbClr val="000000"/>
                </a:solidFill>
                <a:effectLst/>
                <a:latin typeface="+mj-lt"/>
              </a:rPr>
              <a:t>Apple Inc. , Alphabet Inc. , Johnson &amp; Johnson , Berkshire Hathaway Inc.</a:t>
            </a:r>
            <a:endParaRPr lang="zh-CN" altLang="en-US" sz="1200" dirty="0">
              <a:latin typeface="+mj-lt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0294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10D40-D357-4213-B7B1-C1943125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AB007D9-1646-4851-92B4-0983BBB73596}"/>
              </a:ext>
            </a:extLst>
          </p:cNvPr>
          <p:cNvSpPr txBox="1"/>
          <p:nvPr/>
        </p:nvSpPr>
        <p:spPr>
          <a:xfrm>
            <a:off x="6243321" y="1024494"/>
            <a:ext cx="5294824" cy="272714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dirty="0"/>
              <a:t>Investment Theses</a:t>
            </a:r>
            <a:endParaRPr lang="zh-CN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8" y="1024493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34" charset="-128"/>
                <a:cs typeface="Arial" charset="0"/>
              </a:rPr>
              <a:t>Investment </a:t>
            </a:r>
            <a:r>
              <a:rPr lang="en-US">
                <a:solidFill>
                  <a:schemeClr val="bg1"/>
                </a:solidFill>
                <a:latin typeface="+mn-lt"/>
                <a:ea typeface="ＭＳ Ｐゴシック" pitchFamily="34" charset="-128"/>
                <a:cs typeface="Arial" charset="0"/>
              </a:rPr>
              <a:t>Advice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pitchFamily="34" charset="-128"/>
              <a:cs typeface="Arial" charset="0"/>
            </a:endParaRPr>
          </a:p>
        </p:txBody>
      </p:sp>
      <p:sp>
        <p:nvSpPr>
          <p:cNvPr id="57" name="文本框 90">
            <a:extLst>
              <a:ext uri="{FF2B5EF4-FFF2-40B4-BE49-F238E27FC236}">
                <a16:creationId xmlns:a16="http://schemas.microsoft.com/office/drawing/2014/main" id="{3F01CCC6-A62D-4610-B208-6D671CB8683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Factset, Equity Research Report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0C7C20-C9DB-41D4-915B-968C7A52AA14}"/>
              </a:ext>
            </a:extLst>
          </p:cNvPr>
          <p:cNvSpPr/>
          <p:nvPr/>
        </p:nvSpPr>
        <p:spPr>
          <a:xfrm>
            <a:off x="6243321" y="1365155"/>
            <a:ext cx="5296746" cy="535632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00"/>
              </a:spcAft>
              <a:buClr>
                <a:schemeClr val="bg1">
                  <a:lumMod val="50000"/>
                </a:schemeClr>
              </a:buClr>
            </a:pPr>
            <a:endParaRPr lang="en-CA" sz="1200" dirty="0">
              <a:solidFill>
                <a:schemeClr val="tx1"/>
              </a:solidFill>
              <a:latin typeface="+mj-lt"/>
              <a:cs typeface="Helvetica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26806CF-8112-42F0-90D0-646D162BAAD8}"/>
              </a:ext>
            </a:extLst>
          </p:cNvPr>
          <p:cNvSpPr txBox="1"/>
          <p:nvPr/>
        </p:nvSpPr>
        <p:spPr>
          <a:xfrm>
            <a:off x="709656" y="3171753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Investment Risks</a:t>
            </a:r>
            <a:endParaRPr lang="zh-TW" altLang="en-US" dirty="0">
              <a:sym typeface="Arial"/>
            </a:endParaRPr>
          </a:p>
        </p:txBody>
      </p:sp>
      <p:graphicFrame>
        <p:nvGraphicFramePr>
          <p:cNvPr id="27" name="Table 6">
            <a:extLst>
              <a:ext uri="{FF2B5EF4-FFF2-40B4-BE49-F238E27FC236}">
                <a16:creationId xmlns:a16="http://schemas.microsoft.com/office/drawing/2014/main" id="{0DAA41E4-F435-4891-B825-73E330DC4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932723"/>
              </p:ext>
            </p:extLst>
          </p:nvPr>
        </p:nvGraphicFramePr>
        <p:xfrm>
          <a:off x="3204891" y="3576300"/>
          <a:ext cx="2743200" cy="3053598"/>
        </p:xfrm>
        <a:graphic>
          <a:graphicData uri="http://schemas.openxmlformats.org/drawingml/2006/table">
            <a:tbl>
              <a:tblPr/>
              <a:tblGrid>
                <a:gridCol w="239699">
                  <a:extLst>
                    <a:ext uri="{9D8B030D-6E8A-4147-A177-3AD203B41FA5}">
                      <a16:colId xmlns:a16="http://schemas.microsoft.com/office/drawing/2014/main" val="3364698659"/>
                    </a:ext>
                  </a:extLst>
                </a:gridCol>
                <a:gridCol w="266329">
                  <a:extLst>
                    <a:ext uri="{9D8B030D-6E8A-4147-A177-3AD203B41FA5}">
                      <a16:colId xmlns:a16="http://schemas.microsoft.com/office/drawing/2014/main" val="2955662292"/>
                    </a:ext>
                  </a:extLst>
                </a:gridCol>
                <a:gridCol w="745724">
                  <a:extLst>
                    <a:ext uri="{9D8B030D-6E8A-4147-A177-3AD203B41FA5}">
                      <a16:colId xmlns:a16="http://schemas.microsoft.com/office/drawing/2014/main" val="1306244757"/>
                    </a:ext>
                  </a:extLst>
                </a:gridCol>
                <a:gridCol w="821429">
                  <a:extLst>
                    <a:ext uri="{9D8B030D-6E8A-4147-A177-3AD203B41FA5}">
                      <a16:colId xmlns:a16="http://schemas.microsoft.com/office/drawing/2014/main" val="1780785035"/>
                    </a:ext>
                  </a:extLst>
                </a:gridCol>
                <a:gridCol w="670019">
                  <a:extLst>
                    <a:ext uri="{9D8B030D-6E8A-4147-A177-3AD203B41FA5}">
                      <a16:colId xmlns:a16="http://schemas.microsoft.com/office/drawing/2014/main" val="2267712275"/>
                    </a:ext>
                  </a:extLst>
                </a:gridCol>
              </a:tblGrid>
              <a:tr h="862598"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4901" marR="4901" marT="4901" marB="0" vert="vert27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Capital Requirement</a:t>
                      </a:r>
                    </a:p>
                  </a:txBody>
                  <a:tcPr marL="4901" marR="4901" marT="49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Profit Generation Timeline</a:t>
                      </a:r>
                    </a:p>
                  </a:txBody>
                  <a:tcPr marL="4901" marR="4901" marT="49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445727"/>
                  </a:ext>
                </a:extLst>
              </a:tr>
              <a:tr h="862598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Impact</a:t>
                      </a:r>
                    </a:p>
                  </a:txBody>
                  <a:tcPr marL="4901" marR="4901" marT="4901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4901" marR="4901" marT="4901" marB="0" vert="vert27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901" marR="4901" marT="49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901" marR="4901" marT="49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901" marR="4901" marT="49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664809"/>
                  </a:ext>
                </a:extLst>
              </a:tr>
              <a:tr h="862598"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</a:t>
                      </a:r>
                    </a:p>
                  </a:txBody>
                  <a:tcPr marL="4901" marR="4901" marT="4901" marB="0" vert="vert27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Foreign</a:t>
                      </a:r>
                      <a:b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Exchange Risk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Geographical Concentration</a:t>
                      </a:r>
                    </a:p>
                    <a:p>
                      <a:pPr algn="ctr" fontAlgn="ctr"/>
                      <a:endParaRPr lang="en-CA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770591"/>
                  </a:ext>
                </a:extLst>
              </a:tr>
              <a:tr h="253028"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</a:t>
                      </a:r>
                    </a:p>
                  </a:txBody>
                  <a:tcPr marL="4901" marR="4901" marT="490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4901" marR="4901" marT="490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4901" marR="4901" marT="490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288934"/>
                  </a:ext>
                </a:extLst>
              </a:tr>
              <a:tr h="212776"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Likelihood</a:t>
                      </a:r>
                    </a:p>
                  </a:txBody>
                  <a:tcPr marL="4901" marR="4901" marT="49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82344"/>
                  </a:ext>
                </a:extLst>
              </a:tr>
            </a:tbl>
          </a:graphicData>
        </a:graphic>
      </p:graphicFrame>
      <p:sp>
        <p:nvSpPr>
          <p:cNvPr id="29" name="TextBox 23">
            <a:extLst>
              <a:ext uri="{FF2B5EF4-FFF2-40B4-BE49-F238E27FC236}">
                <a16:creationId xmlns:a16="http://schemas.microsoft.com/office/drawing/2014/main" id="{7C1B5E46-C8E6-4D3D-B9FC-77A5C751B2E5}"/>
              </a:ext>
            </a:extLst>
          </p:cNvPr>
          <p:cNvSpPr txBox="1"/>
          <p:nvPr/>
        </p:nvSpPr>
        <p:spPr>
          <a:xfrm>
            <a:off x="709657" y="3572786"/>
            <a:ext cx="267762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7800" indent="-177800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charset="2"/>
              <a:buChar char="§"/>
            </a:pPr>
            <a:r>
              <a:rPr lang="en-CA" sz="1200" dirty="0">
                <a:latin typeface="+mj-lt"/>
                <a:cs typeface="Helvetica"/>
              </a:rPr>
              <a:t>Risk analysis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CA379203-33A4-47F1-AE93-7C5A95E94E27}"/>
              </a:ext>
            </a:extLst>
          </p:cNvPr>
          <p:cNvSpPr txBox="1">
            <a:spLocks/>
          </p:cNvSpPr>
          <p:nvPr/>
        </p:nvSpPr>
        <p:spPr>
          <a:xfrm>
            <a:off x="1186726" y="581644"/>
            <a:ext cx="10319479" cy="5273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kern="120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endParaRPr lang="en-CA" sz="2200" dirty="0">
              <a:latin typeface="+mj-lt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AB3A4A37-5971-4355-A6F1-2DA84A4B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Investment Theses - Strong Business Model Drives Potential</a:t>
            </a:r>
          </a:p>
        </p:txBody>
      </p:sp>
    </p:spTree>
    <p:extLst>
      <p:ext uri="{BB962C8B-B14F-4D97-AF65-F5344CB8AC3E}">
        <p14:creationId xmlns:p14="http://schemas.microsoft.com/office/powerpoint/2010/main" val="270498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9ADD33-6961-46C9-A1DC-E32639F3D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980" y="878466"/>
            <a:ext cx="11079927" cy="51010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Data needed:</a:t>
            </a:r>
          </a:p>
          <a:p>
            <a:pPr marL="0" indent="0">
              <a:buNone/>
            </a:pPr>
            <a:r>
              <a:rPr lang="en-CA" b="1" dirty="0"/>
              <a:t>Growing Industry </a:t>
            </a:r>
          </a:p>
          <a:p>
            <a:r>
              <a:rPr lang="en-US" dirty="0"/>
              <a:t>Market size, CAGR of EV market (Global and US market), </a:t>
            </a:r>
          </a:p>
          <a:p>
            <a:r>
              <a:rPr lang="en-US" dirty="0"/>
              <a:t>Yearly sales of EV vs gas vehicle – to show the uptrend of EV sales?</a:t>
            </a:r>
          </a:p>
          <a:p>
            <a:r>
              <a:rPr lang="en-CA" dirty="0"/>
              <a:t>EV sales portion vs New car sales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Diversification Effect: </a:t>
            </a:r>
          </a:p>
          <a:p>
            <a:r>
              <a:rPr lang="en-US" dirty="0"/>
              <a:t>TSLA revenue breakdown by region, customer breakdown by region (use the map)</a:t>
            </a:r>
          </a:p>
          <a:p>
            <a:r>
              <a:rPr lang="en-US" dirty="0"/>
              <a:t>Other regional data ?</a:t>
            </a:r>
          </a:p>
          <a:p>
            <a:pPr marL="0" indent="0">
              <a:buNone/>
            </a:pPr>
            <a:r>
              <a:rPr lang="en-US" b="1" dirty="0"/>
              <a:t>Social Impact: </a:t>
            </a:r>
          </a:p>
          <a:p>
            <a:r>
              <a:rPr lang="en-US" dirty="0"/>
              <a:t>CO2, environment, death rate of TSLA</a:t>
            </a:r>
          </a:p>
          <a:p>
            <a:pPr marL="0" indent="0">
              <a:buNone/>
            </a:pPr>
            <a:r>
              <a:rPr lang="en-US" b="1" dirty="0"/>
              <a:t>Financial: </a:t>
            </a:r>
          </a:p>
          <a:p>
            <a:r>
              <a:rPr lang="en-US" dirty="0"/>
              <a:t>TSLA Financials: EBITDA, capex, profitability, risk of the investment</a:t>
            </a:r>
          </a:p>
          <a:p>
            <a:r>
              <a:rPr lang="en-US" dirty="0"/>
              <a:t>TSLA valuation- comps model </a:t>
            </a:r>
          </a:p>
          <a:p>
            <a:pPr marL="0" indent="0">
              <a:buNone/>
            </a:pPr>
            <a:r>
              <a:rPr lang="en-CA" b="1" dirty="0"/>
              <a:t>Stock Price Performance and Simulation: </a:t>
            </a:r>
          </a:p>
          <a:p>
            <a:r>
              <a:rPr lang="en-CA" dirty="0"/>
              <a:t>Historical stock price of TSLA and NASDAQ (and probably one main competitor of TSLA) from 2015-2020</a:t>
            </a:r>
          </a:p>
          <a:p>
            <a:r>
              <a:rPr lang="en-CA" dirty="0"/>
              <a:t>Bond yield – US treasury, municipal  bonds from 2015-2020</a:t>
            </a:r>
          </a:p>
          <a:p>
            <a:r>
              <a:rPr lang="en-CA" dirty="0"/>
              <a:t>Monte Carlo simulation for the next 5, 10 and 20 years  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98DFA4-8FD5-4D17-B2BE-46980E55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404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Market </a:t>
            </a:r>
            <a:endParaRPr lang="en-CA" sz="2200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10D40-D357-4213-B7B1-C1943125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AB007D9-1646-4851-92B4-0983BBB73596}"/>
              </a:ext>
            </a:extLst>
          </p:cNvPr>
          <p:cNvSpPr txBox="1"/>
          <p:nvPr/>
        </p:nvSpPr>
        <p:spPr>
          <a:xfrm>
            <a:off x="6256448" y="983803"/>
            <a:ext cx="5294824" cy="272714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Core Drivers</a:t>
            </a:r>
            <a:endParaRPr lang="zh-CN" altLang="en-US" dirty="0">
              <a:sym typeface="Arial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8" y="1024493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kumimoji="0" lang="en-CA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34" charset="-128"/>
                <a:cs typeface="Arial" charset="0"/>
              </a:rPr>
              <a:t>Costs reduces over time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pitchFamily="34" charset="-128"/>
              <a:cs typeface="Arial" charset="0"/>
            </a:endParaRPr>
          </a:p>
        </p:txBody>
      </p:sp>
      <p:sp>
        <p:nvSpPr>
          <p:cNvPr id="57" name="文本框 90">
            <a:extLst>
              <a:ext uri="{FF2B5EF4-FFF2-40B4-BE49-F238E27FC236}">
                <a16:creationId xmlns:a16="http://schemas.microsoft.com/office/drawing/2014/main" id="{3F01CCC6-A62D-4610-B208-6D671CB8683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 err="1">
                <a:latin typeface="Arial" panose="020B0604020202020204" pitchFamily="34" charset="0"/>
                <a:cs typeface="Arial" panose="020B0604020202020204" pitchFamily="34" charset="0"/>
              </a:rPr>
              <a:t>Boomberng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594EF-BCD8-45E4-817A-8542251ADE9B}"/>
              </a:ext>
            </a:extLst>
          </p:cNvPr>
          <p:cNvSpPr txBox="1"/>
          <p:nvPr/>
        </p:nvSpPr>
        <p:spPr>
          <a:xfrm>
            <a:off x="648344" y="1361468"/>
            <a:ext cx="5239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Green hydrogen costs to fall by up to 64% by 2040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095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371" y="429244"/>
            <a:ext cx="3737610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AUTOMAKERS INDUSTRY</a:t>
            </a:r>
            <a:endParaRPr lang="en-CA" sz="2200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10D40-D357-4213-B7B1-C1943125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7" name="文本框 90">
            <a:extLst>
              <a:ext uri="{FF2B5EF4-FFF2-40B4-BE49-F238E27FC236}">
                <a16:creationId xmlns:a16="http://schemas.microsoft.com/office/drawing/2014/main" id="{3F01CCC6-A62D-4610-B208-6D671CB8683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 err="1">
                <a:latin typeface="Arial" panose="020B0604020202020204" pitchFamily="34" charset="0"/>
                <a:cs typeface="Arial" panose="020B0604020202020204" pitchFamily="34" charset="0"/>
              </a:rPr>
              <a:t>Boomberng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D2E177-38B4-4E5C-9712-1BB62FEF0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98" y="896856"/>
            <a:ext cx="8057262" cy="558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3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TSLA-Climate &amp; Social Impact</a:t>
            </a:r>
            <a:endParaRPr lang="en-CA" sz="2200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10D40-D357-4213-B7B1-C1943125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AB007D9-1646-4851-92B4-0983BBB73596}"/>
              </a:ext>
            </a:extLst>
          </p:cNvPr>
          <p:cNvSpPr txBox="1"/>
          <p:nvPr/>
        </p:nvSpPr>
        <p:spPr>
          <a:xfrm>
            <a:off x="6243321" y="1024494"/>
            <a:ext cx="5294824" cy="272714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pitchFamily="34" charset="-128"/>
              <a:cs typeface="Arial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8" y="1024493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TW" altLang="en-US" dirty="0">
              <a:sym typeface="Arial"/>
            </a:endParaRPr>
          </a:p>
        </p:txBody>
      </p:sp>
      <p:sp>
        <p:nvSpPr>
          <p:cNvPr id="57" name="文本框 90">
            <a:extLst>
              <a:ext uri="{FF2B5EF4-FFF2-40B4-BE49-F238E27FC236}">
                <a16:creationId xmlns:a16="http://schemas.microsoft.com/office/drawing/2014/main" id="{3F01CCC6-A62D-4610-B208-6D671CB8683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Factset, Equity Research Report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F0285C3-10B6-4F4F-8C4D-E40D54A447E5}"/>
              </a:ext>
            </a:extLst>
          </p:cNvPr>
          <p:cNvSpPr txBox="1"/>
          <p:nvPr/>
        </p:nvSpPr>
        <p:spPr>
          <a:xfrm>
            <a:off x="6243319" y="3537505"/>
            <a:ext cx="5294823" cy="276999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dirty="0">
              <a:sym typeface="Arial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5230E69-EF69-48A1-AB8C-BAEE7746519D}"/>
              </a:ext>
            </a:extLst>
          </p:cNvPr>
          <p:cNvSpPr txBox="1"/>
          <p:nvPr/>
        </p:nvSpPr>
        <p:spPr>
          <a:xfrm>
            <a:off x="709656" y="3537505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TW" altLang="en-US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667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TSLA-Diversification Effect</a:t>
            </a:r>
            <a:endParaRPr lang="en-CA" sz="2200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10D40-D357-4213-B7B1-C1943125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AB007D9-1646-4851-92B4-0983BBB73596}"/>
              </a:ext>
            </a:extLst>
          </p:cNvPr>
          <p:cNvSpPr txBox="1"/>
          <p:nvPr/>
        </p:nvSpPr>
        <p:spPr>
          <a:xfrm>
            <a:off x="6243321" y="1024494"/>
            <a:ext cx="5294824" cy="272714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altLang="zh-TW" dirty="0">
                <a:sym typeface="Arial"/>
              </a:rPr>
              <a:t>Global Operation- Customer Breakdown by region</a:t>
            </a:r>
            <a:endParaRPr lang="zh-TW" altLang="en-US" dirty="0">
              <a:sym typeface="Arial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8" y="1024493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Global Operation- Revenue Breakdown by region</a:t>
            </a:r>
            <a:endParaRPr lang="zh-TW" altLang="en-US" dirty="0">
              <a:sym typeface="Arial"/>
            </a:endParaRPr>
          </a:p>
        </p:txBody>
      </p:sp>
      <p:sp>
        <p:nvSpPr>
          <p:cNvPr id="57" name="文本框 90">
            <a:extLst>
              <a:ext uri="{FF2B5EF4-FFF2-40B4-BE49-F238E27FC236}">
                <a16:creationId xmlns:a16="http://schemas.microsoft.com/office/drawing/2014/main" id="{3F01CCC6-A62D-4610-B208-6D671CB8683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Factset, Equity Research Report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F0285C3-10B6-4F4F-8C4D-E40D54A447E5}"/>
              </a:ext>
            </a:extLst>
          </p:cNvPr>
          <p:cNvSpPr txBox="1"/>
          <p:nvPr/>
        </p:nvSpPr>
        <p:spPr>
          <a:xfrm>
            <a:off x="6243319" y="3537505"/>
            <a:ext cx="5294823" cy="276999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dirty="0">
              <a:sym typeface="Arial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5230E69-EF69-48A1-AB8C-BAEE7746519D}"/>
              </a:ext>
            </a:extLst>
          </p:cNvPr>
          <p:cNvSpPr txBox="1"/>
          <p:nvPr/>
        </p:nvSpPr>
        <p:spPr>
          <a:xfrm>
            <a:off x="709656" y="3537505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TW" altLang="en-US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289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TSLA-Financial Analysis 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3528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Revenue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F0285C3-10B6-4F4F-8C4D-E40D54A447E5}"/>
              </a:ext>
            </a:extLst>
          </p:cNvPr>
          <p:cNvSpPr txBox="1"/>
          <p:nvPr/>
        </p:nvSpPr>
        <p:spPr>
          <a:xfrm>
            <a:off x="6243319" y="3537505"/>
            <a:ext cx="5294823" cy="276999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Valuation Highlights  - Comps model</a:t>
            </a:r>
            <a:endParaRPr lang="zh-TW" altLang="en-US" dirty="0">
              <a:sym typeface="Arial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5230E69-EF69-48A1-AB8C-BAEE7746519D}"/>
              </a:ext>
            </a:extLst>
          </p:cNvPr>
          <p:cNvSpPr txBox="1"/>
          <p:nvPr/>
        </p:nvSpPr>
        <p:spPr>
          <a:xfrm>
            <a:off x="709656" y="3537505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Some </a:t>
            </a:r>
            <a:r>
              <a:rPr lang="en-CA" altLang="zh-CN" dirty="0" err="1"/>
              <a:t>othe</a:t>
            </a:r>
            <a:r>
              <a:rPr lang="en-CA" altLang="zh-CN" dirty="0"/>
              <a:t> metric </a:t>
            </a:r>
            <a:endParaRPr lang="zh-CN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2130124-A902-4482-8E64-6546F78301B0}"/>
              </a:ext>
            </a:extLst>
          </p:cNvPr>
          <p:cNvSpPr txBox="1"/>
          <p:nvPr/>
        </p:nvSpPr>
        <p:spPr>
          <a:xfrm>
            <a:off x="4359899" y="1024493"/>
            <a:ext cx="3528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Capex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6C038A2-8E05-4238-849A-4CF19C45BFC3}"/>
              </a:ext>
            </a:extLst>
          </p:cNvPr>
          <p:cNvSpPr txBox="1"/>
          <p:nvPr/>
        </p:nvSpPr>
        <p:spPr>
          <a:xfrm>
            <a:off x="8010142" y="1024493"/>
            <a:ext cx="3528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Profitability</a:t>
            </a: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39574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 err="1">
                <a:latin typeface="Arial" panose="020B0604020202020204" pitchFamily="34" charset="0"/>
                <a:cs typeface="Arial" panose="020B0604020202020204" pitchFamily="34" charset="0"/>
              </a:rPr>
              <a:t>Factset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, Equity Research Report, FS. Note 1, adjusted EBITDA = EBITDA </a:t>
            </a:r>
            <a:r>
              <a:rPr lang="en-CA" sz="800" dirty="0"/>
              <a:t>excludes share based payments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951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10D40-D357-4213-B7B1-C1943125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7" name="文本框 90">
            <a:extLst>
              <a:ext uri="{FF2B5EF4-FFF2-40B4-BE49-F238E27FC236}">
                <a16:creationId xmlns:a16="http://schemas.microsoft.com/office/drawing/2014/main" id="{3F01CCC6-A62D-4610-B208-6D671CB8683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Factset, Equity Research Report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9BF959-DB31-47EC-9FCB-C48A1663C0C4}"/>
              </a:ext>
            </a:extLst>
          </p:cNvPr>
          <p:cNvSpPr txBox="1"/>
          <p:nvPr/>
        </p:nvSpPr>
        <p:spPr>
          <a:xfrm>
            <a:off x="3361123" y="1750504"/>
            <a:ext cx="55255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CA" sz="1400" b="1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Tesla </a:t>
            </a:r>
            <a:r>
              <a:rPr lang="en-CA" sz="1400" b="1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CEO</a:t>
            </a:r>
            <a:r>
              <a:rPr lang="en-CA" sz="1400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,Elon</a:t>
            </a:r>
            <a:r>
              <a:rPr lang="en-CA" sz="1400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 Musk disclosed that the automaker was “about a month” away from bankruptcy just as the Model 3 sedan was readying for mass production.</a:t>
            </a:r>
            <a:endParaRPr lang="en-CA" sz="1400" dirty="0">
              <a:effectLst/>
              <a:latin typeface="+mj-lt"/>
              <a:ea typeface="Times New Roman" panose="02020603050405020304" pitchFamily="18" charset="0"/>
            </a:endParaRPr>
          </a:p>
          <a:p>
            <a:pPr algn="l" fontAlgn="base"/>
            <a:r>
              <a:rPr lang="en-CA" sz="1400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Elon Musk said that the period between mid-2017 and mid-2019 when the Model 3 ramp commenced was “extreme stress [and] pain for a long time.” Musk described the time period as “production [and] logistics hell. I put in my last money, even though I thought we would still fail. But, it was either that or certain death for Tesla,” </a:t>
            </a:r>
            <a:endParaRPr lang="en-CA" sz="1400" dirty="0">
              <a:effectLst/>
              <a:latin typeface="+mj-lt"/>
              <a:ea typeface="Times New Roman" panose="02020603050405020304" pitchFamily="18" charset="0"/>
            </a:endParaRPr>
          </a:p>
          <a:p>
            <a:pPr algn="l" fontAlgn="base"/>
            <a:r>
              <a:rPr lang="en-CA" sz="1400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Musk said it was “extremely difficult to raise money for an electric car </a:t>
            </a:r>
            <a:r>
              <a:rPr lang="en-CA" sz="1400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startup</a:t>
            </a:r>
            <a:r>
              <a:rPr lang="en-CA" sz="1400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” at a time when competitors like </a:t>
            </a:r>
            <a:r>
              <a:rPr lang="en-CA" sz="1400" b="1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General Motors </a:t>
            </a:r>
            <a:r>
              <a:rPr lang="en-CA" sz="1400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and </a:t>
            </a:r>
            <a:r>
              <a:rPr lang="en-CA" sz="1400" b="1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Fiat Chrysler</a:t>
            </a:r>
            <a:r>
              <a:rPr lang="en-CA" sz="1400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, were going bankrupt.</a:t>
            </a:r>
            <a:endParaRPr lang="en-CA" sz="1400" dirty="0"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lang="en-CA" sz="800" dirty="0" err="1"/>
              <a:t>Souce</a:t>
            </a:r>
            <a:r>
              <a:rPr lang="en-CA" sz="800" dirty="0"/>
              <a:t>: www.benzinga.com/news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B5E7E2F-8CB5-4DA9-8105-1AF877BD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2194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TSLA-Historical price Analysis for the last 5 years</a:t>
            </a:r>
            <a:endParaRPr lang="en-CA" sz="2200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10D40-D357-4213-B7B1-C1943125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8" y="1024493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TSLA vs S&amp;P500</a:t>
            </a:r>
            <a:endParaRPr lang="zh-TW" altLang="en-US" dirty="0">
              <a:sym typeface="Arial"/>
            </a:endParaRPr>
          </a:p>
        </p:txBody>
      </p:sp>
      <p:sp>
        <p:nvSpPr>
          <p:cNvPr id="57" name="文本框 90">
            <a:extLst>
              <a:ext uri="{FF2B5EF4-FFF2-40B4-BE49-F238E27FC236}">
                <a16:creationId xmlns:a16="http://schemas.microsoft.com/office/drawing/2014/main" id="{3F01CCC6-A62D-4610-B208-6D671CB8683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Alpaca trade API / Yahoo Finance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F0285C3-10B6-4F4F-8C4D-E40D54A447E5}"/>
              </a:ext>
            </a:extLst>
          </p:cNvPr>
          <p:cNvSpPr txBox="1"/>
          <p:nvPr/>
        </p:nvSpPr>
        <p:spPr>
          <a:xfrm>
            <a:off x="6545071" y="1024493"/>
            <a:ext cx="5294823" cy="276999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>
                <a:sym typeface="Arial"/>
              </a:rPr>
              <a:t>TSLA vs main competitor</a:t>
            </a:r>
            <a:endParaRPr lang="zh-CN" altLang="en-US" dirty="0">
              <a:sym typeface="Arial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5230E69-EF69-48A1-AB8C-BAEE7746519D}"/>
              </a:ext>
            </a:extLst>
          </p:cNvPr>
          <p:cNvSpPr txBox="1"/>
          <p:nvPr/>
        </p:nvSpPr>
        <p:spPr>
          <a:xfrm>
            <a:off x="709656" y="3537505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Stock price  </a:t>
            </a:r>
            <a:endParaRPr lang="zh-TW" altLang="en-US" dirty="0">
              <a:sym typeface="Arial"/>
            </a:endParaRPr>
          </a:p>
        </p:txBody>
      </p:sp>
      <p:pic>
        <p:nvPicPr>
          <p:cNvPr id="8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B86FC258-AFF4-420F-8F8D-6E6ACBAD9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59" y="1361468"/>
            <a:ext cx="5239022" cy="2081071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8629C2CB-035D-4D1D-92F8-18424B6AC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068" y="1301492"/>
            <a:ext cx="5294825" cy="23576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4FC0B6-BF30-45C3-A976-DCC2BFA5C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119" y="3935288"/>
            <a:ext cx="4033474" cy="1928321"/>
          </a:xfrm>
          <a:prstGeom prst="rect">
            <a:avLst/>
          </a:prstGeom>
        </p:spPr>
      </p:pic>
      <p:sp>
        <p:nvSpPr>
          <p:cNvPr id="19" name="Rectangle 4">
            <a:extLst>
              <a:ext uri="{FF2B5EF4-FFF2-40B4-BE49-F238E27FC236}">
                <a16:creationId xmlns:a16="http://schemas.microsoft.com/office/drawing/2014/main" id="{B8D78A4A-E9D6-487D-843D-C08FC9160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167" y="5432283"/>
            <a:ext cx="6495317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6173E6-D188-4D8F-B4C2-01DA1991E569}"/>
              </a:ext>
            </a:extLst>
          </p:cNvPr>
          <p:cNvSpPr txBox="1"/>
          <p:nvPr/>
        </p:nvSpPr>
        <p:spPr>
          <a:xfrm>
            <a:off x="6545068" y="4899434"/>
            <a:ext cx="52948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If you have invested $10.000 over 5 years in TESLA stock your balance would be $94.100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448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兴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17992</TotalTime>
  <Words>649</Words>
  <Application>Microsoft Office PowerPoint</Application>
  <PresentationFormat>Widescreen</PresentationFormat>
  <Paragraphs>103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Microsoft YaHei</vt:lpstr>
      <vt:lpstr>Microsoft YaHei</vt:lpstr>
      <vt:lpstr>Arial</vt:lpstr>
      <vt:lpstr>Calibri</vt:lpstr>
      <vt:lpstr>Roboto</vt:lpstr>
      <vt:lpstr>Wingdings</vt:lpstr>
      <vt:lpstr>Office Theme</vt:lpstr>
      <vt:lpstr>Is Tesla Equity Outperforming the Market for the next 5, 10 and 15 Years? </vt:lpstr>
      <vt:lpstr>PowerPoint Presentation</vt:lpstr>
      <vt:lpstr>Market </vt:lpstr>
      <vt:lpstr>AUTOMAKERS INDUSTRY</vt:lpstr>
      <vt:lpstr>TSLA-Climate &amp; Social Impact</vt:lpstr>
      <vt:lpstr>TSLA-Diversification Effect</vt:lpstr>
      <vt:lpstr>TSLA-Financial Analysis </vt:lpstr>
      <vt:lpstr>PowerPoint Presentation</vt:lpstr>
      <vt:lpstr>TSLA-Historical price Analysis for the last 5 years</vt:lpstr>
      <vt:lpstr>TSLA-Sensitivity Analysis for next 20 years </vt:lpstr>
      <vt:lpstr>Investment Theses - Strong Business Model Drives Potential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LI</dc:creator>
  <cp:lastModifiedBy>Rodrigo Celso Guazzelli</cp:lastModifiedBy>
  <cp:revision>2097</cp:revision>
  <dcterms:created xsi:type="dcterms:W3CDTF">2017-06-26T23:43:33Z</dcterms:created>
  <dcterms:modified xsi:type="dcterms:W3CDTF">2020-11-07T22:45:23Z</dcterms:modified>
</cp:coreProperties>
</file>