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38" r:id="rId2"/>
    <p:sldId id="3852" r:id="rId3"/>
    <p:sldId id="3848" r:id="rId4"/>
    <p:sldId id="3853" r:id="rId5"/>
    <p:sldId id="3843" r:id="rId6"/>
    <p:sldId id="3850" r:id="rId7"/>
    <p:sldId id="3847" r:id="rId8"/>
    <p:sldId id="3851" r:id="rId9"/>
    <p:sldId id="3854" r:id="rId10"/>
    <p:sldId id="3849" r:id="rId11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450" autoAdjust="0"/>
  </p:normalViewPr>
  <p:slideViewPr>
    <p:cSldViewPr snapToGrid="0" snapToObjects="1">
      <p:cViewPr>
        <p:scale>
          <a:sx n="70" d="100"/>
          <a:sy n="70" d="100"/>
        </p:scale>
        <p:origin x="41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27282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27282D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9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Financial – vs </a:t>
            </a:r>
            <a:r>
              <a:rPr lang="en-CA" dirty="0" err="1"/>
              <a:t>corp</a:t>
            </a:r>
            <a:r>
              <a:rPr lang="en-CA" dirty="0"/>
              <a:t>, bond, index for 5, 10, 15 years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Social impact – global impact investment, local community -&gt; diversification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Climate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07/11/2020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07/11/2020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07/11/2020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Investment Theses</a:t>
            </a:r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Investment </a:t>
            </a:r>
            <a:r>
              <a:rPr lang="en-US">
                <a:solidFill>
                  <a:schemeClr val="bg1"/>
                </a:solidFill>
                <a:latin typeface="+mn-lt"/>
                <a:ea typeface="ＭＳ Ｐゴシック" pitchFamily="34" charset="-128"/>
                <a:cs typeface="Arial" charset="0"/>
              </a:rPr>
              <a:t>Advice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0C7C20-C9DB-41D4-915B-968C7A52AA14}"/>
              </a:ext>
            </a:extLst>
          </p:cNvPr>
          <p:cNvSpPr/>
          <p:nvPr/>
        </p:nvSpPr>
        <p:spPr>
          <a:xfrm>
            <a:off x="6243321" y="1365155"/>
            <a:ext cx="5296746" cy="53563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Clr>
                <a:schemeClr val="bg1">
                  <a:lumMod val="50000"/>
                </a:schemeClr>
              </a:buClr>
            </a:pPr>
            <a:endParaRPr lang="en-CA" sz="1200" dirty="0">
              <a:solidFill>
                <a:schemeClr val="tx1"/>
              </a:solidFill>
              <a:latin typeface="+mj-lt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26806CF-8112-42F0-90D0-646D162BAAD8}"/>
              </a:ext>
            </a:extLst>
          </p:cNvPr>
          <p:cNvSpPr txBox="1"/>
          <p:nvPr/>
        </p:nvSpPr>
        <p:spPr>
          <a:xfrm>
            <a:off x="709656" y="317175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Investment Risks</a:t>
            </a:r>
            <a:endParaRPr lang="zh-TW" altLang="en-US" dirty="0">
              <a:sym typeface="Arial"/>
            </a:endParaRP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0DAA41E4-F435-4891-B825-73E330DC4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2723"/>
              </p:ext>
            </p:extLst>
          </p:nvPr>
        </p:nvGraphicFramePr>
        <p:xfrm>
          <a:off x="3204891" y="3576300"/>
          <a:ext cx="2743200" cy="3053598"/>
        </p:xfrm>
        <a:graphic>
          <a:graphicData uri="http://schemas.openxmlformats.org/drawingml/2006/table">
            <a:tbl>
              <a:tblPr/>
              <a:tblGrid>
                <a:gridCol w="239699">
                  <a:extLst>
                    <a:ext uri="{9D8B030D-6E8A-4147-A177-3AD203B41FA5}">
                      <a16:colId xmlns:a16="http://schemas.microsoft.com/office/drawing/2014/main" val="3364698659"/>
                    </a:ext>
                  </a:extLst>
                </a:gridCol>
                <a:gridCol w="266329">
                  <a:extLst>
                    <a:ext uri="{9D8B030D-6E8A-4147-A177-3AD203B41FA5}">
                      <a16:colId xmlns:a16="http://schemas.microsoft.com/office/drawing/2014/main" val="2955662292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306244757"/>
                    </a:ext>
                  </a:extLst>
                </a:gridCol>
                <a:gridCol w="821429">
                  <a:extLst>
                    <a:ext uri="{9D8B030D-6E8A-4147-A177-3AD203B41FA5}">
                      <a16:colId xmlns:a16="http://schemas.microsoft.com/office/drawing/2014/main" val="1780785035"/>
                    </a:ext>
                  </a:extLst>
                </a:gridCol>
                <a:gridCol w="670019">
                  <a:extLst>
                    <a:ext uri="{9D8B030D-6E8A-4147-A177-3AD203B41FA5}">
                      <a16:colId xmlns:a16="http://schemas.microsoft.com/office/drawing/2014/main" val="2267712275"/>
                    </a:ext>
                  </a:extLst>
                </a:gridCol>
              </a:tblGrid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Capital Requirement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 Generation Timeline</a:t>
                      </a: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45727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01" marR="4901" marT="49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64809"/>
                  </a:ext>
                </a:extLst>
              </a:tr>
              <a:tr h="86259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  <a:b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Exchange Risk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Geographical Concentration</a:t>
                      </a:r>
                    </a:p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70591"/>
                  </a:ext>
                </a:extLst>
              </a:tr>
              <a:tr h="253028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4901" marR="4901" marT="49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88934"/>
                  </a:ext>
                </a:extLst>
              </a:tr>
              <a:tr h="212776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Likelihood</a:t>
                      </a: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01" marR="4901" marT="49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344"/>
                  </a:ext>
                </a:extLst>
              </a:tr>
            </a:tbl>
          </a:graphicData>
        </a:graphic>
      </p:graphicFrame>
      <p:sp>
        <p:nvSpPr>
          <p:cNvPr id="29" name="TextBox 23">
            <a:extLst>
              <a:ext uri="{FF2B5EF4-FFF2-40B4-BE49-F238E27FC236}">
                <a16:creationId xmlns:a16="http://schemas.microsoft.com/office/drawing/2014/main" id="{7C1B5E46-C8E6-4D3D-B9FC-77A5C751B2E5}"/>
              </a:ext>
            </a:extLst>
          </p:cNvPr>
          <p:cNvSpPr txBox="1"/>
          <p:nvPr/>
        </p:nvSpPr>
        <p:spPr>
          <a:xfrm>
            <a:off x="709657" y="3572786"/>
            <a:ext cx="267762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 indent="-17780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sz="1200" dirty="0">
                <a:latin typeface="+mj-lt"/>
                <a:cs typeface="Helvetica"/>
              </a:rPr>
              <a:t>Risk analysis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A379203-33A4-47F1-AE93-7C5A95E94E27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AB3A4A37-5971-4355-A6F1-2DA84A4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Investment Theses - Strong Business Model Drives Potential</a:t>
            </a:r>
          </a:p>
        </p:txBody>
      </p:sp>
    </p:spTree>
    <p:extLst>
      <p:ext uri="{BB962C8B-B14F-4D97-AF65-F5344CB8AC3E}">
        <p14:creationId xmlns:p14="http://schemas.microsoft.com/office/powerpoint/2010/main" val="27049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878466"/>
            <a:ext cx="11079927" cy="510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Data needed:</a:t>
            </a:r>
          </a:p>
          <a:p>
            <a:pPr marL="0" indent="0">
              <a:buNone/>
            </a:pPr>
            <a:r>
              <a:rPr lang="en-CA" b="1" dirty="0"/>
              <a:t>Growing Industry </a:t>
            </a:r>
          </a:p>
          <a:p>
            <a:r>
              <a:rPr lang="en-US" dirty="0"/>
              <a:t>Market size, CAGR of EV market (Global and US market), </a:t>
            </a:r>
          </a:p>
          <a:p>
            <a:r>
              <a:rPr lang="en-US" dirty="0"/>
              <a:t>Yearly sales of EV vs gas vehicle – to show the uptrend of EV sales?</a:t>
            </a:r>
          </a:p>
          <a:p>
            <a:r>
              <a:rPr lang="en-CA" dirty="0"/>
              <a:t>EV sales portion vs New car sales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Diversification Effect: </a:t>
            </a:r>
          </a:p>
          <a:p>
            <a:r>
              <a:rPr lang="en-US" dirty="0"/>
              <a:t>TSLA revenue breakdown by region, customer breakdown by region (use the map)</a:t>
            </a:r>
          </a:p>
          <a:p>
            <a:r>
              <a:rPr lang="en-US" dirty="0"/>
              <a:t>Other regional data ?</a:t>
            </a:r>
          </a:p>
          <a:p>
            <a:pPr marL="0" indent="0">
              <a:buNone/>
            </a:pPr>
            <a:r>
              <a:rPr lang="en-US" b="1" dirty="0"/>
              <a:t>Social Impact: </a:t>
            </a:r>
          </a:p>
          <a:p>
            <a:r>
              <a:rPr lang="en-US" dirty="0"/>
              <a:t>CO2, environment, death rate of TSLA</a:t>
            </a:r>
          </a:p>
          <a:p>
            <a:pPr marL="0" indent="0">
              <a:buNone/>
            </a:pPr>
            <a:r>
              <a:rPr lang="en-US" b="1" dirty="0"/>
              <a:t>Financial: </a:t>
            </a:r>
          </a:p>
          <a:p>
            <a:r>
              <a:rPr lang="en-US" dirty="0"/>
              <a:t>TSLA Financials: EBITDA, capex, profitability, risk of the investment</a:t>
            </a:r>
          </a:p>
          <a:p>
            <a:r>
              <a:rPr lang="en-US" dirty="0"/>
              <a:t>TSLA valuation- comps model </a:t>
            </a:r>
          </a:p>
          <a:p>
            <a:pPr marL="0" indent="0">
              <a:buNone/>
            </a:pPr>
            <a:r>
              <a:rPr lang="en-CA" b="1" dirty="0"/>
              <a:t>Stock Price Performance and Simulation: </a:t>
            </a:r>
          </a:p>
          <a:p>
            <a:r>
              <a:rPr lang="en-CA" dirty="0"/>
              <a:t>Historical stock price of TSLA and NASDAQ (and probably one main competitor of TSLA) from 2015-2020</a:t>
            </a:r>
          </a:p>
          <a:p>
            <a:r>
              <a:rPr lang="en-CA" dirty="0"/>
              <a:t>Bond yield – US treasury, municipal  bonds from 2015-2020</a:t>
            </a:r>
          </a:p>
          <a:p>
            <a:r>
              <a:rPr lang="en-CA" dirty="0"/>
              <a:t>Monte Carlo simulation for the next 5, 10 and 20 years 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Market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56448" y="983803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Core Drivers</a:t>
            </a:r>
            <a:endParaRPr lang="zh-CN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kumimoji="0" lang="en-CA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34" charset="-128"/>
                <a:cs typeface="Arial" charset="0"/>
              </a:rPr>
              <a:t>Costs reduces over time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Boomberng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594EF-BCD8-45E4-817A-8542251ADE9B}"/>
              </a:ext>
            </a:extLst>
          </p:cNvPr>
          <p:cNvSpPr txBox="1"/>
          <p:nvPr/>
        </p:nvSpPr>
        <p:spPr>
          <a:xfrm>
            <a:off x="648344" y="1361468"/>
            <a:ext cx="523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Green hydrogen costs to fall by up to 64% by 2040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9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371" y="429244"/>
            <a:ext cx="3737610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AUTOMAKERS INDUSTRY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Boomberng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2E177-38B4-4E5C-9712-1BB62FEF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98" y="896856"/>
            <a:ext cx="8057262" cy="55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TSLA-Climate &amp; Social Impact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67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TSLA-Diversification Effect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B007D9-1646-4851-92B4-0983BBB73596}"/>
              </a:ext>
            </a:extLst>
          </p:cNvPr>
          <p:cNvSpPr txBox="1"/>
          <p:nvPr/>
        </p:nvSpPr>
        <p:spPr>
          <a:xfrm>
            <a:off x="6243321" y="1024494"/>
            <a:ext cx="5294824" cy="272714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zh-TW" dirty="0">
                <a:sym typeface="Arial"/>
              </a:rPr>
              <a:t>Global Operation- Customer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Operation- Revenue Breakdown by region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8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Revenue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243319" y="3537505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Comps model</a:t>
            </a:r>
            <a:endParaRPr lang="zh-TW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Some </a:t>
            </a:r>
            <a:r>
              <a:rPr lang="en-CA" altLang="zh-CN" dirty="0" err="1"/>
              <a:t>othe</a:t>
            </a:r>
            <a:r>
              <a:rPr lang="en-CA" altLang="zh-CN" dirty="0"/>
              <a:t> metric </a:t>
            </a:r>
            <a:endParaRPr lang="zh-CN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130124-A902-4482-8E64-6546F78301B0}"/>
              </a:ext>
            </a:extLst>
          </p:cNvPr>
          <p:cNvSpPr txBox="1"/>
          <p:nvPr/>
        </p:nvSpPr>
        <p:spPr>
          <a:xfrm>
            <a:off x="4359899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Capex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010142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Factset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S&amp;P500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>
                <a:sym typeface="Arial"/>
              </a:rPr>
              <a:t>TSLA vs main competitor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Stock price  </a:t>
            </a:r>
            <a:endParaRPr lang="zh-TW" altLang="en-US" dirty="0">
              <a:sym typeface="Arial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12D0D91-163E-4F40-A6E8-8B0EEE8F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53" y="1357606"/>
            <a:ext cx="5344080" cy="2235753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86FC258-AFF4-420F-8F8D-6E6ACBAD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59" y="1361468"/>
            <a:ext cx="5239022" cy="20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for next 5, 10, 15 years </a:t>
            </a:r>
            <a:endParaRPr lang="en-CA" sz="22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TSLA vs S&amp;P500</a:t>
            </a:r>
            <a:endParaRPr lang="zh-TW" altLang="en-US" dirty="0">
              <a:sym typeface="Arial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>
                <a:sym typeface="Arial"/>
              </a:rPr>
              <a:t>TSLA vs its main competitor stock price</a:t>
            </a:r>
            <a:endParaRPr lang="zh-CN" altLang="en-US" dirty="0">
              <a:sym typeface="Arial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709656" y="353750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Stock price </a:t>
            </a:r>
            <a:endParaRPr lang="zh-TW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29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17615</TotalTime>
  <Words>397</Words>
  <Application>Microsoft Office PowerPoint</Application>
  <PresentationFormat>Widescreen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</vt:lpstr>
      <vt:lpstr>Arial</vt:lpstr>
      <vt:lpstr>Calibri</vt:lpstr>
      <vt:lpstr>Roboto</vt:lpstr>
      <vt:lpstr>Wingdings</vt:lpstr>
      <vt:lpstr>Office Theme</vt:lpstr>
      <vt:lpstr>Is Tesla Equity Outperforming the Market for the next 5, 10 and 15 Years? </vt:lpstr>
      <vt:lpstr>PowerPoint Presentation</vt:lpstr>
      <vt:lpstr>Market </vt:lpstr>
      <vt:lpstr>AUTOMAKERS INDUSTRY</vt:lpstr>
      <vt:lpstr>TSLA-Climate &amp; Social Impact</vt:lpstr>
      <vt:lpstr>TSLA-Diversification Effect</vt:lpstr>
      <vt:lpstr>TSLA-Financial Analysis </vt:lpstr>
      <vt:lpstr>TSLA-Historical price Analysis for the last 5 years</vt:lpstr>
      <vt:lpstr>TSLA-Sensitivity Analysis for next 5, 10, 15 years </vt:lpstr>
      <vt:lpstr>Investment Theses - Strong Business Model Drives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Rodrigo Celso Guazzelli</cp:lastModifiedBy>
  <cp:revision>2085</cp:revision>
  <dcterms:created xsi:type="dcterms:W3CDTF">2017-06-26T23:43:33Z</dcterms:created>
  <dcterms:modified xsi:type="dcterms:W3CDTF">2020-11-07T16:28:55Z</dcterms:modified>
</cp:coreProperties>
</file>