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838" r:id="rId2"/>
    <p:sldId id="3848" r:id="rId3"/>
    <p:sldId id="3843" r:id="rId4"/>
    <p:sldId id="3850" r:id="rId5"/>
    <p:sldId id="3847" r:id="rId6"/>
    <p:sldId id="3851" r:id="rId7"/>
    <p:sldId id="3849" r:id="rId8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 varScale="1">
        <p:scale>
          <a:sx n="57" d="100"/>
          <a:sy n="57" d="100"/>
        </p:scale>
        <p:origin x="8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4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Financial – vs </a:t>
            </a:r>
            <a:r>
              <a:rPr lang="en-CA" dirty="0" err="1"/>
              <a:t>corp</a:t>
            </a:r>
            <a:r>
              <a:rPr lang="en-CA" dirty="0"/>
              <a:t>, bond, index for 5, 10, 15 years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Social impact – global impact investment, local community -&gt; diversification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Climate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03/11/2020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RPA (Robotic Process Automation) Market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Core Drivers</a:t>
            </a:r>
            <a:endParaRPr lang="zh-CN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Historical &amp; Projected Global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Market </a:t>
            </a:r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(USD Billions)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Factset,, Equity Research Report, Gartner Industry Report.  Note: 1. Evaluation criteria: product quality, market responsiveness, operations, pricing  2.Evaluation criteria: business strategies and innovation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sz="1400" dirty="0">
                <a:latin typeface="+mj-lt"/>
              </a:rPr>
              <a:t>Competitive Landscape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Industry Trend -EV</a:t>
            </a:r>
            <a:endParaRPr lang="zh-TW" altLang="en-US" dirty="0">
              <a:sym typeface="Arial"/>
            </a:endParaRPr>
          </a:p>
        </p:txBody>
      </p:sp>
      <p:sp>
        <p:nvSpPr>
          <p:cNvPr id="18" name="Google Shape;52;p6">
            <a:extLst>
              <a:ext uri="{FF2B5EF4-FFF2-40B4-BE49-F238E27FC236}">
                <a16:creationId xmlns:a16="http://schemas.microsoft.com/office/drawing/2014/main" id="{860BA227-9853-4EB2-8D13-04BD7ECDA2CC}"/>
              </a:ext>
            </a:extLst>
          </p:cNvPr>
          <p:cNvSpPr txBox="1"/>
          <p:nvPr/>
        </p:nvSpPr>
        <p:spPr>
          <a:xfrm>
            <a:off x="4056473" y="1539140"/>
            <a:ext cx="18922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46" indent="-171446">
              <a:spcBef>
                <a:spcPts val="600"/>
              </a:spcBef>
              <a:buFont typeface="Arial" panose="020B0604020202020204" pitchFamily="34" charset="0"/>
              <a:buChar char="•"/>
              <a:defRPr sz="1200" b="1" i="0" u="none" strike="noStrike" spc="0" baseline="0">
                <a:solidFill>
                  <a:srgbClr val="2728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altLang="zh-TW" dirty="0">
                <a:sym typeface="Arial"/>
              </a:rPr>
              <a:t>Market Size </a:t>
            </a:r>
          </a:p>
          <a:p>
            <a:r>
              <a:rPr lang="en-CA" altLang="zh-TW" dirty="0">
                <a:sym typeface="Arial"/>
              </a:rPr>
              <a:t>CAGR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24F2F0A-980A-4A9A-B0C4-BEA9F84DFADE}"/>
              </a:ext>
            </a:extLst>
          </p:cNvPr>
          <p:cNvGrpSpPr/>
          <p:nvPr/>
        </p:nvGrpSpPr>
        <p:grpSpPr>
          <a:xfrm>
            <a:off x="6256448" y="4567102"/>
            <a:ext cx="5698485" cy="2168227"/>
            <a:chOff x="6256448" y="3948926"/>
            <a:chExt cx="5751793" cy="2495766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D611A79-E8C2-4E7C-BF2D-150183510A4C}"/>
                </a:ext>
              </a:extLst>
            </p:cNvPr>
            <p:cNvSpPr txBox="1"/>
            <p:nvPr/>
          </p:nvSpPr>
          <p:spPr>
            <a:xfrm>
              <a:off x="9782828" y="4066892"/>
              <a:ext cx="2225413" cy="24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/>
                <a:t>UiPath </a:t>
              </a:r>
              <a:r>
                <a:rPr lang="en-US" altLang="zh-TW" sz="800" b="1" dirty="0"/>
                <a:t>(Private Placement)</a:t>
              </a:r>
              <a:endParaRPr lang="en-CA" sz="8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8F2FB6F-AD90-49E6-BF67-73ADFBDF84C8}"/>
                </a:ext>
              </a:extLst>
            </p:cNvPr>
            <p:cNvSpPr txBox="1"/>
            <p:nvPr/>
          </p:nvSpPr>
          <p:spPr>
            <a:xfrm>
              <a:off x="6905358" y="5485353"/>
              <a:ext cx="591699" cy="24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NTT</a:t>
              </a:r>
              <a:endParaRPr lang="en-CA" sz="9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0229DD3-17D6-4474-B5DF-9FB82DCAA316}"/>
                </a:ext>
              </a:extLst>
            </p:cNvPr>
            <p:cNvGrpSpPr/>
            <p:nvPr/>
          </p:nvGrpSpPr>
          <p:grpSpPr>
            <a:xfrm>
              <a:off x="6256448" y="3948926"/>
              <a:ext cx="5555984" cy="2495766"/>
              <a:chOff x="6256448" y="3948926"/>
              <a:chExt cx="5555984" cy="249576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F86246B1-1B42-4B98-AC4A-A121898FD075}"/>
                  </a:ext>
                </a:extLst>
              </p:cNvPr>
              <p:cNvGrpSpPr/>
              <p:nvPr/>
            </p:nvGrpSpPr>
            <p:grpSpPr>
              <a:xfrm>
                <a:off x="6256448" y="3948926"/>
                <a:ext cx="5200075" cy="2495766"/>
                <a:chOff x="5611894" y="1342374"/>
                <a:chExt cx="5692970" cy="3032810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E747F27-EAF4-4CB8-A531-2EE369982486}"/>
                    </a:ext>
                  </a:extLst>
                </p:cNvPr>
                <p:cNvGrpSpPr/>
                <p:nvPr/>
              </p:nvGrpSpPr>
              <p:grpSpPr>
                <a:xfrm>
                  <a:off x="5611894" y="1342374"/>
                  <a:ext cx="5646895" cy="3032810"/>
                  <a:chOff x="6594800" y="1399523"/>
                  <a:chExt cx="5193691" cy="2025343"/>
                </a:xfrm>
              </p:grpSpPr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8F966E6E-273A-420B-9FF2-AC92780FC3A9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993" y="3209246"/>
                    <a:ext cx="1961498" cy="215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Completeness of vision</a:t>
                    </a:r>
                    <a:r>
                      <a:rPr lang="en-US" altLang="zh-TW" sz="700" dirty="0"/>
                      <a:t>2</a:t>
                    </a:r>
                    <a:endParaRPr lang="en-CA" sz="900" dirty="0"/>
                  </a:p>
                </p:txBody>
              </p: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024373BE-5D9A-445E-9DFE-48EB9C81FA99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800" y="1399523"/>
                    <a:ext cx="1263932" cy="215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altLang="zh-TW" sz="900" dirty="0"/>
                      <a:t>Ability to execute</a:t>
                    </a:r>
                    <a:r>
                      <a:rPr lang="en-CA" altLang="zh-TW" sz="700" dirty="0"/>
                      <a:t>1</a:t>
                    </a:r>
                    <a:endParaRPr lang="en-CA" sz="900" dirty="0"/>
                  </a:p>
                </p:txBody>
              </p:sp>
              <p:cxnSp>
                <p:nvCxnSpPr>
                  <p:cNvPr id="43" name="直線單箭頭接點 42">
                    <a:extLst>
                      <a:ext uri="{FF2B5EF4-FFF2-40B4-BE49-F238E27FC236}">
                        <a16:creationId xmlns:a16="http://schemas.microsoft.com/office/drawing/2014/main" id="{8E616E32-D1D6-405F-A99B-4421321F3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7808" y="3193095"/>
                    <a:ext cx="4545543" cy="731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單箭頭接點 43">
                    <a:extLst>
                      <a:ext uri="{FF2B5EF4-FFF2-40B4-BE49-F238E27FC236}">
                        <a16:creationId xmlns:a16="http://schemas.microsoft.com/office/drawing/2014/main" id="{94075E3A-20DD-4E25-BCFA-0EDB53A85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7808" y="1570273"/>
                    <a:ext cx="0" cy="1620287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E8C7F236-4351-4037-8267-A9BFCEFBE5AE}"/>
                    </a:ext>
                  </a:extLst>
                </p:cNvPr>
                <p:cNvGrpSpPr/>
                <p:nvPr/>
              </p:nvGrpSpPr>
              <p:grpSpPr>
                <a:xfrm>
                  <a:off x="6799812" y="1872094"/>
                  <a:ext cx="4505052" cy="1919301"/>
                  <a:chOff x="6774309" y="2133417"/>
                  <a:chExt cx="3891663" cy="1657977"/>
                </a:xfrm>
              </p:grpSpPr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F084AD41-377E-4958-A5CF-DFA2B249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4309" y="3256092"/>
                    <a:ext cx="55958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SAP</a:t>
                    </a:r>
                    <a:endParaRPr lang="en-CA" sz="900" dirty="0"/>
                  </a:p>
                </p:txBody>
              </p:sp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271F0A01-50C8-47DF-BF45-0C8A3038A1A3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95" y="2992699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Samsung SDS</a:t>
                    </a:r>
                    <a:endParaRPr lang="en-CA" sz="900" dirty="0"/>
                  </a:p>
                </p:txBody>
              </p: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12D3F9F1-0136-4962-9A73-165DBAA69442}"/>
                      </a:ext>
                    </a:extLst>
                  </p:cNvPr>
                  <p:cNvSpPr txBox="1"/>
                  <p:nvPr/>
                </p:nvSpPr>
                <p:spPr>
                  <a:xfrm>
                    <a:off x="7775901" y="2632570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Kofax</a:t>
                    </a:r>
                    <a:endParaRPr lang="en-CA" sz="900" dirty="0"/>
                  </a:p>
                </p:txBody>
              </p:sp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E11DC0E-E952-49E0-8408-5FE6A6DF290D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322" y="2447904"/>
                    <a:ext cx="9609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900" dirty="0"/>
                      <a:t>EdgeVerve Systems</a:t>
                    </a:r>
                  </a:p>
                </p:txBody>
              </p:sp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EC0F3739-5CD2-468B-8BF1-DD6DBF74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027" y="294654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Microsoft</a:t>
                    </a:r>
                    <a:endParaRPr lang="en-CA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BE2EDF3B-F75F-427B-AC06-3DD0504141E5}"/>
                      </a:ext>
                    </a:extLst>
                  </p:cNvPr>
                  <p:cNvSpPr txBox="1"/>
                  <p:nvPr/>
                </p:nvSpPr>
                <p:spPr>
                  <a:xfrm>
                    <a:off x="8757892" y="213341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b="1" dirty="0">
                        <a:solidFill>
                          <a:srgbClr val="002060"/>
                        </a:solidFill>
                      </a:rPr>
                      <a:t>Blue Prism</a:t>
                    </a:r>
                    <a:endParaRPr lang="en-CA" sz="9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ACA79A43-0884-408A-8817-112E1B660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63465" y="276588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WorkFusion</a:t>
                    </a:r>
                    <a:endParaRPr lang="en-CA" sz="900" dirty="0"/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6C45DB0C-C148-4EC2-9A50-EB4A4F65B74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153" y="3285926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Servicetrace</a:t>
                    </a:r>
                    <a:endParaRPr lang="en-CA" sz="900" dirty="0"/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4BA81819-E64C-44FD-AA0A-491842268716}"/>
                      </a:ext>
                    </a:extLst>
                  </p:cNvPr>
                  <p:cNvSpPr txBox="1"/>
                  <p:nvPr/>
                </p:nvSpPr>
                <p:spPr>
                  <a:xfrm>
                    <a:off x="7399910" y="3560562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AntWorks</a:t>
                    </a:r>
                    <a:endParaRPr lang="en-CA" sz="900" dirty="0"/>
                  </a:p>
                </p:txBody>
              </p:sp>
            </p:grpSp>
          </p:grp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B2D5032-3F59-488B-B038-E3F0108E0FDA}"/>
                  </a:ext>
                </a:extLst>
              </p:cNvPr>
              <p:cNvSpPr txBox="1"/>
              <p:nvPr/>
            </p:nvSpPr>
            <p:spPr>
              <a:xfrm>
                <a:off x="9587019" y="4596174"/>
                <a:ext cx="2225413" cy="38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b="1" dirty="0"/>
                  <a:t>Automation Anywhere</a:t>
                </a:r>
              </a:p>
              <a:p>
                <a:r>
                  <a:rPr lang="en-US" altLang="zh-TW" sz="800" b="1" dirty="0"/>
                  <a:t>(Private Placement)</a:t>
                </a:r>
                <a:endParaRPr lang="en-CA" sz="800" b="1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8D06E9-C3DF-4034-82AE-797937DA2650}"/>
                  </a:ext>
                </a:extLst>
              </p:cNvPr>
              <p:cNvSpPr/>
              <p:nvPr/>
            </p:nvSpPr>
            <p:spPr>
              <a:xfrm>
                <a:off x="9416684" y="3960744"/>
                <a:ext cx="1881017" cy="10365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B3AFAD-41D4-489C-A0A3-B452F3664C02}"/>
              </a:ext>
            </a:extLst>
          </p:cNvPr>
          <p:cNvSpPr txBox="1"/>
          <p:nvPr/>
        </p:nvSpPr>
        <p:spPr>
          <a:xfrm>
            <a:off x="6243319" y="3959676"/>
            <a:ext cx="541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baseline="0" dirty="0"/>
              <a:t>First tier: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zh-TW" sz="1200" b="1" i="0" u="none" strike="noStrike" baseline="0" dirty="0"/>
              <a:t>Draw a graph to prove that TSLA is one of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9809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TSLA-Climate &amp; Social Impact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67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TSLA-Diversification Effect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Global Operation- Customer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Operation- Revenue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8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Comps model</a:t>
            </a:r>
            <a:endParaRPr lang="zh-TW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Some </a:t>
            </a:r>
            <a:r>
              <a:rPr lang="en-CA" altLang="zh-CN" dirty="0" err="1"/>
              <a:t>othe</a:t>
            </a:r>
            <a:r>
              <a:rPr lang="en-CA" altLang="zh-CN" dirty="0"/>
              <a:t> metric </a:t>
            </a:r>
            <a:endParaRPr lang="zh-CN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130124-A902-4482-8E64-6546F78301B0}"/>
              </a:ext>
            </a:extLst>
          </p:cNvPr>
          <p:cNvSpPr txBox="1"/>
          <p:nvPr/>
        </p:nvSpPr>
        <p:spPr>
          <a:xfrm>
            <a:off x="4359899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Capex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010142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for 5, 10, 15 years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TSLA vs Treasury bond yield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NASDAQ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its main competitor stock price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Municipal bond yield</a:t>
            </a:r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19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Investment Theses</a:t>
            </a:r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Investment </a:t>
            </a:r>
            <a:r>
              <a:rPr lang="en-US">
                <a:solidFill>
                  <a:schemeClr val="bg1"/>
                </a:solidFill>
                <a:latin typeface="+mn-lt"/>
                <a:ea typeface="ＭＳ Ｐゴシック" pitchFamily="34" charset="-128"/>
                <a:cs typeface="Arial" charset="0"/>
              </a:rPr>
              <a:t>Advice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0C7C20-C9DB-41D4-915B-968C7A52AA14}"/>
              </a:ext>
            </a:extLst>
          </p:cNvPr>
          <p:cNvSpPr/>
          <p:nvPr/>
        </p:nvSpPr>
        <p:spPr>
          <a:xfrm>
            <a:off x="6243321" y="1365155"/>
            <a:ext cx="5296746" cy="53563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Clr>
                <a:schemeClr val="bg1">
                  <a:lumMod val="50000"/>
                </a:schemeClr>
              </a:buClr>
            </a:pPr>
            <a:endParaRPr lang="en-CA" sz="1200" dirty="0">
              <a:solidFill>
                <a:schemeClr val="tx1"/>
              </a:solidFill>
              <a:latin typeface="+mj-lt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6806CF-8112-42F0-90D0-646D162BAAD8}"/>
              </a:ext>
            </a:extLst>
          </p:cNvPr>
          <p:cNvSpPr txBox="1"/>
          <p:nvPr/>
        </p:nvSpPr>
        <p:spPr>
          <a:xfrm>
            <a:off x="709656" y="317175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Investment Risks</a:t>
            </a:r>
            <a:endParaRPr lang="zh-TW" altLang="en-US" dirty="0">
              <a:sym typeface="Arial"/>
            </a:endParaRP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0DAA41E4-F435-4891-B825-73E330DC4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2723"/>
              </p:ext>
            </p:extLst>
          </p:nvPr>
        </p:nvGraphicFramePr>
        <p:xfrm>
          <a:off x="3204891" y="3576300"/>
          <a:ext cx="2743200" cy="3053598"/>
        </p:xfrm>
        <a:graphic>
          <a:graphicData uri="http://schemas.openxmlformats.org/drawingml/2006/table">
            <a:tbl>
              <a:tblPr/>
              <a:tblGrid>
                <a:gridCol w="239699">
                  <a:extLst>
                    <a:ext uri="{9D8B030D-6E8A-4147-A177-3AD203B41FA5}">
                      <a16:colId xmlns:a16="http://schemas.microsoft.com/office/drawing/2014/main" val="3364698659"/>
                    </a:ext>
                  </a:extLst>
                </a:gridCol>
                <a:gridCol w="266329">
                  <a:extLst>
                    <a:ext uri="{9D8B030D-6E8A-4147-A177-3AD203B41FA5}">
                      <a16:colId xmlns:a16="http://schemas.microsoft.com/office/drawing/2014/main" val="2955662292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306244757"/>
                    </a:ext>
                  </a:extLst>
                </a:gridCol>
                <a:gridCol w="821429">
                  <a:extLst>
                    <a:ext uri="{9D8B030D-6E8A-4147-A177-3AD203B41FA5}">
                      <a16:colId xmlns:a16="http://schemas.microsoft.com/office/drawing/2014/main" val="1780785035"/>
                    </a:ext>
                  </a:extLst>
                </a:gridCol>
                <a:gridCol w="670019">
                  <a:extLst>
                    <a:ext uri="{9D8B030D-6E8A-4147-A177-3AD203B41FA5}">
                      <a16:colId xmlns:a16="http://schemas.microsoft.com/office/drawing/2014/main" val="2267712275"/>
                    </a:ext>
                  </a:extLst>
                </a:gridCol>
              </a:tblGrid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Capital Requirement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Generation Timeline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45727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64809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  <a:b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 Risk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Geographical Concentration</a:t>
                      </a:r>
                    </a:p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70591"/>
                  </a:ext>
                </a:extLst>
              </a:tr>
              <a:tr h="25302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88934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Likelihood</a:t>
                      </a: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344"/>
                  </a:ext>
                </a:extLst>
              </a:tr>
            </a:tbl>
          </a:graphicData>
        </a:graphic>
      </p:graphicFrame>
      <p:sp>
        <p:nvSpPr>
          <p:cNvPr id="29" name="TextBox 23">
            <a:extLst>
              <a:ext uri="{FF2B5EF4-FFF2-40B4-BE49-F238E27FC236}">
                <a16:creationId xmlns:a16="http://schemas.microsoft.com/office/drawing/2014/main" id="{7C1B5E46-C8E6-4D3D-B9FC-77A5C751B2E5}"/>
              </a:ext>
            </a:extLst>
          </p:cNvPr>
          <p:cNvSpPr txBox="1"/>
          <p:nvPr/>
        </p:nvSpPr>
        <p:spPr>
          <a:xfrm>
            <a:off x="709657" y="3572786"/>
            <a:ext cx="267762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sz="1200" dirty="0">
                <a:latin typeface="+mj-lt"/>
                <a:cs typeface="Helvetica"/>
              </a:rPr>
              <a:t>Risk analysis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A379203-33A4-47F1-AE93-7C5A95E94E27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AB3A4A37-5971-4355-A6F1-2DA84A4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Investment Theses - Strong Business Model Drives Potential</a:t>
            </a:r>
          </a:p>
        </p:txBody>
      </p:sp>
    </p:spTree>
    <p:extLst>
      <p:ext uri="{BB962C8B-B14F-4D97-AF65-F5344CB8AC3E}">
        <p14:creationId xmlns:p14="http://schemas.microsoft.com/office/powerpoint/2010/main" val="270498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17477</TotalTime>
  <Words>315</Words>
  <Application>Microsoft Office PowerPoint</Application>
  <PresentationFormat>寬螢幕</PresentationFormat>
  <Paragraphs>85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微软雅黑</vt:lpstr>
      <vt:lpstr>微软雅黑</vt:lpstr>
      <vt:lpstr>Arial</vt:lpstr>
      <vt:lpstr>Calibri</vt:lpstr>
      <vt:lpstr>Wingdings</vt:lpstr>
      <vt:lpstr>Office Theme</vt:lpstr>
      <vt:lpstr>Is Tesla Equity Outperforming the Market for the next 5, 10 and 15 Years? </vt:lpstr>
      <vt:lpstr>RPA (Robotic Process Automation) Market </vt:lpstr>
      <vt:lpstr>TSLA-Climate &amp; Social Impact</vt:lpstr>
      <vt:lpstr>TSLA-Diversification Effect</vt:lpstr>
      <vt:lpstr>TSLA-Financial Analysis </vt:lpstr>
      <vt:lpstr>TSLA-Sensitivity Analysis for 5, 10, 15 years </vt:lpstr>
      <vt:lpstr>Investment Theses - Strong Business Model Drives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2060</cp:revision>
  <dcterms:created xsi:type="dcterms:W3CDTF">2017-06-26T23:43:33Z</dcterms:created>
  <dcterms:modified xsi:type="dcterms:W3CDTF">2020-11-04T01:25:25Z</dcterms:modified>
</cp:coreProperties>
</file>