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838" r:id="rId2"/>
    <p:sldId id="3847" r:id="rId3"/>
    <p:sldId id="3850" r:id="rId4"/>
    <p:sldId id="3848" r:id="rId5"/>
    <p:sldId id="3852" r:id="rId6"/>
    <p:sldId id="3849" r:id="rId7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CCC"/>
    <a:srgbClr val="BC0000"/>
    <a:srgbClr val="FEFAFA"/>
    <a:srgbClr val="A6A6A6"/>
    <a:srgbClr val="FFFFFF"/>
    <a:srgbClr val="FADEDE"/>
    <a:srgbClr val="FFEB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85389" autoAdjust="0"/>
  </p:normalViewPr>
  <p:slideViewPr>
    <p:cSldViewPr snapToGrid="0" snapToObjects="1">
      <p:cViewPr varScale="1">
        <p:scale>
          <a:sx n="54" d="100"/>
          <a:sy n="54" d="100"/>
        </p:scale>
        <p:origin x="3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1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(1,634.9)                       (1,440.5)                       (4,081.0)                       (2,319.0)                       (1,432.0) 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4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9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General Motors Company  	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Ford Motor Company  	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BAIC Motor Corporation Limited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Aptiv PLC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BYD Company Limited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Great Wall Motor Company Limited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Isuzu Motors Limited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AUDI AG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Tata Motors Limited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LTM EBITDA Margin % 0.095 LTM Total Revenues, 1 Yr Growth % -0.135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9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3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5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10/11/2020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10/11/2020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E761BDF-C702-47A0-A896-D5BEB88E53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B4D2C1F-F6B7-4405-B259-2CDC77E20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220" y="1329890"/>
            <a:ext cx="8422955" cy="1019331"/>
          </a:xfrm>
        </p:spPr>
        <p:txBody>
          <a:bodyPr/>
          <a:lstStyle/>
          <a:p>
            <a:r>
              <a:rPr lang="en-CA" altLang="zh-TW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Is Tesla Equity Outperforming the Market for the next 5, 10 and 15 Years? </a:t>
            </a:r>
            <a:endParaRPr lang="zh-TW" altLang="en-US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A7DF6E-9483-47CA-A81F-5469D961B2D4}"/>
              </a:ext>
            </a:extLst>
          </p:cNvPr>
          <p:cNvSpPr/>
          <p:nvPr/>
        </p:nvSpPr>
        <p:spPr>
          <a:xfrm>
            <a:off x="609600" y="1028700"/>
            <a:ext cx="10896600" cy="50807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29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272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Income Metrics- Net Income, EBITDA, Revenue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6C038A2-8E05-4238-849A-4CF19C45BFC3}"/>
              </a:ext>
            </a:extLst>
          </p:cNvPr>
          <p:cNvSpPr txBox="1"/>
          <p:nvPr/>
        </p:nvSpPr>
        <p:spPr>
          <a:xfrm>
            <a:off x="8500796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Profitability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3957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Report, FS. Note 1, adjusted EBITDA = EBITDA </a:t>
            </a:r>
            <a:r>
              <a:rPr lang="en-CA" sz="800" dirty="0"/>
              <a:t>excludes share based payments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55BA86-E8D3-4D72-83C0-05C884CD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430761"/>
            <a:ext cx="7588640" cy="458493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6B4D4F2-C716-49F1-84A5-D40534C9B1B6}"/>
              </a:ext>
            </a:extLst>
          </p:cNvPr>
          <p:cNvSpPr txBox="1"/>
          <p:nvPr/>
        </p:nvSpPr>
        <p:spPr>
          <a:xfrm>
            <a:off x="8500796" y="1926771"/>
            <a:ext cx="3528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Revenue CAGR 36.89% from FY2016 to 2019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EBITDA CAGR 64.12% from FY2016 to 2019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Net Income has turned positive in FY2020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Capex growth trend with cumulative 12 months YoY of 94.62% to $ 2,423 as of Sep 30 2020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Average Capex from FY2016 to 2020 LTM is $2237.4 M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737EBC2-61CF-4DB0-9EF4-14552C37F3EF}"/>
              </a:ext>
            </a:extLst>
          </p:cNvPr>
          <p:cNvGrpSpPr/>
          <p:nvPr/>
        </p:nvGrpSpPr>
        <p:grpSpPr>
          <a:xfrm>
            <a:off x="1456443" y="2521745"/>
            <a:ext cx="4125544" cy="1401085"/>
            <a:chOff x="1492882" y="2521745"/>
            <a:chExt cx="3859780" cy="1401085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A6E7E58B-2A1C-4735-BE91-8873E2551E6D}"/>
                </a:ext>
              </a:extLst>
            </p:cNvPr>
            <p:cNvSpPr>
              <a:spLocks/>
            </p:cNvSpPr>
            <p:nvPr/>
          </p:nvSpPr>
          <p:spPr bwMode="auto">
            <a:xfrm rot="705773">
              <a:off x="2108382" y="2521745"/>
              <a:ext cx="2455443" cy="1401085"/>
            </a:xfrm>
            <a:custGeom>
              <a:avLst/>
              <a:gdLst>
                <a:gd name="T0" fmla="*/ 1095 w 1095"/>
                <a:gd name="T1" fmla="*/ 0 h 852"/>
                <a:gd name="T2" fmla="*/ 1059 w 1095"/>
                <a:gd name="T3" fmla="*/ 344 h 852"/>
                <a:gd name="T4" fmla="*/ 983 w 1095"/>
                <a:gd name="T5" fmla="*/ 289 h 852"/>
                <a:gd name="T6" fmla="*/ 0 w 1095"/>
                <a:gd name="T7" fmla="*/ 852 h 852"/>
                <a:gd name="T8" fmla="*/ 863 w 1095"/>
                <a:gd name="T9" fmla="*/ 202 h 852"/>
                <a:gd name="T10" fmla="*/ 780 w 1095"/>
                <a:gd name="T11" fmla="*/ 141 h 852"/>
                <a:gd name="T12" fmla="*/ 1095 w 1095"/>
                <a:gd name="T13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852">
                  <a:moveTo>
                    <a:pt x="1095" y="0"/>
                  </a:moveTo>
                  <a:cubicBezTo>
                    <a:pt x="1059" y="344"/>
                    <a:pt x="1059" y="344"/>
                    <a:pt x="1059" y="344"/>
                  </a:cubicBezTo>
                  <a:cubicBezTo>
                    <a:pt x="983" y="289"/>
                    <a:pt x="983" y="289"/>
                    <a:pt x="983" y="289"/>
                  </a:cubicBezTo>
                  <a:cubicBezTo>
                    <a:pt x="873" y="383"/>
                    <a:pt x="417" y="756"/>
                    <a:pt x="0" y="852"/>
                  </a:cubicBezTo>
                  <a:cubicBezTo>
                    <a:pt x="0" y="852"/>
                    <a:pt x="598" y="547"/>
                    <a:pt x="863" y="202"/>
                  </a:cubicBezTo>
                  <a:cubicBezTo>
                    <a:pt x="780" y="141"/>
                    <a:pt x="780" y="141"/>
                    <a:pt x="780" y="141"/>
                  </a:cubicBezTo>
                  <a:lnTo>
                    <a:pt x="1095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095FB"/>
                </a:buClr>
                <a:buSzPct val="90000"/>
                <a:buFont typeface="Wingdings" pitchFamily="2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98AB"/>
                </a:solidFill>
                <a:effectLst/>
                <a:uLnTx/>
                <a:uFillTx/>
                <a:latin typeface="Arial" pitchFamily="34" charset="0"/>
                <a:ea typeface="Microsoft YaHei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01D1E6E-1477-4992-B3B9-7459D2CAC9FE}"/>
                </a:ext>
              </a:extLst>
            </p:cNvPr>
            <p:cNvSpPr txBox="1"/>
            <p:nvPr/>
          </p:nvSpPr>
          <p:spPr>
            <a:xfrm rot="20764537">
              <a:off x="1492882" y="2549293"/>
              <a:ext cx="3859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rgbClr val="FF0000"/>
                  </a:solidFill>
                </a:rPr>
                <a:t>Revenue CAGR 36.89%</a:t>
              </a:r>
            </a:p>
            <a:p>
              <a:r>
                <a:rPr lang="en-CA" sz="1600" dirty="0">
                  <a:solidFill>
                    <a:srgbClr val="FF0000"/>
                  </a:solidFill>
                </a:rPr>
                <a:t>EBITDA CAGR 64.12%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51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544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Short-term Liquidity Analysis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544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Long-term Solvency</a:t>
            </a:r>
            <a:endParaRPr lang="zh-TW" altLang="en-US" dirty="0">
              <a:sym typeface="Arial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3BFC9E2-940E-4AE4-BF20-FF01C51EC159}"/>
              </a:ext>
            </a:extLst>
          </p:cNvPr>
          <p:cNvGrpSpPr/>
          <p:nvPr/>
        </p:nvGrpSpPr>
        <p:grpSpPr>
          <a:xfrm>
            <a:off x="213413" y="1468526"/>
            <a:ext cx="6084444" cy="3371554"/>
            <a:chOff x="592061" y="1457978"/>
            <a:chExt cx="6037340" cy="3345452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8311DA05-7011-48E7-97C7-97592DF5D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415" b="4310"/>
            <a:stretch/>
          </p:blipFill>
          <p:spPr>
            <a:xfrm>
              <a:off x="592061" y="1457978"/>
              <a:ext cx="6037340" cy="3345452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E0BCCE0-DF12-495A-BA52-FE93F5E63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462" t="56752" r="2900" b="18027"/>
            <a:stretch/>
          </p:blipFill>
          <p:spPr>
            <a:xfrm>
              <a:off x="1448588" y="1917940"/>
              <a:ext cx="1354960" cy="881744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7C4D9FDC-F3E8-44FD-AE66-87EBB3C0FA9B}"/>
              </a:ext>
            </a:extLst>
          </p:cNvPr>
          <p:cNvGrpSpPr/>
          <p:nvPr/>
        </p:nvGrpSpPr>
        <p:grpSpPr>
          <a:xfrm>
            <a:off x="6237518" y="1512069"/>
            <a:ext cx="5840663" cy="3523393"/>
            <a:chOff x="6220708" y="1667303"/>
            <a:chExt cx="5840663" cy="3523393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1F43C29D-FFD2-431E-9DFB-AB81D4AE6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99" r="23523"/>
            <a:stretch/>
          </p:blipFill>
          <p:spPr>
            <a:xfrm>
              <a:off x="6220708" y="1667303"/>
              <a:ext cx="5840663" cy="3523393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B0A75D24-C1D7-4D0A-B962-CE5519530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645" t="57692" r="2142" b="17643"/>
            <a:stretch/>
          </p:blipFill>
          <p:spPr>
            <a:xfrm>
              <a:off x="10297886" y="2100943"/>
              <a:ext cx="1654628" cy="869067"/>
            </a:xfrm>
            <a:prstGeom prst="rect">
              <a:avLst/>
            </a:prstGeom>
          </p:spPr>
        </p:pic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B6F4B81A-F1D6-4BDD-BC5C-1CC8B61D59AF}"/>
              </a:ext>
            </a:extLst>
          </p:cNvPr>
          <p:cNvSpPr/>
          <p:nvPr/>
        </p:nvSpPr>
        <p:spPr>
          <a:xfrm>
            <a:off x="789992" y="5054941"/>
            <a:ext cx="5383327" cy="111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Description to be added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8B27D72-9BAF-4028-B409-10057C8C40A7}"/>
              </a:ext>
            </a:extLst>
          </p:cNvPr>
          <p:cNvSpPr/>
          <p:nvPr/>
        </p:nvSpPr>
        <p:spPr>
          <a:xfrm>
            <a:off x="6654478" y="5035462"/>
            <a:ext cx="5383327" cy="111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Description to be added</a:t>
            </a:r>
          </a:p>
        </p:txBody>
      </p:sp>
    </p:spTree>
    <p:extLst>
      <p:ext uri="{BB962C8B-B14F-4D97-AF65-F5344CB8AC3E}">
        <p14:creationId xmlns:p14="http://schemas.microsoft.com/office/powerpoint/2010/main" val="316453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923D636-BB03-4AD4-820E-D92AA8F7E7C2}"/>
              </a:ext>
            </a:extLst>
          </p:cNvPr>
          <p:cNvSpPr txBox="1"/>
          <p:nvPr/>
        </p:nvSpPr>
        <p:spPr>
          <a:xfrm>
            <a:off x="709656" y="1024493"/>
            <a:ext cx="8568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First Tier Company - TSLA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zh-TW" sz="2200" dirty="0">
                <a:latin typeface="+mj-lt"/>
              </a:rPr>
              <a:t>TSLA-</a:t>
            </a:r>
            <a:r>
              <a:rPr lang="zh-TW" altLang="en-US" sz="2200" dirty="0">
                <a:latin typeface="+mj-lt"/>
              </a:rPr>
              <a:t> </a:t>
            </a:r>
            <a:r>
              <a:rPr lang="en-CA" altLang="zh-TW" dirty="0">
                <a:latin typeface="+mj-lt"/>
              </a:rPr>
              <a:t>Competitive</a:t>
            </a:r>
            <a:r>
              <a:rPr lang="en-CA" altLang="zh-TW" sz="2200" dirty="0">
                <a:latin typeface="+mj-lt"/>
              </a:rPr>
              <a:t> Landscape</a:t>
            </a:r>
            <a:br>
              <a:rPr lang="en-CA" altLang="zh-TW" sz="2200" dirty="0">
                <a:latin typeface="+mj-lt"/>
              </a:rPr>
            </a:br>
            <a:endParaRPr lang="en-CA" sz="2200" dirty="0">
              <a:latin typeface="+mj-lt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5D76B4-47C2-4036-A2D4-D60C7D000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372367"/>
            <a:ext cx="9048750" cy="5334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7476CB7-4E3F-4A2A-AC3A-798588DE9927}"/>
              </a:ext>
            </a:extLst>
          </p:cNvPr>
          <p:cNvSpPr txBox="1"/>
          <p:nvPr/>
        </p:nvSpPr>
        <p:spPr>
          <a:xfrm>
            <a:off x="9459646" y="102449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Selected Competitors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5F4643-2BB7-4D0B-9477-6B249D2A108B}"/>
              </a:ext>
            </a:extLst>
          </p:cNvPr>
          <p:cNvSpPr txBox="1"/>
          <p:nvPr/>
        </p:nvSpPr>
        <p:spPr>
          <a:xfrm>
            <a:off x="9459646" y="1499976"/>
            <a:ext cx="26185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General Motors Company 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Ford Motor Company  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BAIC Motor Corporation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Aptiv PLC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BYD Company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Great Wall Motor Company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Isuzu Motors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AUDI AG 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Tata Motors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EF053D4-C45B-4DB6-A34C-AA3074AA104C}"/>
              </a:ext>
            </a:extLst>
          </p:cNvPr>
          <p:cNvSpPr txBox="1"/>
          <p:nvPr/>
        </p:nvSpPr>
        <p:spPr>
          <a:xfrm>
            <a:off x="9459646" y="389940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Highlights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A1CD9C0-D199-41B4-A0F3-7B6AA4659201}"/>
              </a:ext>
            </a:extLst>
          </p:cNvPr>
          <p:cNvSpPr txBox="1"/>
          <p:nvPr/>
        </p:nvSpPr>
        <p:spPr>
          <a:xfrm>
            <a:off x="9459646" y="4342361"/>
            <a:ext cx="26185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TSLA has EBITDA margin around 14% and revenue YoY of 15%, serving as an industry leader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Compared to industry median of 9.5% EBITDA Margin and -13.5% 1-year Revenues Growth, TSLA becomes competitive and first tier candidate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CA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310D50-89BE-456D-B94D-445C19B37BC3}"/>
              </a:ext>
            </a:extLst>
          </p:cNvPr>
          <p:cNvSpPr/>
          <p:nvPr/>
        </p:nvSpPr>
        <p:spPr>
          <a:xfrm>
            <a:off x="6505575" y="1771650"/>
            <a:ext cx="2618594" cy="71437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740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TSLA-Comparable Models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04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EV/Revenues LTM is 14.3x 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0E2C94-B4C4-4AE9-9D11-A99994860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1"/>
          <a:stretch/>
        </p:blipFill>
        <p:spPr>
          <a:xfrm>
            <a:off x="709656" y="1418334"/>
            <a:ext cx="4838828" cy="49701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70FE51B-824D-4091-A4EF-C52A287D2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341" y="1365154"/>
            <a:ext cx="4838828" cy="520249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EV/EBITDA LTM is 90.8x </a:t>
            </a:r>
            <a:endParaRPr lang="zh-TW" altLang="en-US" dirty="0">
              <a:sym typeface="Arial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B3A7BA2-064B-45A1-A41C-C19F6800DF24}"/>
              </a:ext>
            </a:extLst>
          </p:cNvPr>
          <p:cNvSpPr txBox="1"/>
          <p:nvPr/>
        </p:nvSpPr>
        <p:spPr>
          <a:xfrm>
            <a:off x="7180585" y="1731513"/>
            <a:ext cx="28788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70C0"/>
                </a:solidFill>
                <a:effectLst/>
              </a:rPr>
              <a:t>Industry </a:t>
            </a:r>
            <a:r>
              <a:rPr lang="en-US" altLang="zh-TW" sz="1600" dirty="0">
                <a:solidFill>
                  <a:srgbClr val="0070C0"/>
                </a:solidFill>
                <a:effectLst/>
              </a:rPr>
              <a:t>Median:16.6x</a:t>
            </a:r>
            <a:endParaRPr lang="en-CA" sz="1600" dirty="0">
              <a:solidFill>
                <a:srgbClr val="0070C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7CCF70C-B104-4106-B588-1B122D9C6CB1}"/>
              </a:ext>
            </a:extLst>
          </p:cNvPr>
          <p:cNvSpPr txBox="1"/>
          <p:nvPr/>
        </p:nvSpPr>
        <p:spPr>
          <a:xfrm>
            <a:off x="1338148" y="1742664"/>
            <a:ext cx="29713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70C0"/>
                </a:solidFill>
                <a:effectLst/>
              </a:rPr>
              <a:t>Industry </a:t>
            </a:r>
            <a:r>
              <a:rPr lang="en-US" altLang="zh-TW" sz="1600" dirty="0">
                <a:solidFill>
                  <a:srgbClr val="0070C0"/>
                </a:solidFill>
                <a:effectLst/>
              </a:rPr>
              <a:t>Median:1.2x</a:t>
            </a:r>
            <a:endParaRPr lang="en-CA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9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(Prob don’t need this page)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272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Revenue breakdown by region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3957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Report, FS. Note 1, adjusted EBITDA = EBITDA </a:t>
            </a:r>
            <a:r>
              <a:rPr lang="en-CA" sz="800" dirty="0"/>
              <a:t>excludes share based payments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458D14-7DEA-4A68-A0C4-5957F82F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595021"/>
            <a:ext cx="7499735" cy="45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2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17862</TotalTime>
  <Words>395</Words>
  <Application>Microsoft Office PowerPoint</Application>
  <PresentationFormat>寬螢幕</PresentationFormat>
  <Paragraphs>70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-apple-system</vt:lpstr>
      <vt:lpstr>微软雅黑</vt:lpstr>
      <vt:lpstr>微软雅黑</vt:lpstr>
      <vt:lpstr>Arial</vt:lpstr>
      <vt:lpstr>Calibri</vt:lpstr>
      <vt:lpstr>Wingdings</vt:lpstr>
      <vt:lpstr>Office Theme</vt:lpstr>
      <vt:lpstr>Is Tesla Equity Outperforming the Market for the next 5, 10 and 15 Years? </vt:lpstr>
      <vt:lpstr>TSLA-Financial Analysis </vt:lpstr>
      <vt:lpstr>TSLA-Financial Analysis </vt:lpstr>
      <vt:lpstr>TSLA- Competitive Landscape </vt:lpstr>
      <vt:lpstr>TSLA-Comparable Models</vt:lpstr>
      <vt:lpstr>TSLA-Financial Analysis (Prob don’t need this page)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暄 劉</cp:lastModifiedBy>
  <cp:revision>2123</cp:revision>
  <dcterms:created xsi:type="dcterms:W3CDTF">2017-06-26T23:43:33Z</dcterms:created>
  <dcterms:modified xsi:type="dcterms:W3CDTF">2020-11-10T23:41:17Z</dcterms:modified>
</cp:coreProperties>
</file>