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56" r:id="rId2"/>
    <p:sldId id="3857" r:id="rId3"/>
    <p:sldId id="3858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=""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34" autoAdjust="0"/>
    <p:restoredTop sz="84450" autoAdjust="0"/>
  </p:normalViewPr>
  <p:slideViewPr>
    <p:cSldViewPr snapToGrid="0" snapToObjects="1">
      <p:cViewPr>
        <p:scale>
          <a:sx n="60" d="100"/>
          <a:sy n="60" d="100"/>
        </p:scale>
        <p:origin x="-9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=""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pPr/>
              <a:t>08/11/2020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pPr/>
              <a:t>08/11/2020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pPr/>
              <a:t>08/11/2020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321" y="956547"/>
            <a:ext cx="4608833" cy="48036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CA" sz="2000" b="1" dirty="0" smtClean="0">
                <a:solidFill>
                  <a:schemeClr val="bg1"/>
                </a:solidFill>
              </a:rPr>
              <a:t>EV  cars in road in 2020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17919" y="870159"/>
            <a:ext cx="5135885" cy="1133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  <a:t>Percent </a:t>
            </a:r>
            <a: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  <a:t>of global passengers will use </a:t>
            </a:r>
            <a:r>
              <a:rPr lang="en-CA" sz="2000" dirty="0" err="1" smtClean="0">
                <a:latin typeface="Microsoft JhengHei" pitchFamily="34" charset="-120"/>
                <a:ea typeface="Microsoft JhengHei" pitchFamily="34" charset="-120"/>
              </a:rPr>
              <a:t>Evs</a:t>
            </a:r>
            <a: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  <a:t> by 2040.</a:t>
            </a:r>
            <a:b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</a:br>
            <a:endParaRPr lang="en-CA" sz="2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321" y="4232366"/>
            <a:ext cx="4608828" cy="705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Green Hydrogen cost cut </a:t>
            </a:r>
            <a:endParaRPr lang="en-CA" sz="2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7920" y="4232366"/>
            <a:ext cx="5135885" cy="705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Evs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performance by 2040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6914" y="429244"/>
            <a:ext cx="10319479" cy="52730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EV Outbreaks </a:t>
            </a:r>
            <a:r>
              <a:rPr lang="en-CA" dirty="0" smtClean="0"/>
              <a:t>,</a:t>
            </a:r>
            <a:r>
              <a:rPr lang="en-CA" dirty="0" smtClean="0"/>
              <a:t> from 2020 to 2040: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034326" y="1436914"/>
            <a:ext cx="4608828" cy="2011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CA" b="1" dirty="0" smtClean="0"/>
              <a:t>500,000 e-buses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CA" b="1" dirty="0" smtClean="0"/>
              <a:t>400,000 electric delivery vans and trucks</a:t>
            </a:r>
          </a:p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 184 million electric mopeds, scooters and motorcycles on the road globally.</a:t>
            </a:r>
          </a:p>
          <a:p>
            <a:r>
              <a:rPr lang="en-CA" b="1" dirty="0" smtClean="0"/>
              <a:t> </a:t>
            </a:r>
            <a:r>
              <a:rPr lang="en-CA" b="1" dirty="0" smtClean="0"/>
              <a:t>           </a:t>
            </a:r>
            <a:r>
              <a:rPr lang="en-CA" b="1" dirty="0" smtClean="0"/>
              <a:t>source: Bloomberg</a:t>
            </a:r>
          </a:p>
          <a:p>
            <a:pPr lvl="0"/>
            <a:endParaRPr lang="en-CA" b="1" dirty="0"/>
          </a:p>
        </p:txBody>
      </p:sp>
      <p:sp>
        <p:nvSpPr>
          <p:cNvPr id="10" name="Rectangle 9"/>
          <p:cNvSpPr/>
          <p:nvPr/>
        </p:nvSpPr>
        <p:spPr>
          <a:xfrm>
            <a:off x="6217920" y="1750423"/>
            <a:ext cx="5135884" cy="1698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EVs hit global passenger vehicle sales </a:t>
            </a:r>
            <a:r>
              <a:rPr lang="en-CA" b="1" dirty="0" smtClean="0"/>
              <a:t>10</a:t>
            </a:r>
            <a:r>
              <a:rPr lang="en-CA" b="1" dirty="0" smtClean="0"/>
              <a:t>% in 2025 </a:t>
            </a:r>
            <a:r>
              <a:rPr lang="en-CA" b="1" dirty="0" smtClean="0"/>
              <a:t>.</a:t>
            </a:r>
            <a:endParaRPr lang="en-CA" b="1" dirty="0" smtClean="0"/>
          </a:p>
          <a:p>
            <a:pPr>
              <a:buFont typeface="Wingdings" pitchFamily="2" charset="2"/>
              <a:buChar char="§"/>
            </a:pPr>
            <a:r>
              <a:rPr lang="en-CA" b="1" dirty="0" smtClean="0"/>
              <a:t>It will be increased by  28% in 2030.</a:t>
            </a:r>
          </a:p>
          <a:p>
            <a:pPr>
              <a:buFont typeface="Wingdings" pitchFamily="2" charset="2"/>
              <a:buChar char="§"/>
            </a:pPr>
            <a:r>
              <a:rPr lang="en-CA" b="1" dirty="0" smtClean="0"/>
              <a:t>It will be  increased by 58% in 2040.</a:t>
            </a:r>
          </a:p>
          <a:p>
            <a:pPr lvl="0"/>
            <a:r>
              <a:rPr lang="en-CA" b="1" dirty="0" smtClean="0"/>
              <a:t>source: Bloomberg</a:t>
            </a:r>
          </a:p>
          <a:p>
            <a:pPr>
              <a:buFont typeface="Wingdings" pitchFamily="2" charset="2"/>
              <a:buChar char="§"/>
            </a:pPr>
            <a:endParaRPr lang="en-CA" b="1" dirty="0"/>
          </a:p>
        </p:txBody>
      </p:sp>
      <p:sp>
        <p:nvSpPr>
          <p:cNvPr id="11" name="Rectangle 10"/>
          <p:cNvSpPr/>
          <p:nvPr/>
        </p:nvSpPr>
        <p:spPr>
          <a:xfrm>
            <a:off x="1034321" y="4937760"/>
            <a:ext cx="4608833" cy="1802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Green hydrogen costs will fall by up to 64% by </a:t>
            </a:r>
            <a:r>
              <a:rPr lang="en-CA" b="1" dirty="0" smtClean="0"/>
              <a:t>2040.</a:t>
            </a:r>
          </a:p>
          <a:p>
            <a:r>
              <a:rPr lang="en-CA" b="1" dirty="0" smtClean="0"/>
              <a:t>           Source</a:t>
            </a:r>
            <a:r>
              <a:rPr lang="en-CA" b="1" dirty="0" smtClean="0"/>
              <a:t>: wood Mackenzie</a:t>
            </a:r>
            <a:endParaRPr lang="en-CA" dirty="0" smtClean="0"/>
          </a:p>
          <a:p>
            <a:pPr lvl="0">
              <a:buFont typeface="Wingdings" pitchFamily="2" charset="2"/>
              <a:buChar char="§"/>
            </a:pP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217921" y="4937759"/>
            <a:ext cx="5135884" cy="1783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By 2040, 500 million passenger uses EVs on the road</a:t>
            </a:r>
          </a:p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31% of the world's passenger cars are electric </a:t>
            </a:r>
          </a:p>
          <a:p>
            <a:pPr lvl="0"/>
            <a:r>
              <a:rPr lang="en-CA" b="1" dirty="0" smtClean="0"/>
              <a:t>            source</a:t>
            </a:r>
            <a:r>
              <a:rPr lang="en-CA" b="1" dirty="0" smtClean="0"/>
              <a:t>: Bloomberg</a:t>
            </a:r>
            <a:endParaRPr lang="en-CA" b="1" dirty="0" smtClean="0"/>
          </a:p>
          <a:p>
            <a:pPr algn="ctr"/>
            <a:endParaRPr lang="en-C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/>
          <a:lstStyle/>
          <a:p>
            <a:r>
              <a:rPr lang="en-CA" dirty="0" smtClean="0"/>
              <a:t>EV Outbreaks , from 2020 to 2040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1034322" y="1567542"/>
            <a:ext cx="4034068" cy="156754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CA" sz="1800" b="1" dirty="0" smtClean="0"/>
              <a:t>In North America and Europe 500,000 </a:t>
            </a:r>
            <a:r>
              <a:rPr lang="en-CA" sz="1800" b="1" dirty="0" smtClean="0"/>
              <a:t>charger units in 2022 and </a:t>
            </a:r>
            <a:r>
              <a:rPr lang="en-CA" sz="1800" b="1" dirty="0" smtClean="0"/>
              <a:t>its reach </a:t>
            </a:r>
            <a:r>
              <a:rPr lang="en-CA" sz="1800" b="1" dirty="0" smtClean="0"/>
              <a:t>over 1.25 million by 2025, </a:t>
            </a:r>
            <a:endParaRPr lang="en-CA" sz="1800" dirty="0" smtClean="0"/>
          </a:p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Sources Wood Mackenzie</a:t>
            </a:r>
            <a:endParaRPr lang="en-CA" dirty="0" smtClean="0"/>
          </a:p>
          <a:p>
            <a:pPr>
              <a:buFont typeface="Wingdings" pitchFamily="2" charset="2"/>
              <a:buChar char="§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34326" y="956545"/>
            <a:ext cx="4034063" cy="61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charging unit in North America and Europe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675586" y="956544"/>
            <a:ext cx="5172891" cy="916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impact on Americans private house hold incomes</a:t>
            </a:r>
            <a:endParaRPr lang="en-CA" sz="2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5586" y="1873040"/>
            <a:ext cx="5172891" cy="3282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Font typeface="Wingdings" pitchFamily="2" charset="2"/>
              <a:buChar char="§"/>
            </a:pPr>
            <a:r>
              <a:rPr lang="en-CA" b="1" dirty="0" smtClean="0"/>
              <a:t>USA private house hold can save $ 255 to $791 per year</a:t>
            </a:r>
            <a:endParaRPr lang="en-CA" dirty="0" smtClean="0"/>
          </a:p>
          <a:p>
            <a:pPr lvl="0" algn="ctr">
              <a:buFont typeface="Wingdings" pitchFamily="2" charset="2"/>
              <a:buChar char="§"/>
            </a:pPr>
            <a:r>
              <a:rPr lang="en-CA" b="1" dirty="0" smtClean="0"/>
              <a:t>In total, the private benefits for the main Aggressive and Low Cost scenarios range from $18.6 billion to $27.3 billion per year by 2035.   </a:t>
            </a:r>
            <a:endParaRPr lang="en-CA" b="1" dirty="0" smtClean="0"/>
          </a:p>
          <a:p>
            <a:pPr algn="ctr">
              <a:buFont typeface="Wingdings" pitchFamily="2" charset="2"/>
              <a:buChar char="§"/>
            </a:pPr>
            <a:r>
              <a:rPr lang="en-CA" b="1" dirty="0" smtClean="0"/>
              <a:t>source: NREL       </a:t>
            </a:r>
            <a:endParaRPr lang="en-CA" dirty="0" smtClean="0"/>
          </a:p>
          <a:p>
            <a:pPr lvl="0" algn="ctr">
              <a:buFont typeface="Wingdings" pitchFamily="2" charset="2"/>
              <a:buChar char="§"/>
            </a:pPr>
            <a:endParaRPr lang="en-CA" dirty="0" smtClean="0"/>
          </a:p>
          <a:p>
            <a:pPr algn="ctr">
              <a:buFont typeface="Wingdings" pitchFamily="2" charset="2"/>
              <a:buChar char="§"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58" y="346841"/>
            <a:ext cx="7299005" cy="4358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EV Outbreaks , from 2020 to 2040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00" y="1027746"/>
            <a:ext cx="4968372" cy="50150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</a:rPr>
              <a:t>TOP 10 </a:t>
            </a:r>
            <a:r>
              <a:rPr lang="en-CA" sz="2000" b="1" dirty="0" err="1" smtClean="0">
                <a:solidFill>
                  <a:schemeClr val="bg1"/>
                </a:solidFill>
              </a:rPr>
              <a:t>Ev</a:t>
            </a:r>
            <a:r>
              <a:rPr lang="en-CA" sz="2000" b="1" dirty="0" smtClean="0">
                <a:solidFill>
                  <a:schemeClr val="bg1"/>
                </a:solidFill>
              </a:rPr>
              <a:t> Automaker 2019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321972" y="1027746"/>
            <a:ext cx="4713890" cy="5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</a:rPr>
              <a:t>EV sale globally 2015 to 2019</a:t>
            </a:r>
            <a:endParaRPr lang="en-CA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bokeh_plot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72" y="1529255"/>
            <a:ext cx="5044966" cy="4286250"/>
          </a:xfrm>
          <a:prstGeom prst="rect">
            <a:avLst/>
          </a:prstGeom>
        </p:spPr>
      </p:pic>
      <p:pic>
        <p:nvPicPr>
          <p:cNvPr id="13" name="Picture 12" descr="bokeh_plot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1" y="1749972"/>
            <a:ext cx="4968372" cy="35472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19862</TotalTime>
  <Words>224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EV Outbreaks , from 2020 to 2040: </vt:lpstr>
      <vt:lpstr>EV Outbreaks , from 2020 to 2040</vt:lpstr>
      <vt:lpstr>EV Outbreaks , from 2020 to 2040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Lenovo 320</cp:lastModifiedBy>
  <cp:revision>2107</cp:revision>
  <dcterms:created xsi:type="dcterms:W3CDTF">2017-06-26T23:43:33Z</dcterms:created>
  <dcterms:modified xsi:type="dcterms:W3CDTF">2020-11-08T18:57:00Z</dcterms:modified>
</cp:coreProperties>
</file>