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856" r:id="rId2"/>
    <p:sldId id="3857" r:id="rId3"/>
    <p:sldId id="3858" r:id="rId4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暄 劉" initials="暄" lastIdx="3" clrIdx="0">
    <p:extLst>
      <p:ext uri="{19B8F6BF-5375-455C-9EA6-DF929625EA0E}">
        <p15:presenceInfo xmlns:p15="http://schemas.microsoft.com/office/powerpoint/2012/main" xmlns="" userId="2b1cc6d0c5f02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6CCCC"/>
    <a:srgbClr val="BC0000"/>
    <a:srgbClr val="FEFAFA"/>
    <a:srgbClr val="A6A6A6"/>
    <a:srgbClr val="FFFFFF"/>
    <a:srgbClr val="FADEDE"/>
    <a:srgbClr val="FFEBEB"/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34" autoAdjust="0"/>
    <p:restoredTop sz="84450" autoAdjust="0"/>
  </p:normalViewPr>
  <p:slideViewPr>
    <p:cSldViewPr snapToGrid="0" snapToObjects="1">
      <p:cViewPr>
        <p:scale>
          <a:sx n="60" d="100"/>
          <a:sy n="60" d="100"/>
        </p:scale>
        <p:origin x="-9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DD772-7209-C245-981A-1A2440230A0C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FAADE-AF7C-674A-8416-E968B9033E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650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-city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359220" y="1329890"/>
            <a:ext cx="7299005" cy="10193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标题页：请在此处输入文件主题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59221" y="2409183"/>
            <a:ext cx="7308355" cy="83762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 baseline="0">
                <a:solidFill>
                  <a:schemeClr val="tx1"/>
                </a:solidFill>
                <a:latin typeface="+mj-ea"/>
                <a:ea typeface="+mj-ea"/>
                <a:cs typeface="Microsoft YaHei Light" charset="-122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 noProof="0" dirty="0"/>
              <a:t>请在此处输入文件副标题</a:t>
            </a:r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9512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-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52337" y="2263476"/>
            <a:ext cx="5990711" cy="117716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noProof="0" dirty="0"/>
              <a:t>请在此输入章节主题</a:t>
            </a:r>
            <a:endParaRPr lang="en-US" noProof="0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842686" y="2636986"/>
            <a:ext cx="7002283" cy="0"/>
          </a:xfrm>
          <a:prstGeom prst="line">
            <a:avLst/>
          </a:prstGeom>
          <a:ln w="38100">
            <a:solidFill>
              <a:srgbClr val="C3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numéro de diapositive 5"/>
          <p:cNvSpPr>
            <a:spLocks noGrp="1"/>
          </p:cNvSpPr>
          <p:nvPr userDrawn="1"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F1BB7E9-D01D-4422-8DDA-156D106FC85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052337" y="3500446"/>
            <a:ext cx="5991407" cy="1728787"/>
          </a:xfrm>
          <a:prstGeom prst="rect">
            <a:avLst/>
          </a:prstGeom>
        </p:spPr>
        <p:txBody>
          <a:bodyPr/>
          <a:lstStyle>
            <a:lvl1pPr marL="228589" indent="-228589">
              <a:lnSpc>
                <a:spcPct val="100000"/>
              </a:lnSpc>
              <a:buSzPct val="65000"/>
              <a:buFont typeface="Wingdings" panose="05000000000000000000" pitchFamily="2" charset="2"/>
              <a:buChar char="n"/>
              <a:defRPr sz="2000"/>
            </a:lvl1pPr>
          </a:lstStyle>
          <a:p>
            <a:pPr lvl="0"/>
            <a:r>
              <a:rPr lang="zh-CN" altLang="en-US" dirty="0"/>
              <a:t>请在此输入子标题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AA626C3F-AB41-4FE4-8ED2-A16B5384F07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2337" y="1814831"/>
            <a:ext cx="5043487" cy="76234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>
              <a:buNone/>
              <a:defRPr sz="3200" b="0"/>
            </a:lvl1pPr>
            <a:lvl2pPr marL="457178" indent="0">
              <a:buNone/>
              <a:defRPr/>
            </a:lvl2pPr>
          </a:lstStyle>
          <a:p>
            <a:r>
              <a:rPr lang="zh-CN" altLang="en-US" sz="2800" b="1" dirty="0"/>
              <a:t>请在此输入章节号</a:t>
            </a:r>
          </a:p>
        </p:txBody>
      </p:sp>
    </p:spTree>
    <p:extLst>
      <p:ext uri="{BB962C8B-B14F-4D97-AF65-F5344CB8AC3E}">
        <p14:creationId xmlns:p14="http://schemas.microsoft.com/office/powerpoint/2010/main" xmlns="" val="16878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34326" y="429244"/>
            <a:ext cx="10319479" cy="52730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baseline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/>
              <a:t>请在此处输入本页的主题，用一句话总结大意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034321" y="1275134"/>
            <a:ext cx="10313235" cy="476263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1600" b="0" i="0" baseline="0">
                <a:solidFill>
                  <a:schemeClr val="tx1"/>
                </a:solidFill>
                <a:latin typeface="+mn-ea"/>
                <a:ea typeface="+mn-ea"/>
                <a:cs typeface="Microsoft YaHei Light" charset="-122"/>
              </a:defRPr>
            </a:lvl1pPr>
          </a:lstStyle>
          <a:p>
            <a:pPr lvl="0"/>
            <a:r>
              <a:rPr lang="zh-CN" altLang="en-US" dirty="0"/>
              <a:t>请在此处输入不同的信息来解释本页的内容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8"/>
            <a:ext cx="41148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fr-FR" dirty="0"/>
              <a:t>The </a:t>
            </a:r>
            <a:r>
              <a:rPr lang="fr-FR" dirty="0" err="1"/>
              <a:t>title</a:t>
            </a:r>
            <a:r>
              <a:rPr lang="fr-FR" dirty="0"/>
              <a:t> of </a:t>
            </a:r>
            <a:r>
              <a:rPr lang="fr-FR" dirty="0" err="1"/>
              <a:t>your</a:t>
            </a:r>
            <a:r>
              <a:rPr lang="fr-FR" dirty="0"/>
              <a:t> document</a:t>
            </a:r>
          </a:p>
        </p:txBody>
      </p:sp>
      <p:sp>
        <p:nvSpPr>
          <p:cNvPr id="1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21500" y="6356358"/>
            <a:ext cx="3056744" cy="365125"/>
          </a:xfrm>
        </p:spPr>
        <p:txBody>
          <a:bodyPr/>
          <a:lstStyle>
            <a:lvl1pPr algn="r">
              <a:defRPr sz="1000"/>
            </a:lvl1pPr>
          </a:lstStyle>
          <a:p>
            <a:fld id="{74E3DBE9-5838-4F76-9364-D1D296611DE3}" type="datetime1">
              <a:rPr lang="fr-FR" altLang="zh-CN" smtClean="0"/>
              <a:pPr/>
              <a:t>10/11/2020</a:t>
            </a:fld>
            <a:endParaRPr lang="fr-FR" dirty="0"/>
          </a:p>
        </p:txBody>
      </p:sp>
      <p:sp>
        <p:nvSpPr>
          <p:cNvPr id="12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4656" y="6356358"/>
            <a:ext cx="2743200" cy="365125"/>
          </a:xfrm>
        </p:spPr>
        <p:txBody>
          <a:bodyPr/>
          <a:lstStyle>
            <a:lvl1pPr algn="l">
              <a:defRPr sz="1000"/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3793" userDrawn="1">
          <p15:clr>
            <a:srgbClr val="FBAE40"/>
          </p15:clr>
        </p15:guide>
        <p15:guide id="2" pos="6425" userDrawn="1">
          <p15:clr>
            <a:srgbClr val="FBAE40"/>
          </p15:clr>
        </p15:guide>
        <p15:guide id="3" orient="horz" pos="40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Back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708" y="0"/>
            <a:ext cx="12186584" cy="6858000"/>
          </a:xfrm>
          <a:prstGeom prst="rect">
            <a:avLst/>
          </a:prstGeom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9200" y="6287013"/>
            <a:ext cx="2743200" cy="361892"/>
          </a:xfrm>
        </p:spPr>
        <p:txBody>
          <a:bodyPr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fld id="{B7F7B65C-2824-9347-9C05-39D42996E2F4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58BC38D0-5C0A-4522-9900-265F04CA18CE}"/>
              </a:ext>
            </a:extLst>
          </p:cNvPr>
          <p:cNvSpPr/>
          <p:nvPr userDrawn="1"/>
        </p:nvSpPr>
        <p:spPr>
          <a:xfrm>
            <a:off x="838986" y="1046375"/>
            <a:ext cx="8748074" cy="52406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7838856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9FFE5-A643-4B62-BF2B-5FE6DE605367}" type="datetime1">
              <a:rPr lang="fr-FR" altLang="zh-CN" smtClean="0"/>
              <a:pPr/>
              <a:t>10/11/2020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title of your document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178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0BA9FFE5-A643-4B62-BF2B-5FE6DE605367}" type="datetime1">
              <a:rPr lang="fr-FR" altLang="zh-CN" smtClean="0"/>
              <a:pPr/>
              <a:t>10/11/2020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/>
              <a:t>The title of your document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fld id="{1C803D94-004C-7542-B7F5-5D51A54177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9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2" r:id="rId3"/>
    <p:sldLayoutId id="2147483658" r:id="rId4"/>
    <p:sldLayoutId id="2147483660" r:id="rId5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321" y="956547"/>
            <a:ext cx="4608833" cy="480367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CA" sz="2000" b="1" dirty="0" smtClean="0">
                <a:solidFill>
                  <a:schemeClr val="bg1"/>
                </a:solidFill>
              </a:rPr>
              <a:t>EV  cars in road in 2020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217919" y="870159"/>
            <a:ext cx="5135885" cy="11335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Percent of global passengers will use </a:t>
            </a:r>
            <a:r>
              <a:rPr lang="en-CA" sz="2000" dirty="0" err="1" smtClean="0">
                <a:latin typeface="Microsoft JhengHei" pitchFamily="34" charset="-120"/>
                <a:ea typeface="Microsoft JhengHei" pitchFamily="34" charset="-120"/>
              </a:rPr>
              <a:t>Evs</a:t>
            </a:r>
            <a: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  <a:t> by 2040.</a:t>
            </a:r>
            <a:br>
              <a:rPr lang="en-CA" sz="2000" dirty="0" smtClean="0">
                <a:latin typeface="Microsoft JhengHei" pitchFamily="34" charset="-120"/>
                <a:ea typeface="Microsoft JhengHei" pitchFamily="34" charset="-120"/>
              </a:rPr>
            </a:br>
            <a:endParaRPr lang="en-CA" sz="2000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4321" y="4232366"/>
            <a:ext cx="4608828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Green Hydrogen cost cut </a:t>
            </a:r>
            <a:endParaRPr lang="en-CA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17920" y="4232366"/>
            <a:ext cx="5135885" cy="70539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Evs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performance by 2040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36914" y="429244"/>
            <a:ext cx="10319479" cy="527303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 Outbreaks , from 2020 to 2040: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1034326" y="1436914"/>
            <a:ext cx="4608828" cy="2011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itchFamily="2" charset="2"/>
              <a:buChar char="§"/>
            </a:pPr>
            <a:r>
              <a:rPr lang="en-CA" b="1" dirty="0" smtClean="0"/>
              <a:t>500,000 e-buses</a:t>
            </a:r>
          </a:p>
          <a:p>
            <a:pPr marL="342900" lvl="0" indent="-342900">
              <a:buFont typeface="Wingdings" pitchFamily="2" charset="2"/>
              <a:buChar char="§"/>
            </a:pPr>
            <a:r>
              <a:rPr lang="en-CA" b="1" dirty="0" smtClean="0"/>
              <a:t>400,000 electric delivery vans and trucks</a:t>
            </a:r>
          </a:p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 184 million electric mopeds, scooters and motorcycles on the road globally.</a:t>
            </a:r>
          </a:p>
          <a:p>
            <a:r>
              <a:rPr lang="en-CA" b="1" dirty="0" smtClean="0"/>
              <a:t>            source: Bloomberg</a:t>
            </a:r>
          </a:p>
          <a:p>
            <a:pPr lvl="0"/>
            <a:endParaRPr lang="en-CA" b="1" dirty="0"/>
          </a:p>
        </p:txBody>
      </p:sp>
      <p:sp>
        <p:nvSpPr>
          <p:cNvPr id="10" name="Rectangle 9"/>
          <p:cNvSpPr/>
          <p:nvPr/>
        </p:nvSpPr>
        <p:spPr>
          <a:xfrm>
            <a:off x="6217920" y="1750423"/>
            <a:ext cx="5135884" cy="16981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EVs hit global passenger vehicle sales 10% in 2025 .</a:t>
            </a:r>
          </a:p>
          <a:p>
            <a:pPr>
              <a:buFont typeface="Wingdings" pitchFamily="2" charset="2"/>
              <a:buChar char="§"/>
            </a:pPr>
            <a:r>
              <a:rPr lang="en-CA" b="1" dirty="0" smtClean="0"/>
              <a:t>It will be increased by  28% in 2030.</a:t>
            </a:r>
          </a:p>
          <a:p>
            <a:pPr>
              <a:buFont typeface="Wingdings" pitchFamily="2" charset="2"/>
              <a:buChar char="§"/>
            </a:pPr>
            <a:r>
              <a:rPr lang="en-CA" b="1" dirty="0" smtClean="0"/>
              <a:t>It will be  increased by 58% in 2040.</a:t>
            </a:r>
          </a:p>
          <a:p>
            <a:pPr lvl="0"/>
            <a:r>
              <a:rPr lang="en-CA" b="1" dirty="0" smtClean="0"/>
              <a:t>source: Bloomberg</a:t>
            </a:r>
          </a:p>
          <a:p>
            <a:pPr>
              <a:buFont typeface="Wingdings" pitchFamily="2" charset="2"/>
              <a:buChar char="§"/>
            </a:pPr>
            <a:endParaRPr lang="en-CA" b="1" dirty="0"/>
          </a:p>
        </p:txBody>
      </p:sp>
      <p:sp>
        <p:nvSpPr>
          <p:cNvPr id="11" name="Rectangle 10"/>
          <p:cNvSpPr/>
          <p:nvPr/>
        </p:nvSpPr>
        <p:spPr>
          <a:xfrm>
            <a:off x="1034321" y="4937760"/>
            <a:ext cx="4608833" cy="1802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Green hydrogen costs will fall by up to 64% by 2040.</a:t>
            </a:r>
          </a:p>
          <a:p>
            <a:r>
              <a:rPr lang="en-CA" b="1" dirty="0" smtClean="0"/>
              <a:t>           Source: wood Mackenzie</a:t>
            </a:r>
            <a:endParaRPr lang="en-CA" dirty="0" smtClean="0"/>
          </a:p>
          <a:p>
            <a:pPr lvl="0"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217921" y="4937759"/>
            <a:ext cx="5135884" cy="17837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By 2040, 500 million passenger uses EVs on the road</a:t>
            </a:r>
          </a:p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31% of the world's passenger cars are electric </a:t>
            </a:r>
          </a:p>
          <a:p>
            <a:pPr lvl="0"/>
            <a:r>
              <a:rPr lang="en-CA" b="1" dirty="0" smtClean="0"/>
              <a:t>            source: Bloomberg</a:t>
            </a:r>
          </a:p>
          <a:p>
            <a:pPr algn="ctr"/>
            <a:endParaRPr lang="en-CA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326" y="429244"/>
            <a:ext cx="10319479" cy="527303"/>
          </a:xfrm>
        </p:spPr>
        <p:txBody>
          <a:bodyPr/>
          <a:lstStyle/>
          <a:p>
            <a:r>
              <a:rPr lang="en-CA" dirty="0" smtClean="0"/>
              <a:t>EV Outbreaks , from 2020 to 2040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0800000" flipV="1">
            <a:off x="1034322" y="1567542"/>
            <a:ext cx="4034068" cy="1567544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lang="en-CA" sz="1800" b="1" dirty="0" smtClean="0"/>
              <a:t>In North America and Europe 500,000 charger units in 2022 and its reach over 1.25 million by 2025, </a:t>
            </a:r>
            <a:endParaRPr lang="en-CA" sz="1800" dirty="0" smtClean="0"/>
          </a:p>
          <a:p>
            <a:pPr lvl="0">
              <a:buFont typeface="Wingdings" pitchFamily="2" charset="2"/>
              <a:buChar char="§"/>
            </a:pPr>
            <a:r>
              <a:rPr lang="en-CA" b="1" dirty="0" smtClean="0"/>
              <a:t>Sources Wood Mackenzie</a:t>
            </a:r>
            <a:endParaRPr lang="en-CA" dirty="0" smtClean="0"/>
          </a:p>
          <a:p>
            <a:pPr>
              <a:buFont typeface="Wingdings" pitchFamily="2" charset="2"/>
              <a:buChar char="§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 rot="10800000" flipV="1">
            <a:off x="1034326" y="956545"/>
            <a:ext cx="4034063" cy="6109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charging unit in North America and Europe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675586" y="956544"/>
            <a:ext cx="5172891" cy="9164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err="1" smtClean="0">
                <a:latin typeface="Microsoft JhengHei" pitchFamily="34" charset="-120"/>
                <a:ea typeface="Microsoft JhengHei" pitchFamily="34" charset="-120"/>
              </a:rPr>
              <a:t>Ev</a:t>
            </a:r>
            <a:r>
              <a:rPr lang="en-CA" sz="2000" b="1" dirty="0" smtClean="0">
                <a:latin typeface="Microsoft JhengHei" pitchFamily="34" charset="-120"/>
                <a:ea typeface="Microsoft JhengHei" pitchFamily="34" charset="-120"/>
              </a:rPr>
              <a:t> impact on Americans private house hold incomes</a:t>
            </a:r>
            <a:endParaRPr lang="en-CA" sz="2000" b="1" dirty="0"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75586" y="1873040"/>
            <a:ext cx="5172891" cy="32822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buFont typeface="Wingdings" pitchFamily="2" charset="2"/>
              <a:buChar char="§"/>
            </a:pPr>
            <a:r>
              <a:rPr lang="en-CA" b="1" dirty="0" smtClean="0"/>
              <a:t>USA private house hold can save $ 255 to $791 per year</a:t>
            </a:r>
            <a:endParaRPr lang="en-CA" dirty="0" smtClean="0"/>
          </a:p>
          <a:p>
            <a:pPr lvl="0" algn="ctr">
              <a:buFont typeface="Wingdings" pitchFamily="2" charset="2"/>
              <a:buChar char="§"/>
            </a:pPr>
            <a:r>
              <a:rPr lang="en-CA" b="1" dirty="0" smtClean="0"/>
              <a:t>In total, the private benefits for the main Aggressive and Low Cost scenarios range from $18.6 billion to $27.3 billion per year by 2035.   </a:t>
            </a:r>
          </a:p>
          <a:p>
            <a:pPr algn="ctr">
              <a:buFont typeface="Wingdings" pitchFamily="2" charset="2"/>
              <a:buChar char="§"/>
            </a:pPr>
            <a:r>
              <a:rPr lang="en-CA" b="1" dirty="0" smtClean="0"/>
              <a:t>source: NREL       </a:t>
            </a:r>
            <a:endParaRPr lang="en-CA" dirty="0" smtClean="0"/>
          </a:p>
          <a:p>
            <a:pPr lvl="0" algn="ctr">
              <a:buFont typeface="Wingdings" pitchFamily="2" charset="2"/>
              <a:buChar char="§"/>
            </a:pPr>
            <a:endParaRPr lang="en-CA" dirty="0" smtClean="0"/>
          </a:p>
          <a:p>
            <a:pPr algn="ctr">
              <a:buFont typeface="Wingdings" pitchFamily="2" charset="2"/>
              <a:buChar char="§"/>
            </a:pPr>
            <a:endParaRPr lang="en-C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258" y="346841"/>
            <a:ext cx="7299005" cy="435848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EV Outbreaks , from 2020 to 2040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00" y="1027746"/>
            <a:ext cx="4968372" cy="501509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TOP 10 </a:t>
            </a:r>
            <a:r>
              <a:rPr lang="en-CA" sz="2000" b="1" dirty="0" err="1" smtClean="0">
                <a:solidFill>
                  <a:schemeClr val="bg1"/>
                </a:solidFill>
              </a:rPr>
              <a:t>Ev</a:t>
            </a:r>
            <a:r>
              <a:rPr lang="en-CA" sz="2000" b="1" dirty="0" smtClean="0">
                <a:solidFill>
                  <a:schemeClr val="bg1"/>
                </a:solidFill>
              </a:rPr>
              <a:t> Automaker 2019</a:t>
            </a:r>
            <a:endParaRPr lang="en-CA" sz="20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7B65C-2824-9347-9C05-39D42996E2F4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6321972" y="1027746"/>
            <a:ext cx="4713890" cy="5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bg1"/>
                </a:solidFill>
              </a:rPr>
              <a:t>EV sale globally 2015 to </a:t>
            </a:r>
            <a:r>
              <a:rPr lang="en-CA" sz="2000" b="1" dirty="0" smtClean="0">
                <a:solidFill>
                  <a:schemeClr val="bg1"/>
                </a:solidFill>
              </a:rPr>
              <a:t>2020(H1)</a:t>
            </a:r>
            <a:endParaRPr lang="en-CA" sz="2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bokeh_pl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972" y="1529255"/>
            <a:ext cx="4950373" cy="3957145"/>
          </a:xfrm>
          <a:prstGeom prst="rect">
            <a:avLst/>
          </a:prstGeom>
        </p:spPr>
      </p:pic>
      <p:pic>
        <p:nvPicPr>
          <p:cNvPr id="9" name="Picture 8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01" y="1529255"/>
            <a:ext cx="4968372" cy="3531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华兴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19866</TotalTime>
  <Words>225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EV Outbreaks , from 2020 to 2040: </vt:lpstr>
      <vt:lpstr>EV Outbreaks , from 2020 to 2040</vt:lpstr>
      <vt:lpstr>EV Outbreaks , from 2020 to 2040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LI</dc:creator>
  <cp:lastModifiedBy>Lenovo 320</cp:lastModifiedBy>
  <cp:revision>2109</cp:revision>
  <dcterms:created xsi:type="dcterms:W3CDTF">2017-06-26T23:43:33Z</dcterms:created>
  <dcterms:modified xsi:type="dcterms:W3CDTF">2020-11-10T17:33:23Z</dcterms:modified>
</cp:coreProperties>
</file>