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4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44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60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21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93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00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775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3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6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4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08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86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46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91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9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00F1B-9BD9-45C0-A8AA-ECE28E90E438}" type="datetimeFigureOut">
              <a:rPr lang="ru-RU" smtClean="0"/>
              <a:t>31.05.2018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A9793C-3990-4A47-9153-A8E0BE51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9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Моделювання  дійсної мінімальної поверхні на основі ізотропного В-</a:t>
            </a:r>
            <a:r>
              <a:rPr lang="uk-UA" dirty="0" err="1" smtClean="0"/>
              <a:t>сплайну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ТР-42 </a:t>
            </a:r>
            <a:r>
              <a:rPr lang="uk-UA" dirty="0" err="1" smtClean="0"/>
              <a:t>Шпадий</a:t>
            </a:r>
            <a:r>
              <a:rPr lang="uk-UA" dirty="0" smtClean="0"/>
              <a:t> Владислав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14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313" y="22804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ПРИКЛАД ІЗОТРОПНОГО ПЕРІОДИЧНОГО НОРМАЛІЗОВАНОГО B-сплайну</a:t>
            </a:r>
            <a:endParaRPr lang="ru-RU" dirty="0"/>
          </a:p>
        </p:txBody>
      </p:sp>
      <p:pic>
        <p:nvPicPr>
          <p:cNvPr id="4" name="Picture 2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8712" y="1882936"/>
            <a:ext cx="3277057" cy="332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4790" y="1679037"/>
            <a:ext cx="3168650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440934" y="1679037"/>
            <a:ext cx="8939236" cy="3895606"/>
            <a:chOff x="1795" y="5088"/>
            <a:chExt cx="9156" cy="3494"/>
          </a:xfrm>
        </p:grpSpPr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1795" y="8203"/>
              <a:ext cx="1284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uk-UA" sz="10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      </a:t>
              </a:r>
              <a:r>
                <a:rPr lang="en-US" sz="16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B</a:t>
              </a:r>
              <a:r>
                <a:rPr lang="en-US" sz="1600" baseline="-30000" dirty="0">
                  <a:solidFill>
                    <a:srgbClr val="000000"/>
                  </a:solidFill>
                  <a:latin typeface="Calibri" pitchFamily="34" charset="0"/>
                  <a:cs typeface="Times New Roman" pitchFamily="18" charset="0"/>
                </a:rPr>
                <a:t>2</a:t>
              </a:r>
              <a:endParaRPr lang="en-US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225" y="5088"/>
              <a:ext cx="7726" cy="3334"/>
              <a:chOff x="3225" y="5088"/>
              <a:chExt cx="7726" cy="3334"/>
            </a:xfrm>
          </p:grpSpPr>
          <p:sp>
            <p:nvSpPr>
              <p:cNvPr id="9" name="Text Box 14"/>
              <p:cNvSpPr txBox="1">
                <a:spLocks noChangeArrowheads="1"/>
              </p:cNvSpPr>
              <p:nvPr/>
            </p:nvSpPr>
            <p:spPr bwMode="auto">
              <a:xfrm>
                <a:off x="6152" y="8065"/>
                <a:ext cx="1130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en-US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0</a:t>
                </a: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, B</a:t>
                </a:r>
                <a:r>
                  <a:rPr lang="en-US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1</a:t>
                </a: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, B</a:t>
                </a:r>
                <a:r>
                  <a:rPr lang="en-US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2</a:t>
                </a:r>
                <a:endParaRPr lang="en-US" sz="16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8905" y="7518"/>
                <a:ext cx="1129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uk-UA" sz="1600" baseline="-3000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3</a:t>
                </a:r>
                <a:endParaRPr lang="uk-UA" sz="16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7825" y="5718"/>
                <a:ext cx="1131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uk-UA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4</a:t>
                </a:r>
                <a:endParaRPr lang="uk-UA" sz="16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9821" y="5088"/>
                <a:ext cx="1130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uk-UA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5</a:t>
                </a: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, B</a:t>
                </a:r>
                <a:r>
                  <a:rPr lang="uk-UA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6</a:t>
                </a: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, B</a:t>
                </a:r>
                <a:r>
                  <a:rPr lang="uk-UA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7</a:t>
                </a:r>
                <a:endParaRPr lang="uk-UA" sz="16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4341" y="7518"/>
                <a:ext cx="1283" cy="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uk-UA" sz="1600" baseline="-3000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3</a:t>
                </a:r>
                <a:endParaRPr lang="uk-UA" sz="160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3225" y="5697"/>
                <a:ext cx="1284" cy="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uk-UA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4</a:t>
                </a:r>
                <a:endParaRPr lang="uk-UA" sz="16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5192" y="5091"/>
                <a:ext cx="1284" cy="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uk-UA" sz="1600" baseline="-300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5</a:t>
                </a:r>
                <a:endParaRPr lang="uk-UA" sz="16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4194" y="5910"/>
                <a:ext cx="2700" cy="1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Сегмент кривой B- сплайна  (j = 2), вершины характеристического четырехугольника - </a:t>
                </a: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ru-RU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2,</a:t>
                </a: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ru-RU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3,</a:t>
                </a: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ru-RU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4,</a:t>
                </a:r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B</a:t>
                </a:r>
                <a:r>
                  <a:rPr lang="ru-RU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5</a:t>
                </a:r>
                <a:r>
                  <a:rPr lang="uk-UA" sz="1600" dirty="0">
                    <a:solidFill>
                      <a:srgbClr val="000000"/>
                    </a:solidFill>
                    <a:latin typeface="Calibri" pitchFamily="34" charset="0"/>
                    <a:cs typeface="Times New Roman" pitchFamily="18" charset="0"/>
                  </a:rPr>
                  <a:t>.</a:t>
                </a:r>
              </a:p>
            </p:txBody>
          </p:sp>
        </p:grpSp>
      </p:grpSp>
      <p:sp>
        <p:nvSpPr>
          <p:cNvPr id="18" name="Прямоугольник 17"/>
          <p:cNvSpPr/>
          <p:nvPr/>
        </p:nvSpPr>
        <p:spPr>
          <a:xfrm>
            <a:off x="1902458" y="5275462"/>
            <a:ext cx="3698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Сегмент </a:t>
            </a:r>
            <a:r>
              <a:rPr lang="ru-RU" dirty="0" err="1" smtClean="0"/>
              <a:t>кривої</a:t>
            </a:r>
            <a:r>
              <a:rPr lang="ru-RU" dirty="0" smtClean="0"/>
              <a:t> изотропного </a:t>
            </a:r>
            <a:r>
              <a:rPr lang="ru-RU" dirty="0" err="1" smtClean="0"/>
              <a:t>періодичного</a:t>
            </a:r>
            <a:r>
              <a:rPr lang="ru-RU" dirty="0" smtClean="0"/>
              <a:t> </a:t>
            </a:r>
            <a:r>
              <a:rPr lang="ru-RU" dirty="0" err="1" smtClean="0"/>
              <a:t>нормалізованого</a:t>
            </a:r>
            <a:r>
              <a:rPr lang="ru-RU" dirty="0" smtClean="0"/>
              <a:t> B-сплайна четвертого порядку (j = 2)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419217" y="5275462"/>
            <a:ext cx="41077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err="1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Ізотропний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періодичний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B-сплайн четвертого порядку з </a:t>
            </a:r>
            <a:r>
              <a:rPr lang="ru-RU" b="0" i="0" dirty="0" err="1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нормалізованої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параметризацією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j</a:t>
            </a:r>
            <a:r>
              <a:rPr 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=0..4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87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ПРИКЛАД</a:t>
            </a:r>
            <a:r>
              <a:rPr lang="en-US" dirty="0" smtClean="0"/>
              <a:t> </a:t>
            </a:r>
            <a:r>
              <a:rPr lang="uk-UA" dirty="0" smtClean="0"/>
              <a:t>ОРТОГОНАЛЬНОЇ ІЗОМЕТРИЧНОЇ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ПЛОСКОЇ СІТКИ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19" y="1690688"/>
            <a:ext cx="4333875" cy="40767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449" y="1690688"/>
            <a:ext cx="4405351" cy="395330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102358" y="5850235"/>
            <a:ext cx="3698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Ортогональна </a:t>
            </a:r>
            <a:r>
              <a:rPr lang="ru-RU" dirty="0"/>
              <a:t>изотермическая плоска </a:t>
            </a:r>
            <a:r>
              <a:rPr lang="ru-RU" dirty="0" err="1"/>
              <a:t>сітка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кривої</a:t>
            </a:r>
            <a:r>
              <a:rPr lang="ru-RU" dirty="0"/>
              <a:t> В- сплайна (сегмент, де j = 2)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555112" y="5767388"/>
            <a:ext cx="3698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Ортогональна </a:t>
            </a:r>
            <a:r>
              <a:rPr lang="ru-RU" dirty="0"/>
              <a:t>изотермическая плоска </a:t>
            </a:r>
            <a:r>
              <a:rPr lang="ru-RU" dirty="0" err="1"/>
              <a:t>сітка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кривої</a:t>
            </a:r>
            <a:r>
              <a:rPr lang="ru-RU" dirty="0"/>
              <a:t> В- сплайна (сегмент, де j = 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7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545" y="2422525"/>
            <a:ext cx="10515600" cy="1325563"/>
          </a:xfrm>
        </p:spPr>
        <p:txBody>
          <a:bodyPr/>
          <a:lstStyle/>
          <a:p>
            <a:pPr algn="ctr"/>
            <a:r>
              <a:rPr lang="uk-UA" dirty="0" smtClean="0"/>
              <a:t>ДЯКУЮ ЗА 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70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ПРОГРАМНА РЕАЛІЗАЦІЯ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реалізації системи було використано мову програмування </a:t>
            </a:r>
            <a:r>
              <a:rPr lang="en-US" smtClean="0"/>
              <a:t>EcmaScript6 </a:t>
            </a:r>
            <a:r>
              <a:rPr lang="uk-UA" dirty="0" smtClean="0"/>
              <a:t>та </a:t>
            </a:r>
            <a:r>
              <a:rPr lang="uk-UA" dirty="0" err="1" smtClean="0"/>
              <a:t>фреймворк</a:t>
            </a:r>
            <a:r>
              <a:rPr lang="en-US" dirty="0" smtClean="0"/>
              <a:t> Vue.js 2.0 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/>
              <a:t>Були використані наступні бібліотеки:</a:t>
            </a:r>
          </a:p>
          <a:p>
            <a:pPr lvl="1"/>
            <a:r>
              <a:rPr lang="uk-UA" dirty="0"/>
              <a:t>для роботи з графіками була використана бібліотека </a:t>
            </a:r>
            <a:r>
              <a:rPr lang="en-US" dirty="0"/>
              <a:t>Plotly.js</a:t>
            </a:r>
            <a:endParaRPr lang="uk-UA" dirty="0"/>
          </a:p>
          <a:p>
            <a:pPr lvl="1"/>
            <a:r>
              <a:rPr lang="uk-UA" dirty="0"/>
              <a:t>для роботи з комплексними числами була використана бібліотека </a:t>
            </a:r>
            <a:r>
              <a:rPr lang="en-US" dirty="0" smtClean="0"/>
              <a:t>Math.js</a:t>
            </a:r>
            <a:endParaRPr lang="uk-UA" dirty="0" smtClean="0"/>
          </a:p>
          <a:p>
            <a:pPr marL="457200" lvl="1" indent="0">
              <a:buNone/>
            </a:pPr>
            <a:endParaRPr lang="uk-UA" dirty="0"/>
          </a:p>
          <a:p>
            <a:r>
              <a:rPr lang="uk-UA" dirty="0"/>
              <a:t>Поєднання цих технологій дало змогу </a:t>
            </a:r>
            <a:r>
              <a:rPr lang="uk-UA" dirty="0" smtClean="0"/>
              <a:t>створити</a:t>
            </a:r>
            <a:r>
              <a:rPr lang="en-US" dirty="0" smtClean="0"/>
              <a:t> web</a:t>
            </a:r>
            <a:r>
              <a:rPr lang="uk-UA" dirty="0" smtClean="0"/>
              <a:t>-</a:t>
            </a:r>
            <a:r>
              <a:rPr lang="uk-UA" dirty="0" err="1" smtClean="0"/>
              <a:t>оріентований</a:t>
            </a:r>
            <a:r>
              <a:rPr lang="uk-UA" dirty="0" smtClean="0"/>
              <a:t> </a:t>
            </a:r>
            <a:r>
              <a:rPr lang="uk-UA" dirty="0" err="1"/>
              <a:t>кросплатоформний</a:t>
            </a:r>
            <a:r>
              <a:rPr lang="uk-UA" dirty="0"/>
              <a:t> </a:t>
            </a:r>
            <a:r>
              <a:rPr lang="uk-UA" dirty="0" smtClean="0"/>
              <a:t>додаток.</a:t>
            </a:r>
            <a:endParaRPr lang="uk-UA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54" y="5015841"/>
            <a:ext cx="1462348" cy="14784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5" y="5164529"/>
            <a:ext cx="1181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Класифікація </a:t>
            </a:r>
            <a:r>
              <a:rPr lang="uk-UA" dirty="0" smtClean="0"/>
              <a:t>В-</a:t>
            </a:r>
            <a:r>
              <a:rPr lang="uk-UA" dirty="0" err="1" smtClean="0"/>
              <a:t>сплайн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6136" y="147233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30881" y="2541443"/>
            <a:ext cx="2119746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В-</a:t>
            </a:r>
            <a:r>
              <a:rPr lang="uk-UA" dirty="0" err="1" smtClean="0"/>
              <a:t>сплайн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52255" y="3648652"/>
            <a:ext cx="2119746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Періодичні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6136" y="5418426"/>
            <a:ext cx="2119746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/>
              <a:t>Нормолізованні</a:t>
            </a:r>
            <a:r>
              <a:rPr lang="uk-UA" dirty="0" smtClean="0"/>
              <a:t> на інтервалі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786995" y="3642374"/>
            <a:ext cx="2119746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Відкриті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536372" y="5427734"/>
            <a:ext cx="2119746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/>
              <a:t>Ненормалізованні</a:t>
            </a:r>
            <a:r>
              <a:rPr lang="uk-UA" dirty="0" smtClean="0"/>
              <a:t> на інтервалі 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988626" y="5427734"/>
            <a:ext cx="2119746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/>
              <a:t>Равномірная</a:t>
            </a:r>
            <a:r>
              <a:rPr lang="uk-UA" dirty="0" smtClean="0"/>
              <a:t> параметризація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001990" y="5418425"/>
            <a:ext cx="2119746" cy="810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/>
              <a:t>Неравномірная</a:t>
            </a:r>
            <a:r>
              <a:rPr lang="uk-UA" dirty="0" smtClean="0"/>
              <a:t> </a:t>
            </a:r>
            <a:r>
              <a:rPr lang="uk-UA" dirty="0" smtClean="0"/>
              <a:t>параметризація</a:t>
            </a:r>
            <a:endParaRPr lang="ru-RU" dirty="0" smtClean="0"/>
          </a:p>
        </p:txBody>
      </p:sp>
      <p:cxnSp>
        <p:nvCxnSpPr>
          <p:cNvPr id="17" name="Прямая со стрелкой 16"/>
          <p:cNvCxnSpPr>
            <a:stCxn id="7" idx="1"/>
            <a:endCxn id="10" idx="0"/>
          </p:cNvCxnSpPr>
          <p:nvPr/>
        </p:nvCxnSpPr>
        <p:spPr>
          <a:xfrm flipH="1">
            <a:off x="3512128" y="2946689"/>
            <a:ext cx="1118753" cy="70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2"/>
            <a:endCxn id="11" idx="0"/>
          </p:cNvCxnSpPr>
          <p:nvPr/>
        </p:nvCxnSpPr>
        <p:spPr>
          <a:xfrm flipH="1">
            <a:off x="1666009" y="4459143"/>
            <a:ext cx="1846119" cy="95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0" idx="2"/>
            <a:endCxn id="13" idx="0"/>
          </p:cNvCxnSpPr>
          <p:nvPr/>
        </p:nvCxnSpPr>
        <p:spPr>
          <a:xfrm>
            <a:off x="3512128" y="4459143"/>
            <a:ext cx="1084117" cy="96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2"/>
            <a:endCxn id="14" idx="0"/>
          </p:cNvCxnSpPr>
          <p:nvPr/>
        </p:nvCxnSpPr>
        <p:spPr>
          <a:xfrm flipH="1">
            <a:off x="7048499" y="4452865"/>
            <a:ext cx="798369" cy="97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2" idx="2"/>
            <a:endCxn id="15" idx="0"/>
          </p:cNvCxnSpPr>
          <p:nvPr/>
        </p:nvCxnSpPr>
        <p:spPr>
          <a:xfrm>
            <a:off x="7846868" y="4452865"/>
            <a:ext cx="2214995" cy="96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3"/>
            <a:endCxn id="12" idx="0"/>
          </p:cNvCxnSpPr>
          <p:nvPr/>
        </p:nvCxnSpPr>
        <p:spPr>
          <a:xfrm>
            <a:off x="6750627" y="2946689"/>
            <a:ext cx="1096241" cy="69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7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Періодичний В-</a:t>
            </a:r>
            <a:r>
              <a:rPr lang="uk-UA" dirty="0" err="1" smtClean="0"/>
              <a:t>сплайн</a:t>
            </a:r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4361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 smtClean="0"/>
              <a:t>Базисні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функції</a:t>
            </a:r>
            <a:r>
              <a:rPr lang="ru-RU" sz="2000" dirty="0" smtClean="0"/>
              <a:t> </a:t>
            </a:r>
            <a:r>
              <a:rPr lang="ru-RU" sz="2000" dirty="0" err="1" smtClean="0"/>
              <a:t>періодичного</a:t>
            </a:r>
            <a:r>
              <a:rPr lang="ru-RU" sz="2000" dirty="0" smtClean="0"/>
              <a:t> В-сплайна є </a:t>
            </a:r>
            <a:r>
              <a:rPr lang="ru-RU" sz="2000" dirty="0" err="1" smtClean="0"/>
              <a:t>паралельним</a:t>
            </a:r>
            <a:r>
              <a:rPr lang="ru-RU" sz="2000" dirty="0" smtClean="0"/>
              <a:t> переносом один одного і </a:t>
            </a:r>
            <a:r>
              <a:rPr lang="ru-RU" sz="2000" dirty="0" err="1" smtClean="0"/>
              <a:t>впливу</a:t>
            </a:r>
            <a:r>
              <a:rPr lang="ru-RU" sz="2000" dirty="0" smtClean="0"/>
              <a:t> </a:t>
            </a:r>
            <a:r>
              <a:rPr lang="ru-RU" sz="2000" dirty="0" err="1" smtClean="0"/>
              <a:t>кожної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функції</a:t>
            </a:r>
            <a:r>
              <a:rPr lang="ru-RU" sz="2000" dirty="0" smtClean="0"/>
              <a:t> </a:t>
            </a:r>
            <a:r>
              <a:rPr lang="ru-RU" sz="2000" dirty="0" err="1" smtClean="0"/>
              <a:t>поширюються</a:t>
            </a:r>
            <a:r>
              <a:rPr lang="ru-RU" sz="2000" dirty="0" smtClean="0"/>
              <a:t> на </a:t>
            </a:r>
            <a:r>
              <a:rPr lang="en-US" sz="2000" dirty="0" smtClean="0"/>
              <a:t>k-</a:t>
            </a:r>
            <a:r>
              <a:rPr lang="ru-RU" sz="2000" dirty="0" err="1" smtClean="0"/>
              <a:t>му</a:t>
            </a:r>
            <a:r>
              <a:rPr lang="ru-RU" sz="2000" dirty="0" smtClean="0"/>
              <a:t> </a:t>
            </a:r>
            <a:r>
              <a:rPr lang="ru-RU" sz="2000" dirty="0" err="1" smtClean="0"/>
              <a:t>інтервалі</a:t>
            </a:r>
            <a:r>
              <a:rPr lang="ru-RU" sz="2000" dirty="0" smtClean="0"/>
              <a:t>. Для </a:t>
            </a:r>
            <a:r>
              <a:rPr lang="ru-RU" sz="2000" dirty="0" err="1" smtClean="0"/>
              <a:t>цілих</a:t>
            </a:r>
            <a:r>
              <a:rPr lang="ru-RU" sz="2000" dirty="0" smtClean="0"/>
              <a:t> </a:t>
            </a:r>
            <a:r>
              <a:rPr lang="ru-RU" sz="2000" dirty="0" err="1" smtClean="0"/>
              <a:t>вузлових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значень</a:t>
            </a:r>
            <a:r>
              <a:rPr lang="ru-RU" sz="2000" dirty="0" smtClean="0"/>
              <a:t> </a:t>
            </a:r>
            <a:r>
              <a:rPr lang="ru-RU" sz="2000" dirty="0" err="1" smtClean="0"/>
              <a:t>всі</a:t>
            </a:r>
            <a:r>
              <a:rPr lang="ru-RU" sz="2000" dirty="0" smtClean="0"/>
              <a:t> </a:t>
            </a:r>
            <a:r>
              <a:rPr lang="ru-RU" sz="2000" dirty="0" err="1" smtClean="0"/>
              <a:t>базисні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функції</a:t>
            </a:r>
            <a:r>
              <a:rPr lang="ru-RU" sz="2000" dirty="0" smtClean="0"/>
              <a:t> на </a:t>
            </a:r>
            <a:r>
              <a:rPr lang="ru-RU" sz="2000" dirty="0" err="1" smtClean="0"/>
              <a:t>одиничному</a:t>
            </a:r>
            <a:r>
              <a:rPr lang="ru-RU" sz="2000" dirty="0" smtClean="0"/>
              <a:t> </a:t>
            </a:r>
            <a:r>
              <a:rPr lang="ru-RU" sz="2000" dirty="0" err="1" smtClean="0"/>
              <a:t>інтервалі</a:t>
            </a:r>
            <a:r>
              <a:rPr lang="ru-RU" sz="2000" dirty="0" smtClean="0"/>
              <a:t> 0 &lt;</a:t>
            </a:r>
            <a:r>
              <a:rPr lang="en-US" sz="2000" dirty="0" smtClean="0"/>
              <a:t>t &lt;1 </a:t>
            </a:r>
            <a:r>
              <a:rPr lang="ru-RU" sz="2000" dirty="0" err="1" smtClean="0"/>
              <a:t>мають</a:t>
            </a:r>
            <a:r>
              <a:rPr lang="ru-RU" sz="2000" dirty="0" smtClean="0"/>
              <a:t> один і той же вид.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5" y="2764416"/>
            <a:ext cx="9947564" cy="27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0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Пер</a:t>
            </a:r>
            <a:r>
              <a:rPr lang="uk-UA" dirty="0" err="1" smtClean="0"/>
              <a:t>іодичний</a:t>
            </a:r>
            <a:r>
              <a:rPr lang="uk-UA" dirty="0" smtClean="0"/>
              <a:t> В-</a:t>
            </a:r>
            <a:r>
              <a:rPr lang="uk-UA" dirty="0" err="1" smtClean="0"/>
              <a:t>сплайн</a:t>
            </a:r>
            <a:r>
              <a:rPr lang="uk-UA" dirty="0" smtClean="0"/>
              <a:t> з </a:t>
            </a:r>
            <a:r>
              <a:rPr lang="uk-UA" dirty="0" err="1" smtClean="0"/>
              <a:t>нормалізованною</a:t>
            </a:r>
            <a:r>
              <a:rPr lang="uk-UA" dirty="0" smtClean="0"/>
              <a:t> </a:t>
            </a:r>
            <a:r>
              <a:rPr lang="uk-UA" dirty="0" err="1" smtClean="0"/>
              <a:t>параметризаціює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ru-RU" sz="1800" dirty="0" err="1" smtClean="0"/>
              <a:t>Типовий</a:t>
            </a:r>
            <a:r>
              <a:rPr lang="ru-RU" sz="1800" dirty="0" smtClean="0"/>
              <a:t> сегмент </a:t>
            </a:r>
            <a:r>
              <a:rPr lang="ru-RU" sz="1800" dirty="0" err="1" smtClean="0"/>
              <a:t>кривої</a:t>
            </a:r>
            <a:r>
              <a:rPr lang="ru-RU" sz="1800" dirty="0" smtClean="0"/>
              <a:t> </a:t>
            </a:r>
            <a:r>
              <a:rPr lang="ru-RU" sz="1800" dirty="0" err="1" smtClean="0"/>
              <a:t>періодичного</a:t>
            </a:r>
            <a:r>
              <a:rPr lang="ru-RU" sz="1800" dirty="0" smtClean="0"/>
              <a:t> В-сплайну </a:t>
            </a:r>
            <a:r>
              <a:rPr lang="en-US" sz="1800" dirty="0" smtClean="0"/>
              <a:t>4-</a:t>
            </a:r>
            <a:r>
              <a:rPr lang="uk-UA" sz="1800" dirty="0" smtClean="0"/>
              <a:t>го </a:t>
            </a:r>
            <a:r>
              <a:rPr lang="ru-RU" sz="1800" dirty="0" smtClean="0"/>
              <a:t>порядку з </a:t>
            </a:r>
            <a:r>
              <a:rPr lang="ru-RU" sz="1800" dirty="0" err="1" smtClean="0"/>
              <a:t>нормалізованою</a:t>
            </a:r>
            <a:r>
              <a:rPr lang="ru-RU" sz="1800" dirty="0" smtClean="0"/>
              <a:t> </a:t>
            </a:r>
            <a:r>
              <a:rPr lang="ru-RU" sz="1800" dirty="0" err="1" smtClean="0"/>
              <a:t>параметризацією</a:t>
            </a:r>
            <a:r>
              <a:rPr lang="ru-RU" sz="1800" dirty="0" smtClean="0"/>
              <a:t> в </a:t>
            </a:r>
            <a:r>
              <a:rPr lang="ru-RU" sz="1800" dirty="0" err="1" smtClean="0"/>
              <a:t>алгебройчнії</a:t>
            </a:r>
            <a:r>
              <a:rPr lang="ru-RU" sz="1800" dirty="0" smtClean="0"/>
              <a:t> </a:t>
            </a:r>
            <a:r>
              <a:rPr lang="ru-RU" sz="1800" dirty="0" err="1" smtClean="0"/>
              <a:t>формі</a:t>
            </a:r>
            <a:r>
              <a:rPr lang="ru-RU" sz="1800" dirty="0" smtClean="0"/>
              <a:t> </a:t>
            </a:r>
            <a:r>
              <a:rPr lang="ru-RU" sz="1800" dirty="0" err="1" smtClean="0"/>
              <a:t>має</a:t>
            </a:r>
            <a:r>
              <a:rPr lang="ru-RU" sz="1800" dirty="0" smtClean="0"/>
              <a:t> </a:t>
            </a:r>
            <a:r>
              <a:rPr lang="ru-RU" sz="1800" dirty="0" err="1" smtClean="0"/>
              <a:t>вигляд</a:t>
            </a:r>
            <a:r>
              <a:rPr lang="ru-RU" sz="1800" dirty="0" smtClean="0"/>
              <a:t>.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uk-UA" sz="1800" dirty="0"/>
              <a:t>Будемо задавати координати точок  характеристичного </a:t>
            </a:r>
            <a:r>
              <a:rPr lang="uk-UA" sz="1800" dirty="0" err="1"/>
              <a:t>чотирикутникау</a:t>
            </a:r>
            <a:r>
              <a:rPr lang="uk-UA" sz="1800" dirty="0"/>
              <a:t>  комплексному вигляді: 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graphicFrame>
        <p:nvGraphicFramePr>
          <p:cNvPr id="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14962"/>
              </p:ext>
            </p:extLst>
          </p:nvPr>
        </p:nvGraphicFramePr>
        <p:xfrm>
          <a:off x="2603341" y="2160589"/>
          <a:ext cx="4752975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Формула" r:id="rId3" imgW="2844720" imgH="939600" progId="Equation.3">
                  <p:embed/>
                </p:oleObj>
              </mc:Choice>
              <mc:Fallback>
                <p:oleObj name="Формула" r:id="rId3" imgW="28447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341" y="2160589"/>
                        <a:ext cx="4752975" cy="157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31037"/>
              </p:ext>
            </p:extLst>
          </p:nvPr>
        </p:nvGraphicFramePr>
        <p:xfrm>
          <a:off x="1948440" y="4554941"/>
          <a:ext cx="7775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Microsoft Equation 3.0" r:id="rId5" imgW="5143500" imgH="368300" progId="Equation.3">
                  <p:embed/>
                </p:oleObj>
              </mc:Choice>
              <mc:Fallback>
                <p:oleObj name="Microsoft Equation 3.0" r:id="rId5" imgW="5143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440" y="4554941"/>
                        <a:ext cx="77755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1948440" y="5881831"/>
                <a:ext cx="6393872" cy="319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𝑖𝐼𝑚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440" y="5881831"/>
                <a:ext cx="6393872" cy="319062"/>
              </a:xfrm>
              <a:prstGeom prst="rect">
                <a:avLst/>
              </a:prstGeom>
              <a:blipFill rotWithShape="0">
                <a:blip r:embed="rId7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85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266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МОДЕЛЮВАННЯ </a:t>
            </a:r>
            <a:r>
              <a:rPr lang="ru-RU" sz="3600" dirty="0"/>
              <a:t>ІЗОТРОПНИХ МОДИФІКОВАНОГО СЕГМЕНТУ </a:t>
            </a:r>
            <a:r>
              <a:rPr lang="uk-UA" sz="3600" dirty="0" smtClean="0"/>
              <a:t>ПЕРІОДИЧНОГО</a:t>
            </a:r>
            <a:r>
              <a:rPr lang="ru-RU" sz="3600" dirty="0" smtClean="0"/>
              <a:t> </a:t>
            </a:r>
            <a:r>
              <a:rPr lang="ru-RU" sz="3600" dirty="0"/>
              <a:t>B-</a:t>
            </a:r>
            <a:r>
              <a:rPr lang="ru-RU" sz="3600" dirty="0" err="1"/>
              <a:t>сплайнів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57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</a:t>
            </a:r>
            <a:r>
              <a:rPr lang="ru-RU" sz="2000" dirty="0" err="1" smtClean="0"/>
              <a:t>моделювання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ізотропних</a:t>
            </a:r>
            <a:r>
              <a:rPr lang="ru-RU" sz="2000" dirty="0" smtClean="0"/>
              <a:t> </a:t>
            </a:r>
            <a:r>
              <a:rPr lang="ru-RU" sz="2000" dirty="0" err="1" smtClean="0"/>
              <a:t>сегментів</a:t>
            </a:r>
            <a:r>
              <a:rPr lang="ru-RU" sz="2000" dirty="0" smtClean="0"/>
              <a:t> В-сплайна </a:t>
            </a:r>
            <a:r>
              <a:rPr lang="ru-RU" sz="2000" dirty="0" err="1" smtClean="0"/>
              <a:t>необхідно</a:t>
            </a:r>
            <a:r>
              <a:rPr lang="ru-RU" sz="2000" dirty="0"/>
              <a:t>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</a:t>
            </a:r>
            <a:r>
              <a:rPr lang="ru-RU" sz="2000" dirty="0" err="1" smtClean="0"/>
              <a:t>дотримувалася</a:t>
            </a:r>
            <a:r>
              <a:rPr lang="ru-RU" sz="2000" dirty="0" smtClean="0"/>
              <a:t> </a:t>
            </a:r>
            <a:r>
              <a:rPr lang="ru-RU" sz="2000" dirty="0" err="1" smtClean="0"/>
              <a:t>умова</a:t>
            </a:r>
            <a:r>
              <a:rPr lang="ru-RU" sz="2000" dirty="0" smtClean="0"/>
              <a:t> </a:t>
            </a:r>
            <a:r>
              <a:rPr lang="ru-RU" sz="2000" dirty="0" err="1" smtClean="0"/>
              <a:t>ізотропності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r>
              <a:rPr lang="ru-RU" sz="2000" dirty="0" err="1" smtClean="0"/>
              <a:t>Умова</a:t>
            </a:r>
            <a:r>
              <a:rPr lang="ru-RU" sz="2000" dirty="0" smtClean="0"/>
              <a:t> </a:t>
            </a:r>
            <a:r>
              <a:rPr lang="ru-RU" sz="2000" dirty="0" err="1" smtClean="0"/>
              <a:t>изотропности</a:t>
            </a:r>
            <a:r>
              <a:rPr lang="ru-RU" sz="2000" dirty="0" smtClean="0"/>
              <a:t> для сегмента </a:t>
            </a:r>
            <a:r>
              <a:rPr lang="ru-RU" sz="2000" dirty="0" err="1" smtClean="0"/>
              <a:t>періодичного</a:t>
            </a:r>
            <a:r>
              <a:rPr lang="ru-RU" sz="2000" dirty="0" smtClean="0"/>
              <a:t> В-сплайна: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r>
              <a:rPr lang="ru-RU" sz="2000" dirty="0" err="1" smtClean="0"/>
              <a:t>Умова</a:t>
            </a:r>
            <a:r>
              <a:rPr lang="ru-RU" sz="2000" dirty="0" smtClean="0"/>
              <a:t> </a:t>
            </a:r>
            <a:r>
              <a:rPr lang="ru-RU" sz="2000" dirty="0" err="1" smtClean="0"/>
              <a:t>ізотропності</a:t>
            </a:r>
            <a:r>
              <a:rPr lang="ru-RU" sz="2000" dirty="0" smtClean="0"/>
              <a:t> буде </a:t>
            </a:r>
            <a:r>
              <a:rPr lang="ru-RU" sz="2000" dirty="0" err="1" smtClean="0"/>
              <a:t>виконуватись</a:t>
            </a:r>
            <a:r>
              <a:rPr lang="ru-RU" sz="2000" dirty="0" smtClean="0"/>
              <a:t> та не </a:t>
            </a:r>
            <a:r>
              <a:rPr lang="ru-RU" sz="2000" dirty="0" err="1" smtClean="0"/>
              <a:t>залежати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параметра, </a:t>
            </a: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коефіцієнти</a:t>
            </a:r>
            <a:r>
              <a:rPr lang="ru-RU" sz="2000" dirty="0" smtClean="0"/>
              <a:t> при </a:t>
            </a:r>
            <a:r>
              <a:rPr lang="ru-RU" sz="2000" dirty="0" err="1" smtClean="0"/>
              <a:t>всіх</a:t>
            </a:r>
            <a:r>
              <a:rPr lang="ru-RU" sz="2000" dirty="0" smtClean="0"/>
              <a:t> степенях   </a:t>
            </a:r>
            <a:r>
              <a:rPr lang="ru-RU" sz="2000" dirty="0" err="1" smtClean="0"/>
              <a:t>дорівнюють</a:t>
            </a:r>
            <a:r>
              <a:rPr lang="ru-RU" sz="2000" dirty="0" smtClean="0"/>
              <a:t> 0.  </a:t>
            </a:r>
            <a:r>
              <a:rPr lang="ru-RU" sz="2000" dirty="0" err="1" smtClean="0"/>
              <a:t>Тобто</a:t>
            </a:r>
            <a:r>
              <a:rPr lang="ru-RU" sz="2000" dirty="0" smtClean="0"/>
              <a:t> одержимо </a:t>
            </a:r>
            <a:r>
              <a:rPr lang="ru-RU" sz="2000" dirty="0" err="1" smtClean="0"/>
              <a:t>рівняння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ru-RU" sz="2000" dirty="0"/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9574"/>
              </p:ext>
            </p:extLst>
          </p:nvPr>
        </p:nvGraphicFramePr>
        <p:xfrm>
          <a:off x="2417329" y="2074718"/>
          <a:ext cx="17446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Формула" r:id="rId3" imgW="1104840" imgH="253800" progId="Equation.3">
                  <p:embed/>
                </p:oleObj>
              </mc:Choice>
              <mc:Fallback>
                <p:oleObj name="Формула" r:id="rId3" imgW="1104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329" y="2074718"/>
                        <a:ext cx="1744663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975187"/>
              </p:ext>
            </p:extLst>
          </p:nvPr>
        </p:nvGraphicFramePr>
        <p:xfrm>
          <a:off x="2040516" y="3033351"/>
          <a:ext cx="77057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Microsoft Equation 3.0" r:id="rId5" imgW="5067300" imgH="444500" progId="Equation.3">
                  <p:embed/>
                </p:oleObj>
              </mc:Choice>
              <mc:Fallback>
                <p:oleObj name="Microsoft Equation 3.0" r:id="rId5" imgW="5067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516" y="3033351"/>
                        <a:ext cx="77057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115468"/>
              </p:ext>
            </p:extLst>
          </p:nvPr>
        </p:nvGraphicFramePr>
        <p:xfrm>
          <a:off x="4067031" y="4460876"/>
          <a:ext cx="3262312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Формула" r:id="rId7" imgW="2184120" imgH="1168200" progId="Equation.3">
                  <p:embed/>
                </p:oleObj>
              </mc:Choice>
              <mc:Fallback>
                <p:oleObj name="Формула" r:id="rId7" imgW="218412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031" y="4460876"/>
                        <a:ext cx="3262312" cy="171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48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МОДЕЛЮВАННЯ ІЗОТРОПНИХ МОДИФІКОВАНОГО СЕГМЕНТУ B-</a:t>
            </a:r>
            <a:r>
              <a:rPr lang="ru-RU" dirty="0" err="1" smtClean="0"/>
              <a:t>сплайнів</a:t>
            </a:r>
            <a:r>
              <a:rPr lang="ru-RU" dirty="0" smtClean="0"/>
              <a:t> ДЛЯ ПЛОСКОГО ВИПАДКУ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 </a:t>
            </a:r>
            <a:r>
              <a:rPr lang="uk-UA" sz="2000" dirty="0"/>
              <a:t>З урахуванням виразів  </a:t>
            </a:r>
            <a:r>
              <a:rPr lang="uk-UA" sz="2000" dirty="0" smtClean="0"/>
              <a:t>умови ізотропності </a:t>
            </a:r>
            <a:r>
              <a:rPr lang="uk-UA" sz="2000" dirty="0"/>
              <a:t>ординати реперних точок будуть визначатися наступним </a:t>
            </a:r>
            <a:r>
              <a:rPr lang="uk-UA" sz="2000" dirty="0" smtClean="0"/>
              <a:t>чином: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ru-RU" sz="2000" dirty="0" err="1" smtClean="0"/>
              <a:t>Виділимо</a:t>
            </a:r>
            <a:r>
              <a:rPr lang="ru-RU" sz="2000" dirty="0" smtClean="0"/>
              <a:t> </a:t>
            </a:r>
            <a:r>
              <a:rPr lang="ru-RU" sz="2000" dirty="0" err="1" smtClean="0"/>
              <a:t>окремо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дійсну</a:t>
            </a:r>
            <a:r>
              <a:rPr lang="ru-RU" sz="2000" dirty="0" smtClean="0"/>
              <a:t>  </a:t>
            </a:r>
            <a:r>
              <a:rPr lang="en-US" sz="2000" dirty="0" smtClean="0"/>
              <a:t>Re(y)</a:t>
            </a:r>
            <a:r>
              <a:rPr lang="ru-RU" sz="2000" dirty="0" smtClean="0"/>
              <a:t>  та </a:t>
            </a:r>
            <a:r>
              <a:rPr lang="ru-RU" sz="2000" dirty="0" err="1" smtClean="0"/>
              <a:t>уявну</a:t>
            </a:r>
            <a:r>
              <a:rPr lang="ru-RU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(y)</a:t>
            </a:r>
            <a:r>
              <a:rPr lang="ru-RU" sz="2000" dirty="0" smtClean="0"/>
              <a:t>  </a:t>
            </a:r>
            <a:r>
              <a:rPr lang="ru-RU" sz="2000" dirty="0" err="1" smtClean="0"/>
              <a:t>частини</a:t>
            </a:r>
            <a:r>
              <a:rPr lang="ru-RU" sz="2000" dirty="0" smtClean="0"/>
              <a:t> та </a:t>
            </a:r>
            <a:r>
              <a:rPr lang="ru-RU" sz="2000" dirty="0" err="1" smtClean="0"/>
              <a:t>будемо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задавати</a:t>
            </a:r>
            <a:r>
              <a:rPr lang="ru-RU" sz="2000" dirty="0" smtClean="0"/>
              <a:t> на </a:t>
            </a:r>
            <a:r>
              <a:rPr lang="ru-RU" sz="2000" dirty="0" err="1" smtClean="0"/>
              <a:t>площині</a:t>
            </a:r>
            <a:r>
              <a:rPr lang="ru-RU" sz="2000" dirty="0" smtClean="0"/>
              <a:t> </a:t>
            </a:r>
            <a:r>
              <a:rPr lang="ru-RU" sz="2000" dirty="0" err="1" smtClean="0"/>
              <a:t>плоску</a:t>
            </a:r>
            <a:r>
              <a:rPr lang="ru-RU" sz="2000" dirty="0" smtClean="0"/>
              <a:t> </a:t>
            </a:r>
            <a:r>
              <a:rPr lang="ru-RU" sz="2000" dirty="0" err="1" smtClean="0"/>
              <a:t>дійсну</a:t>
            </a:r>
            <a:r>
              <a:rPr lang="ru-RU" sz="2000" dirty="0" smtClean="0"/>
              <a:t> </a:t>
            </a:r>
            <a:r>
              <a:rPr lang="ru-RU" sz="2000" dirty="0" err="1" smtClean="0"/>
              <a:t>криву</a:t>
            </a:r>
            <a:r>
              <a:rPr lang="en-US" sz="2000" dirty="0" smtClean="0"/>
              <a:t>.</a:t>
            </a:r>
            <a:r>
              <a:rPr lang="uk-UA" sz="2000" dirty="0"/>
              <a:t> В результаті одержимо: </a:t>
            </a:r>
            <a:endParaRPr lang="en-US" sz="2000" dirty="0" smtClean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ru-RU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007876"/>
              </p:ext>
            </p:extLst>
          </p:nvPr>
        </p:nvGraphicFramePr>
        <p:xfrm>
          <a:off x="4495800" y="2643620"/>
          <a:ext cx="23050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Microsoft Equation 3.0" r:id="rId3" imgW="1511300" imgH="711200" progId="Equation.3">
                  <p:embed/>
                </p:oleObj>
              </mc:Choice>
              <mc:Fallback>
                <p:oleObj name="Microsoft Equation 3.0" r:id="rId3" imgW="1511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643620"/>
                        <a:ext cx="230505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795303"/>
              </p:ext>
            </p:extLst>
          </p:nvPr>
        </p:nvGraphicFramePr>
        <p:xfrm>
          <a:off x="4346575" y="4624821"/>
          <a:ext cx="30718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Формула" r:id="rId5" imgW="2514600" imgH="1473120" progId="Equation.3">
                  <p:embed/>
                </p:oleObj>
              </mc:Choice>
              <mc:Fallback>
                <p:oleObj name="Формула" r:id="rId5" imgW="251460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4624821"/>
                        <a:ext cx="3071813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0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МОДЕЛЮВАННЯ</a:t>
            </a:r>
            <a:r>
              <a:rPr lang="en-US" dirty="0"/>
              <a:t> </a:t>
            </a:r>
            <a:r>
              <a:rPr lang="uk-UA" dirty="0" smtClean="0"/>
              <a:t>ІЗОТЕРМІЧНОЇ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ОРТОГОНАЛЬНОЇ  ПЛОСКОЇ СІТКИ НА ОСНОВІ</a:t>
            </a:r>
            <a:r>
              <a:rPr lang="en-US" dirty="0" smtClean="0"/>
              <a:t> </a:t>
            </a:r>
            <a:r>
              <a:rPr lang="ru-RU" dirty="0" smtClean="0"/>
              <a:t>B- СПЛАЙНІВ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 err="1" smtClean="0"/>
              <a:t>Побудуємо</a:t>
            </a:r>
            <a:r>
              <a:rPr lang="ru-RU" sz="2000" dirty="0" smtClean="0"/>
              <a:t> </a:t>
            </a:r>
            <a:r>
              <a:rPr lang="ru-RU" sz="2000" dirty="0" err="1" smtClean="0"/>
              <a:t>плоску</a:t>
            </a:r>
            <a:r>
              <a:rPr lang="ru-RU" sz="2000" dirty="0" smtClean="0"/>
              <a:t> </a:t>
            </a:r>
            <a:r>
              <a:rPr lang="ru-RU" sz="2000" dirty="0" err="1" smtClean="0"/>
              <a:t>сітку</a:t>
            </a:r>
            <a:r>
              <a:rPr lang="ru-RU" sz="2000" dirty="0" smtClean="0"/>
              <a:t> на </a:t>
            </a:r>
            <a:r>
              <a:rPr lang="ru-RU" sz="2000" dirty="0" err="1" smtClean="0"/>
              <a:t>основі</a:t>
            </a:r>
            <a:r>
              <a:rPr lang="ru-RU" sz="2000" dirty="0" smtClean="0"/>
              <a:t>  </a:t>
            </a:r>
            <a:r>
              <a:rPr lang="ru-RU" sz="2000" dirty="0" err="1" smtClean="0"/>
              <a:t>ізотропного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періодичного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нормалізованого</a:t>
            </a:r>
            <a:r>
              <a:rPr lang="ru-RU" sz="2000" dirty="0" smtClean="0"/>
              <a:t> B-сплайну четвертого порядку з конформною </a:t>
            </a:r>
            <a:r>
              <a:rPr lang="ru-RU" sz="2000" dirty="0" err="1" smtClean="0"/>
              <a:t>заміною</a:t>
            </a:r>
            <a:r>
              <a:rPr lang="ru-RU" sz="2000" dirty="0" smtClean="0"/>
              <a:t> параметра. Для </a:t>
            </a:r>
            <a:r>
              <a:rPr lang="ru-RU" sz="2000" dirty="0" err="1" smtClean="0"/>
              <a:t>цього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проведемо</a:t>
            </a:r>
            <a:r>
              <a:rPr lang="ru-RU" sz="2000" dirty="0" smtClean="0"/>
              <a:t> </a:t>
            </a:r>
            <a:r>
              <a:rPr lang="ru-RU" sz="2000" dirty="0" err="1" smtClean="0"/>
              <a:t>заміну</a:t>
            </a:r>
            <a:r>
              <a:rPr lang="ru-RU" sz="2000" dirty="0" smtClean="0"/>
              <a:t> в </a:t>
            </a:r>
            <a:r>
              <a:rPr lang="ru-RU" sz="2000" dirty="0" err="1" smtClean="0"/>
              <a:t>виразі</a:t>
            </a:r>
            <a:r>
              <a:rPr lang="ru-RU" sz="2000" dirty="0" smtClean="0"/>
              <a:t> :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+mj-lt"/>
              </a:rPr>
              <a:t>t=</a:t>
            </a:r>
            <a:r>
              <a:rPr lang="en-US" sz="2000" i="1" dirty="0" err="1" smtClean="0">
                <a:latin typeface="+mj-lt"/>
              </a:rPr>
              <a:t>u+iv</a:t>
            </a:r>
            <a:endParaRPr lang="ru-RU" sz="2000" i="1" dirty="0">
              <a:latin typeface="+mj-lt"/>
            </a:endParaRPr>
          </a:p>
          <a:p>
            <a:pPr marL="0" indent="0">
              <a:buNone/>
            </a:pPr>
            <a:endParaRPr lang="ru-RU" sz="2000" i="1" dirty="0" smtClean="0">
              <a:latin typeface="+mj-lt"/>
            </a:endParaRPr>
          </a:p>
          <a:p>
            <a:pPr marL="0" indent="0">
              <a:buNone/>
            </a:pPr>
            <a:endParaRPr lang="ru-RU" sz="2000" i="1" dirty="0">
              <a:latin typeface="+mj-lt"/>
            </a:endParaRPr>
          </a:p>
          <a:p>
            <a:pPr marL="0" indent="0">
              <a:buNone/>
            </a:pPr>
            <a:endParaRPr lang="ru-RU" sz="2000" i="1" dirty="0" smtClean="0">
              <a:latin typeface="+mj-lt"/>
            </a:endParaRPr>
          </a:p>
          <a:p>
            <a:pPr marL="0" indent="0">
              <a:buNone/>
            </a:pPr>
            <a:endParaRPr lang="ru-RU" sz="2000" i="1" dirty="0">
              <a:latin typeface="+mj-lt"/>
            </a:endParaRPr>
          </a:p>
          <a:p>
            <a:pPr marL="0" indent="0">
              <a:buNone/>
            </a:pPr>
            <a:endParaRPr lang="ru-RU" sz="2000" i="1" dirty="0" smtClean="0">
              <a:latin typeface="+mj-lt"/>
            </a:endParaRPr>
          </a:p>
          <a:p>
            <a:pPr marL="0" indent="0">
              <a:buNone/>
            </a:pPr>
            <a:endParaRPr lang="ru-RU" sz="2000" i="1" dirty="0">
              <a:latin typeface="+mj-lt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У результат</a:t>
            </a:r>
            <a:r>
              <a:rPr lang="uk-UA" sz="2000" dirty="0" smtClean="0"/>
              <a:t>і виділення дійсної та уявної частини ми отримаємо дві сітки</a:t>
            </a:r>
            <a:endParaRPr lang="ru-RU" sz="2000" dirty="0" smtClean="0"/>
          </a:p>
          <a:p>
            <a:pPr marL="0" indent="0">
              <a:buNone/>
            </a:pPr>
            <a:endParaRPr lang="ru-RU" sz="2000" i="1" dirty="0">
              <a:latin typeface="+mj-lt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660074"/>
              </p:ext>
            </p:extLst>
          </p:nvPr>
        </p:nvGraphicFramePr>
        <p:xfrm>
          <a:off x="766762" y="3056603"/>
          <a:ext cx="7743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Формула" r:id="rId3" imgW="5422680" imgH="660240" progId="Equation.3">
                  <p:embed/>
                </p:oleObj>
              </mc:Choice>
              <mc:Fallback>
                <p:oleObj name="Формула" r:id="rId3" imgW="54226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" y="3056603"/>
                        <a:ext cx="7743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709374"/>
              </p:ext>
            </p:extLst>
          </p:nvPr>
        </p:nvGraphicFramePr>
        <p:xfrm>
          <a:off x="766762" y="4116389"/>
          <a:ext cx="7791450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Формула" r:id="rId5" imgW="5181480" imgH="927000" progId="Equation.3">
                  <p:embed/>
                </p:oleObj>
              </mc:Choice>
              <mc:Fallback>
                <p:oleObj name="Формула" r:id="rId5" imgW="51814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" y="4116389"/>
                        <a:ext cx="7791450" cy="1379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00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ВИЗНАЧЕННЯ ВНУТРІШНЬОГО ГЕОМЕТРИИ </a:t>
            </a:r>
            <a:r>
              <a:rPr lang="ru-RU" dirty="0" smtClean="0"/>
              <a:t>ПОБУДОВИ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 smtClean="0"/>
              <a:t>Після</a:t>
            </a:r>
            <a:r>
              <a:rPr lang="ru-RU" sz="2000" dirty="0" smtClean="0"/>
              <a:t> </a:t>
            </a:r>
            <a:r>
              <a:rPr lang="ru-RU" sz="2000" dirty="0" err="1" smtClean="0"/>
              <a:t>виділення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дійсної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частини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проаналізуємо</a:t>
            </a:r>
            <a:r>
              <a:rPr lang="ru-RU" sz="2000" dirty="0" smtClean="0"/>
              <a:t> </a:t>
            </a:r>
            <a:r>
              <a:rPr lang="ru-RU" sz="2000" dirty="0" err="1" smtClean="0"/>
              <a:t>коефіцієнти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для </a:t>
            </a:r>
            <a:r>
              <a:rPr lang="ru-RU" sz="2000" dirty="0" err="1" smtClean="0"/>
              <a:t>першої</a:t>
            </a:r>
            <a:r>
              <a:rPr lang="ru-RU" sz="2000" dirty="0" smtClean="0"/>
              <a:t> </a:t>
            </a:r>
            <a:r>
              <a:rPr lang="ru-RU" sz="2000" dirty="0" err="1" smtClean="0"/>
              <a:t>квадратичної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форми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>З </a:t>
            </a:r>
            <a:r>
              <a:rPr lang="ru-RU" sz="2000" dirty="0" err="1"/>
              <a:t>рівняння</a:t>
            </a:r>
            <a:r>
              <a:rPr lang="ru-RU" sz="2000" dirty="0"/>
              <a:t> видно, </a:t>
            </a:r>
            <a:r>
              <a:rPr lang="ru-RU" sz="2000" dirty="0" err="1" smtClean="0"/>
              <a:t>що</a:t>
            </a:r>
            <a:r>
              <a:rPr lang="ru-RU" sz="2000" dirty="0" smtClean="0"/>
              <a:t>                  а</a:t>
            </a:r>
            <a:endParaRPr lang="ru-RU" sz="2000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695707"/>
              </p:ext>
            </p:extLst>
          </p:nvPr>
        </p:nvGraphicFramePr>
        <p:xfrm>
          <a:off x="798956" y="3189665"/>
          <a:ext cx="69850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Microsoft Equation 3.0" r:id="rId3" imgW="4660900" imgH="228600" progId="Equation.3">
                  <p:embed/>
                </p:oleObj>
              </mc:Choice>
              <mc:Fallback>
                <p:oleObj name="Microsoft Equation 3.0" r:id="rId3" imgW="466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56" y="3189665"/>
                        <a:ext cx="698500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546179"/>
              </p:ext>
            </p:extLst>
          </p:nvPr>
        </p:nvGraphicFramePr>
        <p:xfrm>
          <a:off x="798956" y="3715188"/>
          <a:ext cx="41767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Microsoft Equation 3.0" r:id="rId5" imgW="2933700" imgH="266700" progId="Equation.3">
                  <p:embed/>
                </p:oleObj>
              </mc:Choice>
              <mc:Fallback>
                <p:oleObj name="Microsoft Equation 3.0" r:id="rId5" imgW="29337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56" y="3715188"/>
                        <a:ext cx="41767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029526"/>
              </p:ext>
            </p:extLst>
          </p:nvPr>
        </p:nvGraphicFramePr>
        <p:xfrm>
          <a:off x="838200" y="4175657"/>
          <a:ext cx="43926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Microsoft Equation 3.0" r:id="rId7" imgW="2959100" imgH="266700" progId="Equation.3">
                  <p:embed/>
                </p:oleObj>
              </mc:Choice>
              <mc:Fallback>
                <p:oleObj name="Microsoft Equation 3.0" r:id="rId7" imgW="29591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75657"/>
                        <a:ext cx="439261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466855"/>
              </p:ext>
            </p:extLst>
          </p:nvPr>
        </p:nvGraphicFramePr>
        <p:xfrm>
          <a:off x="3664528" y="4688658"/>
          <a:ext cx="8016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Microsoft Equation 3.0" r:id="rId9" imgW="508000" imgH="228600" progId="Equation.3">
                  <p:embed/>
                </p:oleObj>
              </mc:Choice>
              <mc:Fallback>
                <p:oleObj name="Microsoft Equation 3.0" r:id="rId9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528" y="4688658"/>
                        <a:ext cx="801688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85663"/>
              </p:ext>
            </p:extLst>
          </p:nvPr>
        </p:nvGraphicFramePr>
        <p:xfrm>
          <a:off x="5014912" y="4670161"/>
          <a:ext cx="6492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Microsoft Equation 3.0" r:id="rId11" imgW="406224" imgH="228501" progId="Equation.3">
                  <p:embed/>
                </p:oleObj>
              </mc:Choice>
              <mc:Fallback>
                <p:oleObj name="Microsoft Equation 3.0" r:id="rId11" imgW="40622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2" y="4670161"/>
                        <a:ext cx="64928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654266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389</Words>
  <Application>Microsoft Office PowerPoint</Application>
  <PresentationFormat>Широкоэкранный</PresentationFormat>
  <Paragraphs>82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Arial</vt:lpstr>
      <vt:lpstr>Calibri</vt:lpstr>
      <vt:lpstr>Cambria Math</vt:lpstr>
      <vt:lpstr>Times New Roman</vt:lpstr>
      <vt:lpstr>Trebuchet MS</vt:lpstr>
      <vt:lpstr>Wingdings 3</vt:lpstr>
      <vt:lpstr>Грань</vt:lpstr>
      <vt:lpstr>Формула</vt:lpstr>
      <vt:lpstr>Microsoft Equation 3.0</vt:lpstr>
      <vt:lpstr>Моделювання  дійсної мінімальної поверхні на основі ізотропного В-сплайну</vt:lpstr>
      <vt:lpstr>ПРОГРАМНА РЕАЛІЗАЦІЯ </vt:lpstr>
      <vt:lpstr>Класифікація В-сплайн</vt:lpstr>
      <vt:lpstr>Періодичний В-сплайн </vt:lpstr>
      <vt:lpstr>Періодичний В-сплайн з нормалізованною параметризаціює</vt:lpstr>
      <vt:lpstr>МОДЕЛЮВАННЯ ІЗОТРОПНИХ МОДИФІКОВАНОГО СЕГМЕНТУ ПЕРІОДИЧНОГО B-сплайнів</vt:lpstr>
      <vt:lpstr>МОДЕЛЮВАННЯ ІЗОТРОПНИХ МОДИФІКОВАНОГО СЕГМЕНТУ B-сплайнів ДЛЯ ПЛОСКОГО ВИПАДКУ</vt:lpstr>
      <vt:lpstr>МОДЕЛЮВАННЯ ІЗОТЕРМІЧНОЇ ОРТОГОНАЛЬНОЇ  ПЛОСКОЇ СІТКИ НА ОСНОВІ B- СПЛАЙНІВ</vt:lpstr>
      <vt:lpstr> ВИЗНАЧЕННЯ ВНУТРІШНЬОГО ГЕОМЕТРИИ ПОБУДОВИ</vt:lpstr>
      <vt:lpstr>ПРИКЛАД ІЗОТРОПНОГО ПЕРІОДИЧНОГО НОРМАЛІЗОВАНОГО B-сплайну</vt:lpstr>
      <vt:lpstr>ПРИКЛАД ОРТОГОНАЛЬНОЇ ІЗОМЕТРИЧНОЇ ПЛОСКОЇ СІТКИ</vt:lpstr>
      <vt:lpstr>ДЯКУЮ ЗА УВАГУ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 дійсної мінімальної поверхні на основі ізотропного В-сплайну</dc:title>
  <dc:creator>Владислав</dc:creator>
  <cp:lastModifiedBy>Владислав</cp:lastModifiedBy>
  <cp:revision>19</cp:revision>
  <dcterms:created xsi:type="dcterms:W3CDTF">2018-05-29T15:48:29Z</dcterms:created>
  <dcterms:modified xsi:type="dcterms:W3CDTF">2018-05-31T07:03:22Z</dcterms:modified>
</cp:coreProperties>
</file>