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8288000" cy="10287000"/>
  <p:notesSz cx="6858000" cy="9144000"/>
  <p:embeddedFontLst>
    <p:embeddedFont>
      <p:font typeface="Arimo" panose="020B0604020202020204" charset="0"/>
      <p:regular r:id="rId17"/>
    </p:embeddedFont>
    <p:embeddedFont>
      <p:font typeface="Arimo Bold" panose="020B0604020202020204" charset="0"/>
      <p:regular r:id="rId18"/>
    </p:embeddedFont>
    <p:embeddedFont>
      <p:font typeface="Calibri" panose="020F0502020204030204" pitchFamily="34" charset="0"/>
      <p:regular r:id="rId19"/>
      <p:bold r:id="rId20"/>
      <p:italic r:id="rId21"/>
      <p:boldItalic r:id="rId22"/>
    </p:embeddedFont>
    <p:embeddedFont>
      <p:font typeface="Oswald" panose="020B0604020202020204" charset="0"/>
      <p:regular r:id="rId23"/>
    </p:embeddedFont>
    <p:embeddedFont>
      <p:font typeface="Oswal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08"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48200" y="1637045"/>
            <a:ext cx="15402100" cy="7418473"/>
            <a:chOff x="0" y="0"/>
            <a:chExt cx="1687521" cy="812800"/>
          </a:xfrm>
        </p:grpSpPr>
        <p:sp>
          <p:nvSpPr>
            <p:cNvPr id="3" name="Freeform 3"/>
            <p:cNvSpPr/>
            <p:nvPr/>
          </p:nvSpPr>
          <p:spPr>
            <a:xfrm>
              <a:off x="0" y="0"/>
              <a:ext cx="1687521" cy="812800"/>
            </a:xfrm>
            <a:custGeom>
              <a:avLst/>
              <a:gdLst/>
              <a:ahLst/>
              <a:cxnLst/>
              <a:rect l="l" t="t" r="r" b="b"/>
              <a:pathLst>
                <a:path w="1687521" h="812800">
                  <a:moveTo>
                    <a:pt x="0" y="0"/>
                  </a:moveTo>
                  <a:lnTo>
                    <a:pt x="1687521" y="0"/>
                  </a:lnTo>
                  <a:lnTo>
                    <a:pt x="1687521" y="812800"/>
                  </a:lnTo>
                  <a:lnTo>
                    <a:pt x="0" y="812800"/>
                  </a:lnTo>
                  <a:close/>
                </a:path>
              </a:pathLst>
            </a:custGeom>
            <a:solidFill>
              <a:srgbClr val="FEBA32"/>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5" name="Group 5"/>
          <p:cNvGrpSpPr/>
          <p:nvPr/>
        </p:nvGrpSpPr>
        <p:grpSpPr>
          <a:xfrm>
            <a:off x="1237701" y="1231482"/>
            <a:ext cx="15494396" cy="7418473"/>
            <a:chOff x="0" y="0"/>
            <a:chExt cx="1697633" cy="812800"/>
          </a:xfrm>
        </p:grpSpPr>
        <p:sp>
          <p:nvSpPr>
            <p:cNvPr id="6" name="Freeform 6"/>
            <p:cNvSpPr/>
            <p:nvPr/>
          </p:nvSpPr>
          <p:spPr>
            <a:xfrm>
              <a:off x="0" y="0"/>
              <a:ext cx="1697633" cy="812800"/>
            </a:xfrm>
            <a:custGeom>
              <a:avLst/>
              <a:gdLst/>
              <a:ahLst/>
              <a:cxnLst/>
              <a:rect l="l" t="t" r="r" b="b"/>
              <a:pathLst>
                <a:path w="1697633" h="812800">
                  <a:moveTo>
                    <a:pt x="0" y="0"/>
                  </a:moveTo>
                  <a:lnTo>
                    <a:pt x="1697633" y="0"/>
                  </a:lnTo>
                  <a:lnTo>
                    <a:pt x="1697633" y="812800"/>
                  </a:lnTo>
                  <a:lnTo>
                    <a:pt x="0" y="812800"/>
                  </a:lnTo>
                  <a:close/>
                </a:path>
              </a:pathLst>
            </a:custGeom>
            <a:solidFill>
              <a:srgbClr val="FFFFFF"/>
            </a:solidFill>
            <a:ln w="38100">
              <a:solidFill>
                <a:srgbClr val="000000"/>
              </a:solidFill>
            </a:ln>
          </p:spPr>
        </p:sp>
        <p:sp>
          <p:nvSpPr>
            <p:cNvPr id="7" name="TextBox 7"/>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
        <p:nvSpPr>
          <p:cNvPr id="8" name="TextBox 8"/>
          <p:cNvSpPr txBox="1"/>
          <p:nvPr/>
        </p:nvSpPr>
        <p:spPr>
          <a:xfrm>
            <a:off x="2022911" y="2038936"/>
            <a:ext cx="13923976" cy="4744889"/>
          </a:xfrm>
          <a:prstGeom prst="rect">
            <a:avLst/>
          </a:prstGeom>
        </p:spPr>
        <p:txBody>
          <a:bodyPr wrap="square" lIns="0" tIns="0" rIns="0" bIns="0" rtlCol="0" anchor="t">
            <a:spAutoFit/>
          </a:bodyPr>
          <a:lstStyle/>
          <a:p>
            <a:pPr>
              <a:lnSpc>
                <a:spcPts val="18489"/>
              </a:lnSpc>
            </a:pPr>
            <a:r>
              <a:rPr lang="en-US" sz="19061" dirty="0">
                <a:solidFill>
                  <a:srgbClr val="000000"/>
                </a:solidFill>
                <a:latin typeface="Oswald Bold"/>
              </a:rPr>
              <a:t>CHOLESTEROL PREDICTION</a:t>
            </a:r>
          </a:p>
        </p:txBody>
      </p:sp>
      <p:sp>
        <p:nvSpPr>
          <p:cNvPr id="9" name="TextBox 9"/>
          <p:cNvSpPr txBox="1"/>
          <p:nvPr/>
        </p:nvSpPr>
        <p:spPr>
          <a:xfrm>
            <a:off x="2132721" y="7220862"/>
            <a:ext cx="13704356" cy="594153"/>
          </a:xfrm>
          <a:prstGeom prst="rect">
            <a:avLst/>
          </a:prstGeom>
        </p:spPr>
        <p:txBody>
          <a:bodyPr lIns="0" tIns="0" rIns="0" bIns="0" rtlCol="0" anchor="t">
            <a:spAutoFit/>
          </a:bodyPr>
          <a:lstStyle/>
          <a:p>
            <a:pPr>
              <a:lnSpc>
                <a:spcPts val="4437"/>
              </a:lnSpc>
            </a:pPr>
            <a:r>
              <a:rPr lang="en-US" sz="4033">
                <a:solidFill>
                  <a:srgbClr val="000000"/>
                </a:solidFill>
                <a:latin typeface="Arimo"/>
              </a:rPr>
              <a:t>PROJECT BY- GOWRI KISHORE AND SHRIYA KANSAL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59611" y="1028700"/>
            <a:ext cx="6130056" cy="8229600"/>
          </a:xfrm>
          <a:custGeom>
            <a:avLst/>
            <a:gdLst/>
            <a:ahLst/>
            <a:cxnLst/>
            <a:rect l="l" t="t" r="r" b="b"/>
            <a:pathLst>
              <a:path w="6130056" h="8229600">
                <a:moveTo>
                  <a:pt x="0" y="0"/>
                </a:moveTo>
                <a:lnTo>
                  <a:pt x="6130056" y="0"/>
                </a:lnTo>
                <a:lnTo>
                  <a:pt x="6130056" y="8229600"/>
                </a:lnTo>
                <a:lnTo>
                  <a:pt x="0" y="8229600"/>
                </a:lnTo>
                <a:lnTo>
                  <a:pt x="0" y="0"/>
                </a:lnTo>
                <a:close/>
              </a:path>
            </a:pathLst>
          </a:custGeom>
          <a:blipFill>
            <a:blip r:embed="rId2"/>
            <a:stretch>
              <a:fillRect/>
            </a:stretch>
          </a:blipFill>
        </p:spPr>
      </p:sp>
      <p:sp>
        <p:nvSpPr>
          <p:cNvPr id="3" name="Freeform 3"/>
          <p:cNvSpPr/>
          <p:nvPr/>
        </p:nvSpPr>
        <p:spPr>
          <a:xfrm>
            <a:off x="10539983" y="1028700"/>
            <a:ext cx="6034718" cy="8144542"/>
          </a:xfrm>
          <a:custGeom>
            <a:avLst/>
            <a:gdLst/>
            <a:ahLst/>
            <a:cxnLst/>
            <a:rect l="l" t="t" r="r" b="b"/>
            <a:pathLst>
              <a:path w="6034718" h="8144542">
                <a:moveTo>
                  <a:pt x="0" y="0"/>
                </a:moveTo>
                <a:lnTo>
                  <a:pt x="6034718" y="0"/>
                </a:lnTo>
                <a:lnTo>
                  <a:pt x="6034718" y="8144542"/>
                </a:lnTo>
                <a:lnTo>
                  <a:pt x="0" y="8144542"/>
                </a:lnTo>
                <a:lnTo>
                  <a:pt x="0" y="0"/>
                </a:lnTo>
                <a:close/>
              </a:path>
            </a:pathLst>
          </a:custGeom>
          <a:blipFill>
            <a:blip r:embed="rId3"/>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48200" y="1637045"/>
            <a:ext cx="15402100" cy="7418473"/>
            <a:chOff x="0" y="0"/>
            <a:chExt cx="1687521" cy="812800"/>
          </a:xfrm>
        </p:grpSpPr>
        <p:sp>
          <p:nvSpPr>
            <p:cNvPr id="3" name="Freeform 3"/>
            <p:cNvSpPr/>
            <p:nvPr/>
          </p:nvSpPr>
          <p:spPr>
            <a:xfrm>
              <a:off x="0" y="0"/>
              <a:ext cx="1687521" cy="812800"/>
            </a:xfrm>
            <a:custGeom>
              <a:avLst/>
              <a:gdLst/>
              <a:ahLst/>
              <a:cxnLst/>
              <a:rect l="l" t="t" r="r" b="b"/>
              <a:pathLst>
                <a:path w="1687521" h="812800">
                  <a:moveTo>
                    <a:pt x="0" y="0"/>
                  </a:moveTo>
                  <a:lnTo>
                    <a:pt x="1687521" y="0"/>
                  </a:lnTo>
                  <a:lnTo>
                    <a:pt x="1687521" y="812800"/>
                  </a:lnTo>
                  <a:lnTo>
                    <a:pt x="0" y="812800"/>
                  </a:lnTo>
                  <a:close/>
                </a:path>
              </a:pathLst>
            </a:custGeom>
            <a:solidFill>
              <a:srgbClr val="FEBA32"/>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5" name="Group 5"/>
          <p:cNvGrpSpPr/>
          <p:nvPr/>
        </p:nvGrpSpPr>
        <p:grpSpPr>
          <a:xfrm>
            <a:off x="1237701" y="1231482"/>
            <a:ext cx="15494396" cy="7418473"/>
            <a:chOff x="0" y="0"/>
            <a:chExt cx="1697633" cy="812800"/>
          </a:xfrm>
        </p:grpSpPr>
        <p:sp>
          <p:nvSpPr>
            <p:cNvPr id="6" name="Freeform 6"/>
            <p:cNvSpPr/>
            <p:nvPr/>
          </p:nvSpPr>
          <p:spPr>
            <a:xfrm>
              <a:off x="0" y="0"/>
              <a:ext cx="1697633" cy="812800"/>
            </a:xfrm>
            <a:custGeom>
              <a:avLst/>
              <a:gdLst/>
              <a:ahLst/>
              <a:cxnLst/>
              <a:rect l="l" t="t" r="r" b="b"/>
              <a:pathLst>
                <a:path w="1697633" h="812800">
                  <a:moveTo>
                    <a:pt x="0" y="0"/>
                  </a:moveTo>
                  <a:lnTo>
                    <a:pt x="1697633" y="0"/>
                  </a:lnTo>
                  <a:lnTo>
                    <a:pt x="1697633" y="812800"/>
                  </a:lnTo>
                  <a:lnTo>
                    <a:pt x="0" y="812800"/>
                  </a:lnTo>
                  <a:close/>
                </a:path>
              </a:pathLst>
            </a:custGeom>
            <a:solidFill>
              <a:srgbClr val="FFFFFF"/>
            </a:solidFill>
            <a:ln w="38100">
              <a:solidFill>
                <a:srgbClr val="000000"/>
              </a:solidFill>
            </a:ln>
          </p:spPr>
        </p:sp>
        <p:sp>
          <p:nvSpPr>
            <p:cNvPr id="7" name="TextBox 7"/>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
        <p:nvSpPr>
          <p:cNvPr id="8" name="TextBox 8"/>
          <p:cNvSpPr txBox="1"/>
          <p:nvPr/>
        </p:nvSpPr>
        <p:spPr>
          <a:xfrm>
            <a:off x="2538308" y="4209839"/>
            <a:ext cx="12893180" cy="1757034"/>
          </a:xfrm>
          <a:prstGeom prst="rect">
            <a:avLst/>
          </a:prstGeom>
        </p:spPr>
        <p:txBody>
          <a:bodyPr lIns="0" tIns="0" rIns="0" bIns="0" rtlCol="0" anchor="t">
            <a:spAutoFit/>
          </a:bodyPr>
          <a:lstStyle/>
          <a:p>
            <a:pPr algn="ctr">
              <a:lnSpc>
                <a:spcPts val="13115"/>
              </a:lnSpc>
            </a:pPr>
            <a:r>
              <a:rPr lang="en-US" sz="13521">
                <a:solidFill>
                  <a:srgbClr val="000000"/>
                </a:solidFill>
                <a:latin typeface="Oswald Bold"/>
              </a:rPr>
              <a:t>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54910" y="-603772"/>
            <a:ext cx="4967219" cy="11216898"/>
            <a:chOff x="0" y="0"/>
            <a:chExt cx="2117230" cy="4781095"/>
          </a:xfrm>
        </p:grpSpPr>
        <p:sp>
          <p:nvSpPr>
            <p:cNvPr id="3" name="Freeform 3"/>
            <p:cNvSpPr/>
            <p:nvPr/>
          </p:nvSpPr>
          <p:spPr>
            <a:xfrm>
              <a:off x="0" y="0"/>
              <a:ext cx="2117230" cy="4781095"/>
            </a:xfrm>
            <a:custGeom>
              <a:avLst/>
              <a:gdLst/>
              <a:ahLst/>
              <a:cxnLst/>
              <a:rect l="l" t="t" r="r" b="b"/>
              <a:pathLst>
                <a:path w="2117230" h="4781095">
                  <a:moveTo>
                    <a:pt x="0" y="0"/>
                  </a:moveTo>
                  <a:lnTo>
                    <a:pt x="2117230" y="0"/>
                  </a:lnTo>
                  <a:lnTo>
                    <a:pt x="2117230" y="4781095"/>
                  </a:lnTo>
                  <a:lnTo>
                    <a:pt x="0" y="4781095"/>
                  </a:lnTo>
                  <a:close/>
                </a:path>
              </a:pathLst>
            </a:custGeom>
            <a:solidFill>
              <a:srgbClr val="FEBA32"/>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5" name="Group 5"/>
          <p:cNvGrpSpPr/>
          <p:nvPr/>
        </p:nvGrpSpPr>
        <p:grpSpPr>
          <a:xfrm>
            <a:off x="1087789" y="4261991"/>
            <a:ext cx="6319181" cy="4455165"/>
            <a:chOff x="0" y="0"/>
            <a:chExt cx="692357" cy="488127"/>
          </a:xfrm>
        </p:grpSpPr>
        <p:sp>
          <p:nvSpPr>
            <p:cNvPr id="6" name="Freeform 6"/>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000000"/>
            </a:solidFill>
          </p:spPr>
        </p:sp>
        <p:sp>
          <p:nvSpPr>
            <p:cNvPr id="7" name="TextBox 7"/>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8" name="Group 8"/>
          <p:cNvGrpSpPr/>
          <p:nvPr/>
        </p:nvGrpSpPr>
        <p:grpSpPr>
          <a:xfrm>
            <a:off x="869629" y="4002287"/>
            <a:ext cx="6319181" cy="4455165"/>
            <a:chOff x="0" y="0"/>
            <a:chExt cx="692357" cy="488127"/>
          </a:xfrm>
        </p:grpSpPr>
        <p:sp>
          <p:nvSpPr>
            <p:cNvPr id="9" name="Freeform 9"/>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FFFFFF"/>
            </a:solidFill>
            <a:ln w="38100">
              <a:solidFill>
                <a:srgbClr val="000000"/>
              </a:solidFill>
            </a:ln>
          </p:spPr>
        </p:sp>
        <p:sp>
          <p:nvSpPr>
            <p:cNvPr id="10" name="TextBox 10"/>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11" name="Group 11"/>
          <p:cNvGrpSpPr/>
          <p:nvPr/>
        </p:nvGrpSpPr>
        <p:grpSpPr>
          <a:xfrm>
            <a:off x="9772510" y="4261991"/>
            <a:ext cx="6319181" cy="4455165"/>
            <a:chOff x="0" y="0"/>
            <a:chExt cx="692357" cy="488127"/>
          </a:xfrm>
        </p:grpSpPr>
        <p:sp>
          <p:nvSpPr>
            <p:cNvPr id="12" name="Freeform 12"/>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000000"/>
            </a:solidFill>
          </p:spPr>
        </p:sp>
        <p:sp>
          <p:nvSpPr>
            <p:cNvPr id="13" name="TextBox 13"/>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14" name="Group 14"/>
          <p:cNvGrpSpPr/>
          <p:nvPr/>
        </p:nvGrpSpPr>
        <p:grpSpPr>
          <a:xfrm>
            <a:off x="9554350" y="4002287"/>
            <a:ext cx="6319181" cy="4455165"/>
            <a:chOff x="0" y="0"/>
            <a:chExt cx="692357" cy="488127"/>
          </a:xfrm>
        </p:grpSpPr>
        <p:sp>
          <p:nvSpPr>
            <p:cNvPr id="15" name="Freeform 15"/>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FFFFFF"/>
            </a:solidFill>
            <a:ln w="38100">
              <a:solidFill>
                <a:srgbClr val="000000"/>
              </a:solidFill>
            </a:ln>
          </p:spPr>
        </p:sp>
        <p:sp>
          <p:nvSpPr>
            <p:cNvPr id="16" name="TextBox 16"/>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
        <p:nvSpPr>
          <p:cNvPr id="17" name="TextBox 17"/>
          <p:cNvSpPr txBox="1"/>
          <p:nvPr/>
        </p:nvSpPr>
        <p:spPr>
          <a:xfrm>
            <a:off x="1409023" y="5665119"/>
            <a:ext cx="5383265" cy="2131691"/>
          </a:xfrm>
          <a:prstGeom prst="rect">
            <a:avLst/>
          </a:prstGeom>
        </p:spPr>
        <p:txBody>
          <a:bodyPr lIns="0" tIns="0" rIns="0" bIns="0" rtlCol="0" anchor="t">
            <a:spAutoFit/>
          </a:bodyPr>
          <a:lstStyle/>
          <a:p>
            <a:pPr marL="0" lvl="0" indent="0" algn="l">
              <a:lnSpc>
                <a:spcPts val="4247"/>
              </a:lnSpc>
            </a:pPr>
            <a:r>
              <a:rPr lang="en-US" sz="2513" spc="-75">
                <a:solidFill>
                  <a:srgbClr val="000000"/>
                </a:solidFill>
                <a:latin typeface="Arimo"/>
              </a:rPr>
              <a:t>We found it difficult to find a proper dataset for our issue. Most of the datasets required logical regression or the R square value would be really low.</a:t>
            </a:r>
          </a:p>
        </p:txBody>
      </p:sp>
      <p:sp>
        <p:nvSpPr>
          <p:cNvPr id="18" name="TextBox 18"/>
          <p:cNvSpPr txBox="1"/>
          <p:nvPr/>
        </p:nvSpPr>
        <p:spPr>
          <a:xfrm>
            <a:off x="1710951" y="1102494"/>
            <a:ext cx="13005303" cy="2164988"/>
          </a:xfrm>
          <a:prstGeom prst="rect">
            <a:avLst/>
          </a:prstGeom>
        </p:spPr>
        <p:txBody>
          <a:bodyPr lIns="0" tIns="0" rIns="0" bIns="0" rtlCol="0" anchor="t">
            <a:spAutoFit/>
          </a:bodyPr>
          <a:lstStyle/>
          <a:p>
            <a:pPr marL="0" lvl="0" indent="0" algn="l">
              <a:lnSpc>
                <a:spcPts val="16163"/>
              </a:lnSpc>
              <a:spcBef>
                <a:spcPct val="0"/>
              </a:spcBef>
            </a:pPr>
            <a:r>
              <a:rPr lang="en-US" sz="16663">
                <a:solidFill>
                  <a:srgbClr val="000000"/>
                </a:solidFill>
                <a:latin typeface="Oswald Bold"/>
              </a:rPr>
              <a:t>CHALLENGES</a:t>
            </a:r>
          </a:p>
        </p:txBody>
      </p:sp>
      <p:sp>
        <p:nvSpPr>
          <p:cNvPr id="19" name="TextBox 19"/>
          <p:cNvSpPr txBox="1"/>
          <p:nvPr/>
        </p:nvSpPr>
        <p:spPr>
          <a:xfrm>
            <a:off x="1409023" y="4540772"/>
            <a:ext cx="5383265" cy="665030"/>
          </a:xfrm>
          <a:prstGeom prst="rect">
            <a:avLst/>
          </a:prstGeom>
        </p:spPr>
        <p:txBody>
          <a:bodyPr lIns="0" tIns="0" rIns="0" bIns="0" rtlCol="0" anchor="t">
            <a:spAutoFit/>
          </a:bodyPr>
          <a:lstStyle/>
          <a:p>
            <a:pPr marL="0" lvl="0" indent="0">
              <a:lnSpc>
                <a:spcPts val="5175"/>
              </a:lnSpc>
              <a:spcBef>
                <a:spcPct val="0"/>
              </a:spcBef>
            </a:pPr>
            <a:r>
              <a:rPr lang="en-US" sz="4705">
                <a:solidFill>
                  <a:srgbClr val="000000"/>
                </a:solidFill>
                <a:latin typeface="Oswald Bold"/>
              </a:rPr>
              <a:t>PROBLEM 1</a:t>
            </a:r>
          </a:p>
        </p:txBody>
      </p:sp>
      <p:sp>
        <p:nvSpPr>
          <p:cNvPr id="20" name="TextBox 20"/>
          <p:cNvSpPr txBox="1"/>
          <p:nvPr/>
        </p:nvSpPr>
        <p:spPr>
          <a:xfrm>
            <a:off x="10093743" y="5759725"/>
            <a:ext cx="5623330" cy="1971054"/>
          </a:xfrm>
          <a:prstGeom prst="rect">
            <a:avLst/>
          </a:prstGeom>
        </p:spPr>
        <p:txBody>
          <a:bodyPr lIns="0" tIns="0" rIns="0" bIns="0" rtlCol="0" anchor="t">
            <a:spAutoFit/>
          </a:bodyPr>
          <a:lstStyle/>
          <a:p>
            <a:pPr marL="0" lvl="0" indent="0" algn="l">
              <a:lnSpc>
                <a:spcPts val="3921"/>
              </a:lnSpc>
            </a:pPr>
            <a:r>
              <a:rPr lang="en-US" sz="2513" spc="-75">
                <a:solidFill>
                  <a:srgbClr val="000000"/>
                </a:solidFill>
                <a:latin typeface="Arimo"/>
              </a:rPr>
              <a:t>Importing different modules through anaconda navigator on our devices was time consuming as some of the modules were not found or had trouble importing. </a:t>
            </a:r>
          </a:p>
        </p:txBody>
      </p:sp>
      <p:sp>
        <p:nvSpPr>
          <p:cNvPr id="21" name="TextBox 21"/>
          <p:cNvSpPr txBox="1"/>
          <p:nvPr/>
        </p:nvSpPr>
        <p:spPr>
          <a:xfrm>
            <a:off x="10083956" y="4540772"/>
            <a:ext cx="5383265" cy="665030"/>
          </a:xfrm>
          <a:prstGeom prst="rect">
            <a:avLst/>
          </a:prstGeom>
        </p:spPr>
        <p:txBody>
          <a:bodyPr lIns="0" tIns="0" rIns="0" bIns="0" rtlCol="0" anchor="t">
            <a:spAutoFit/>
          </a:bodyPr>
          <a:lstStyle/>
          <a:p>
            <a:pPr marL="0" lvl="0" indent="0">
              <a:lnSpc>
                <a:spcPts val="5175"/>
              </a:lnSpc>
              <a:spcBef>
                <a:spcPct val="0"/>
              </a:spcBef>
            </a:pPr>
            <a:r>
              <a:rPr lang="en-US" sz="4705">
                <a:solidFill>
                  <a:srgbClr val="000000"/>
                </a:solidFill>
                <a:latin typeface="Oswald Bold"/>
              </a:rPr>
              <a:t>PROBLEM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54910" y="-603772"/>
            <a:ext cx="4967219" cy="11216898"/>
            <a:chOff x="0" y="0"/>
            <a:chExt cx="2117230" cy="4781095"/>
          </a:xfrm>
        </p:grpSpPr>
        <p:sp>
          <p:nvSpPr>
            <p:cNvPr id="3" name="Freeform 3"/>
            <p:cNvSpPr/>
            <p:nvPr/>
          </p:nvSpPr>
          <p:spPr>
            <a:xfrm>
              <a:off x="0" y="0"/>
              <a:ext cx="2117230" cy="4781095"/>
            </a:xfrm>
            <a:custGeom>
              <a:avLst/>
              <a:gdLst/>
              <a:ahLst/>
              <a:cxnLst/>
              <a:rect l="l" t="t" r="r" b="b"/>
              <a:pathLst>
                <a:path w="2117230" h="4781095">
                  <a:moveTo>
                    <a:pt x="0" y="0"/>
                  </a:moveTo>
                  <a:lnTo>
                    <a:pt x="2117230" y="0"/>
                  </a:lnTo>
                  <a:lnTo>
                    <a:pt x="2117230" y="4781095"/>
                  </a:lnTo>
                  <a:lnTo>
                    <a:pt x="0" y="4781095"/>
                  </a:lnTo>
                  <a:close/>
                </a:path>
              </a:pathLst>
            </a:custGeom>
            <a:solidFill>
              <a:srgbClr val="FEBA32"/>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5" name="Group 5"/>
          <p:cNvGrpSpPr/>
          <p:nvPr/>
        </p:nvGrpSpPr>
        <p:grpSpPr>
          <a:xfrm>
            <a:off x="1087789" y="4261991"/>
            <a:ext cx="6319181" cy="4455165"/>
            <a:chOff x="0" y="0"/>
            <a:chExt cx="692357" cy="488127"/>
          </a:xfrm>
        </p:grpSpPr>
        <p:sp>
          <p:nvSpPr>
            <p:cNvPr id="6" name="Freeform 6"/>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000000"/>
            </a:solidFill>
          </p:spPr>
        </p:sp>
        <p:sp>
          <p:nvSpPr>
            <p:cNvPr id="7" name="TextBox 7"/>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8" name="Group 8"/>
          <p:cNvGrpSpPr/>
          <p:nvPr/>
        </p:nvGrpSpPr>
        <p:grpSpPr>
          <a:xfrm>
            <a:off x="869629" y="4002287"/>
            <a:ext cx="6319181" cy="4455165"/>
            <a:chOff x="0" y="0"/>
            <a:chExt cx="692357" cy="488127"/>
          </a:xfrm>
        </p:grpSpPr>
        <p:sp>
          <p:nvSpPr>
            <p:cNvPr id="9" name="Freeform 9"/>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FFFFFF"/>
            </a:solidFill>
            <a:ln w="38100">
              <a:solidFill>
                <a:srgbClr val="000000"/>
              </a:solidFill>
            </a:ln>
          </p:spPr>
        </p:sp>
        <p:sp>
          <p:nvSpPr>
            <p:cNvPr id="10" name="TextBox 10"/>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11" name="Group 11"/>
          <p:cNvGrpSpPr/>
          <p:nvPr/>
        </p:nvGrpSpPr>
        <p:grpSpPr>
          <a:xfrm>
            <a:off x="9772510" y="4261991"/>
            <a:ext cx="6319181" cy="4455165"/>
            <a:chOff x="0" y="0"/>
            <a:chExt cx="692357" cy="488127"/>
          </a:xfrm>
        </p:grpSpPr>
        <p:sp>
          <p:nvSpPr>
            <p:cNvPr id="12" name="Freeform 12"/>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000000"/>
            </a:solidFill>
          </p:spPr>
        </p:sp>
        <p:sp>
          <p:nvSpPr>
            <p:cNvPr id="13" name="TextBox 13"/>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14" name="Group 14"/>
          <p:cNvGrpSpPr/>
          <p:nvPr/>
        </p:nvGrpSpPr>
        <p:grpSpPr>
          <a:xfrm>
            <a:off x="9554350" y="4002287"/>
            <a:ext cx="6319181" cy="4455165"/>
            <a:chOff x="0" y="0"/>
            <a:chExt cx="692357" cy="488127"/>
          </a:xfrm>
        </p:grpSpPr>
        <p:sp>
          <p:nvSpPr>
            <p:cNvPr id="15" name="Freeform 15"/>
            <p:cNvSpPr/>
            <p:nvPr/>
          </p:nvSpPr>
          <p:spPr>
            <a:xfrm>
              <a:off x="0" y="0"/>
              <a:ext cx="692357" cy="488127"/>
            </a:xfrm>
            <a:custGeom>
              <a:avLst/>
              <a:gdLst/>
              <a:ahLst/>
              <a:cxnLst/>
              <a:rect l="l" t="t" r="r" b="b"/>
              <a:pathLst>
                <a:path w="692357" h="488127">
                  <a:moveTo>
                    <a:pt x="0" y="0"/>
                  </a:moveTo>
                  <a:lnTo>
                    <a:pt x="692357" y="0"/>
                  </a:lnTo>
                  <a:lnTo>
                    <a:pt x="692357" y="488127"/>
                  </a:lnTo>
                  <a:lnTo>
                    <a:pt x="0" y="488127"/>
                  </a:lnTo>
                  <a:close/>
                </a:path>
              </a:pathLst>
            </a:custGeom>
            <a:solidFill>
              <a:srgbClr val="FFFFFF"/>
            </a:solidFill>
            <a:ln w="38100">
              <a:solidFill>
                <a:srgbClr val="000000"/>
              </a:solidFill>
            </a:ln>
          </p:spPr>
        </p:sp>
        <p:sp>
          <p:nvSpPr>
            <p:cNvPr id="16" name="TextBox 16"/>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
        <p:nvSpPr>
          <p:cNvPr id="17" name="TextBox 17"/>
          <p:cNvSpPr txBox="1"/>
          <p:nvPr/>
        </p:nvSpPr>
        <p:spPr>
          <a:xfrm>
            <a:off x="1375513" y="1145803"/>
            <a:ext cx="14150093" cy="2242902"/>
          </a:xfrm>
          <a:prstGeom prst="rect">
            <a:avLst/>
          </a:prstGeom>
        </p:spPr>
        <p:txBody>
          <a:bodyPr lIns="0" tIns="0" rIns="0" bIns="0" rtlCol="0" anchor="t">
            <a:spAutoFit/>
          </a:bodyPr>
          <a:lstStyle/>
          <a:p>
            <a:pPr marL="0" lvl="0" indent="0" algn="l">
              <a:lnSpc>
                <a:spcPts val="16660"/>
              </a:lnSpc>
              <a:spcBef>
                <a:spcPct val="0"/>
              </a:spcBef>
            </a:pPr>
            <a:r>
              <a:rPr lang="en-US" sz="17175">
                <a:solidFill>
                  <a:srgbClr val="000000"/>
                </a:solidFill>
                <a:latin typeface="Oswald Bold"/>
              </a:rPr>
              <a:t>IMPROVEMENTS</a:t>
            </a:r>
          </a:p>
        </p:txBody>
      </p:sp>
      <p:sp>
        <p:nvSpPr>
          <p:cNvPr id="18" name="TextBox 18"/>
          <p:cNvSpPr txBox="1"/>
          <p:nvPr/>
        </p:nvSpPr>
        <p:spPr>
          <a:xfrm>
            <a:off x="9902276" y="4537968"/>
            <a:ext cx="5623330" cy="3368182"/>
          </a:xfrm>
          <a:prstGeom prst="rect">
            <a:avLst/>
          </a:prstGeom>
        </p:spPr>
        <p:txBody>
          <a:bodyPr lIns="0" tIns="0" rIns="0" bIns="0" rtlCol="0" anchor="t">
            <a:spAutoFit/>
          </a:bodyPr>
          <a:lstStyle/>
          <a:p>
            <a:pPr marL="0" lvl="0" indent="0" algn="l">
              <a:lnSpc>
                <a:spcPts val="5325"/>
              </a:lnSpc>
            </a:pPr>
            <a:r>
              <a:rPr lang="en-US" sz="3413" spc="-102">
                <a:solidFill>
                  <a:srgbClr val="000000"/>
                </a:solidFill>
                <a:latin typeface="Arimo"/>
              </a:rPr>
              <a:t>We could improve the working of our chatbot to make it more user-friendly. We could also add more locations to popup more hospitals.</a:t>
            </a:r>
          </a:p>
        </p:txBody>
      </p:sp>
      <p:sp>
        <p:nvSpPr>
          <p:cNvPr id="19" name="TextBox 19"/>
          <p:cNvSpPr txBox="1"/>
          <p:nvPr/>
        </p:nvSpPr>
        <p:spPr>
          <a:xfrm>
            <a:off x="1217555" y="4776665"/>
            <a:ext cx="5623330" cy="2763536"/>
          </a:xfrm>
          <a:prstGeom prst="rect">
            <a:avLst/>
          </a:prstGeom>
        </p:spPr>
        <p:txBody>
          <a:bodyPr lIns="0" tIns="0" rIns="0" bIns="0" rtlCol="0" anchor="t">
            <a:spAutoFit/>
          </a:bodyPr>
          <a:lstStyle/>
          <a:p>
            <a:pPr marL="0" lvl="0" indent="0" algn="l">
              <a:lnSpc>
                <a:spcPts val="5481"/>
              </a:lnSpc>
            </a:pPr>
            <a:r>
              <a:rPr lang="en-US" sz="3513" spc="-105">
                <a:solidFill>
                  <a:srgbClr val="000000"/>
                </a:solidFill>
                <a:latin typeface="Arimo"/>
              </a:rPr>
              <a:t>We could improve our dataset to increase the R square value and the accuracy of the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43025" y="2724482"/>
            <a:ext cx="14691478" cy="6306272"/>
            <a:chOff x="0" y="0"/>
            <a:chExt cx="1893549" cy="812800"/>
          </a:xfrm>
        </p:grpSpPr>
        <p:sp>
          <p:nvSpPr>
            <p:cNvPr id="3" name="Freeform 3"/>
            <p:cNvSpPr/>
            <p:nvPr/>
          </p:nvSpPr>
          <p:spPr>
            <a:xfrm>
              <a:off x="0" y="0"/>
              <a:ext cx="1893549" cy="812800"/>
            </a:xfrm>
            <a:custGeom>
              <a:avLst/>
              <a:gdLst/>
              <a:ahLst/>
              <a:cxnLst/>
              <a:rect l="l" t="t" r="r" b="b"/>
              <a:pathLst>
                <a:path w="1893549" h="812800">
                  <a:moveTo>
                    <a:pt x="0" y="0"/>
                  </a:moveTo>
                  <a:lnTo>
                    <a:pt x="1893549" y="0"/>
                  </a:lnTo>
                  <a:lnTo>
                    <a:pt x="1893549" y="812800"/>
                  </a:lnTo>
                  <a:lnTo>
                    <a:pt x="0" y="812800"/>
                  </a:lnTo>
                  <a:close/>
                </a:path>
              </a:pathLst>
            </a:custGeom>
            <a:solidFill>
              <a:srgbClr val="FFFFFF"/>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
        <p:nvSpPr>
          <p:cNvPr id="5" name="TextBox 5"/>
          <p:cNvSpPr txBox="1"/>
          <p:nvPr/>
        </p:nvSpPr>
        <p:spPr>
          <a:xfrm>
            <a:off x="1197983" y="1162050"/>
            <a:ext cx="14057780" cy="1939081"/>
          </a:xfrm>
          <a:prstGeom prst="rect">
            <a:avLst/>
          </a:prstGeom>
        </p:spPr>
        <p:txBody>
          <a:bodyPr lIns="0" tIns="0" rIns="0" bIns="0" rtlCol="0" anchor="t">
            <a:spAutoFit/>
          </a:bodyPr>
          <a:lstStyle/>
          <a:p>
            <a:pPr marL="0" lvl="0" indent="0">
              <a:lnSpc>
                <a:spcPts val="14963"/>
              </a:lnSpc>
              <a:spcBef>
                <a:spcPct val="0"/>
              </a:spcBef>
            </a:pPr>
            <a:r>
              <a:rPr lang="en-US" sz="13603">
                <a:solidFill>
                  <a:srgbClr val="000000"/>
                </a:solidFill>
                <a:latin typeface="Oswald Bold"/>
              </a:rPr>
              <a:t>CONCLUSION</a:t>
            </a:r>
          </a:p>
        </p:txBody>
      </p:sp>
      <p:sp>
        <p:nvSpPr>
          <p:cNvPr id="6" name="TextBox 6"/>
          <p:cNvSpPr txBox="1"/>
          <p:nvPr/>
        </p:nvSpPr>
        <p:spPr>
          <a:xfrm>
            <a:off x="1197983" y="3949735"/>
            <a:ext cx="11837418" cy="4275161"/>
          </a:xfrm>
          <a:prstGeom prst="rect">
            <a:avLst/>
          </a:prstGeom>
        </p:spPr>
        <p:txBody>
          <a:bodyPr lIns="0" tIns="0" rIns="0" bIns="0" rtlCol="0" anchor="t">
            <a:spAutoFit/>
          </a:bodyPr>
          <a:lstStyle/>
          <a:p>
            <a:pPr marL="1105842" lvl="1" indent="-552921" algn="just">
              <a:lnSpc>
                <a:spcPts val="8656"/>
              </a:lnSpc>
              <a:buFont typeface="Arial"/>
              <a:buChar char="•"/>
            </a:pPr>
            <a:r>
              <a:rPr lang="en-US" sz="5122" spc="-153">
                <a:solidFill>
                  <a:srgbClr val="000000"/>
                </a:solidFill>
                <a:latin typeface="Arimo"/>
              </a:rPr>
              <a:t>Estimated Cholesterol Level (ECL)</a:t>
            </a:r>
          </a:p>
          <a:p>
            <a:pPr marL="1105842" lvl="1" indent="-552921" algn="just">
              <a:lnSpc>
                <a:spcPts val="8656"/>
              </a:lnSpc>
              <a:buFont typeface="Arial"/>
              <a:buChar char="•"/>
            </a:pPr>
            <a:r>
              <a:rPr lang="en-US" sz="5122" spc="-153">
                <a:solidFill>
                  <a:srgbClr val="000000"/>
                </a:solidFill>
                <a:latin typeface="Arimo"/>
              </a:rPr>
              <a:t>Risk of Heart Diseases based on ECL</a:t>
            </a:r>
          </a:p>
          <a:p>
            <a:pPr marL="1105842" lvl="1" indent="-552921" algn="just">
              <a:lnSpc>
                <a:spcPts val="8656"/>
              </a:lnSpc>
              <a:buFont typeface="Arial"/>
              <a:buChar char="•"/>
            </a:pPr>
            <a:r>
              <a:rPr lang="en-US" sz="5122" spc="-153">
                <a:solidFill>
                  <a:srgbClr val="000000"/>
                </a:solidFill>
                <a:latin typeface="Arimo"/>
              </a:rPr>
              <a:t>What should you do?</a:t>
            </a:r>
          </a:p>
          <a:p>
            <a:pPr marL="1105842" lvl="1" indent="-552921" algn="just">
              <a:lnSpc>
                <a:spcPts val="8656"/>
              </a:lnSpc>
              <a:buFont typeface="Arial"/>
              <a:buChar char="•"/>
            </a:pPr>
            <a:r>
              <a:rPr lang="en-US" sz="5122" spc="-153">
                <a:solidFill>
                  <a:srgbClr val="000000"/>
                </a:solidFill>
                <a:latin typeface="Arimo"/>
              </a:rPr>
              <a:t>Lessons Learnt</a:t>
            </a:r>
          </a:p>
        </p:txBody>
      </p:sp>
      <p:grpSp>
        <p:nvGrpSpPr>
          <p:cNvPr id="7" name="Group 7"/>
          <p:cNvGrpSpPr/>
          <p:nvPr/>
        </p:nvGrpSpPr>
        <p:grpSpPr>
          <a:xfrm>
            <a:off x="14598485" y="-603772"/>
            <a:ext cx="4967219" cy="11216898"/>
            <a:chOff x="0" y="0"/>
            <a:chExt cx="2117230" cy="4781095"/>
          </a:xfrm>
        </p:grpSpPr>
        <p:sp>
          <p:nvSpPr>
            <p:cNvPr id="8" name="Freeform 8"/>
            <p:cNvSpPr/>
            <p:nvPr/>
          </p:nvSpPr>
          <p:spPr>
            <a:xfrm>
              <a:off x="0" y="0"/>
              <a:ext cx="2117230" cy="4781095"/>
            </a:xfrm>
            <a:custGeom>
              <a:avLst/>
              <a:gdLst/>
              <a:ahLst/>
              <a:cxnLst/>
              <a:rect l="l" t="t" r="r" b="b"/>
              <a:pathLst>
                <a:path w="2117230" h="4781095">
                  <a:moveTo>
                    <a:pt x="0" y="0"/>
                  </a:moveTo>
                  <a:lnTo>
                    <a:pt x="2117230" y="0"/>
                  </a:lnTo>
                  <a:lnTo>
                    <a:pt x="2117230" y="4781095"/>
                  </a:lnTo>
                  <a:lnTo>
                    <a:pt x="0" y="4781095"/>
                  </a:lnTo>
                  <a:close/>
                </a:path>
              </a:pathLst>
            </a:custGeom>
            <a:solidFill>
              <a:srgbClr val="000000"/>
            </a:solidFill>
          </p:spPr>
        </p:sp>
        <p:sp>
          <p:nvSpPr>
            <p:cNvPr id="9" name="TextBox 9"/>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10" name="Group 10"/>
          <p:cNvGrpSpPr/>
          <p:nvPr/>
        </p:nvGrpSpPr>
        <p:grpSpPr>
          <a:xfrm>
            <a:off x="14835526" y="-464949"/>
            <a:ext cx="4967219" cy="11216898"/>
            <a:chOff x="0" y="0"/>
            <a:chExt cx="2117230" cy="4781095"/>
          </a:xfrm>
        </p:grpSpPr>
        <p:sp>
          <p:nvSpPr>
            <p:cNvPr id="11" name="Freeform 11"/>
            <p:cNvSpPr/>
            <p:nvPr/>
          </p:nvSpPr>
          <p:spPr>
            <a:xfrm>
              <a:off x="0" y="0"/>
              <a:ext cx="2117230" cy="4781095"/>
            </a:xfrm>
            <a:custGeom>
              <a:avLst/>
              <a:gdLst/>
              <a:ahLst/>
              <a:cxnLst/>
              <a:rect l="l" t="t" r="r" b="b"/>
              <a:pathLst>
                <a:path w="2117230" h="4781095">
                  <a:moveTo>
                    <a:pt x="0" y="0"/>
                  </a:moveTo>
                  <a:lnTo>
                    <a:pt x="2117230" y="0"/>
                  </a:lnTo>
                  <a:lnTo>
                    <a:pt x="2117230" y="4781095"/>
                  </a:lnTo>
                  <a:lnTo>
                    <a:pt x="0" y="4781095"/>
                  </a:lnTo>
                  <a:close/>
                </a:path>
              </a:pathLst>
            </a:custGeom>
            <a:solidFill>
              <a:srgbClr val="FEBA32"/>
            </a:solidFill>
          </p:spPr>
        </p:sp>
        <p:sp>
          <p:nvSpPr>
            <p:cNvPr id="12" name="TextBox 12"/>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13" name="Group 13"/>
          <p:cNvGrpSpPr/>
          <p:nvPr/>
        </p:nvGrpSpPr>
        <p:grpSpPr>
          <a:xfrm>
            <a:off x="17200615" y="298796"/>
            <a:ext cx="2174770" cy="696247"/>
            <a:chOff x="0" y="0"/>
            <a:chExt cx="568013" cy="181848"/>
          </a:xfrm>
        </p:grpSpPr>
        <p:sp>
          <p:nvSpPr>
            <p:cNvPr id="14" name="Freeform 14"/>
            <p:cNvSpPr/>
            <p:nvPr/>
          </p:nvSpPr>
          <p:spPr>
            <a:xfrm>
              <a:off x="0" y="0"/>
              <a:ext cx="568013" cy="181848"/>
            </a:xfrm>
            <a:custGeom>
              <a:avLst/>
              <a:gdLst/>
              <a:ahLst/>
              <a:cxnLst/>
              <a:rect l="l" t="t" r="r" b="b"/>
              <a:pathLst>
                <a:path w="568013" h="181848">
                  <a:moveTo>
                    <a:pt x="0" y="0"/>
                  </a:moveTo>
                  <a:lnTo>
                    <a:pt x="568013" y="0"/>
                  </a:lnTo>
                  <a:lnTo>
                    <a:pt x="568013" y="181848"/>
                  </a:lnTo>
                  <a:lnTo>
                    <a:pt x="0" y="181848"/>
                  </a:lnTo>
                  <a:close/>
                </a:path>
              </a:pathLst>
            </a:custGeom>
            <a:solidFill>
              <a:srgbClr val="FEBA32"/>
            </a:solidFill>
          </p:spPr>
        </p:sp>
        <p:sp>
          <p:nvSpPr>
            <p:cNvPr id="15" name="TextBox 15"/>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130674" y="3652654"/>
            <a:ext cx="15038491" cy="3191242"/>
          </a:xfrm>
          <a:prstGeom prst="rect">
            <a:avLst/>
          </a:prstGeom>
        </p:spPr>
        <p:txBody>
          <a:bodyPr lIns="0" tIns="0" rIns="0" bIns="0" rtlCol="0" anchor="t">
            <a:spAutoFit/>
          </a:bodyPr>
          <a:lstStyle/>
          <a:p>
            <a:pPr>
              <a:lnSpc>
                <a:spcPts val="24662"/>
              </a:lnSpc>
            </a:pPr>
            <a:r>
              <a:rPr lang="en-US" sz="22420">
                <a:solidFill>
                  <a:srgbClr val="000000"/>
                </a:solidFill>
                <a:latin typeface="Oswald Bold"/>
              </a:rPr>
              <a:t>THANK YOU!</a:t>
            </a:r>
          </a:p>
        </p:txBody>
      </p:sp>
      <p:sp>
        <p:nvSpPr>
          <p:cNvPr id="3" name="TextBox 3"/>
          <p:cNvSpPr txBox="1"/>
          <p:nvPr/>
        </p:nvSpPr>
        <p:spPr>
          <a:xfrm>
            <a:off x="13822068" y="6841116"/>
            <a:ext cx="4272010" cy="313000"/>
          </a:xfrm>
          <a:prstGeom prst="rect">
            <a:avLst/>
          </a:prstGeom>
        </p:spPr>
        <p:txBody>
          <a:bodyPr lIns="0" tIns="0" rIns="0" bIns="0" rtlCol="0" anchor="t">
            <a:spAutoFit/>
          </a:bodyPr>
          <a:lstStyle/>
          <a:p>
            <a:pPr>
              <a:lnSpc>
                <a:spcPts val="2315"/>
              </a:lnSpc>
            </a:pPr>
            <a:r>
              <a:rPr lang="en-US" sz="1929">
                <a:solidFill>
                  <a:srgbClr val="FFFFFF"/>
                </a:solidFill>
                <a:latin typeface="Arimo"/>
              </a:rPr>
              <a:t>123 Anywhere St., Any City</a:t>
            </a:r>
          </a:p>
        </p:txBody>
      </p:sp>
      <p:sp>
        <p:nvSpPr>
          <p:cNvPr id="4" name="Freeform 4"/>
          <p:cNvSpPr/>
          <p:nvPr/>
        </p:nvSpPr>
        <p:spPr>
          <a:xfrm>
            <a:off x="13419630" y="7823987"/>
            <a:ext cx="288318" cy="288318"/>
          </a:xfrm>
          <a:custGeom>
            <a:avLst/>
            <a:gdLst/>
            <a:ahLst/>
            <a:cxnLst/>
            <a:rect l="l" t="t" r="r" b="b"/>
            <a:pathLst>
              <a:path w="288318" h="288318">
                <a:moveTo>
                  <a:pt x="0" y="0"/>
                </a:moveTo>
                <a:lnTo>
                  <a:pt x="288318" y="0"/>
                </a:lnTo>
                <a:lnTo>
                  <a:pt x="288318" y="288317"/>
                </a:lnTo>
                <a:lnTo>
                  <a:pt x="0" y="2883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419630" y="6848507"/>
            <a:ext cx="280480" cy="280480"/>
          </a:xfrm>
          <a:custGeom>
            <a:avLst/>
            <a:gdLst/>
            <a:ahLst/>
            <a:cxnLst/>
            <a:rect l="l" t="t" r="r" b="b"/>
            <a:pathLst>
              <a:path w="280480" h="280480">
                <a:moveTo>
                  <a:pt x="0" y="0"/>
                </a:moveTo>
                <a:lnTo>
                  <a:pt x="280480" y="0"/>
                </a:lnTo>
                <a:lnTo>
                  <a:pt x="280480" y="280480"/>
                </a:lnTo>
                <a:lnTo>
                  <a:pt x="0" y="2804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3822068" y="7770128"/>
            <a:ext cx="4078855" cy="338885"/>
          </a:xfrm>
          <a:prstGeom prst="rect">
            <a:avLst/>
          </a:prstGeom>
        </p:spPr>
        <p:txBody>
          <a:bodyPr lIns="0" tIns="0" rIns="0" bIns="0" rtlCol="0" anchor="t">
            <a:spAutoFit/>
          </a:bodyPr>
          <a:lstStyle/>
          <a:p>
            <a:pPr>
              <a:lnSpc>
                <a:spcPts val="2701"/>
              </a:lnSpc>
            </a:pPr>
            <a:r>
              <a:rPr lang="en-US" sz="1929">
                <a:solidFill>
                  <a:srgbClr val="FFFFFF"/>
                </a:solidFill>
                <a:latin typeface="Arimo"/>
              </a:rPr>
              <a:t>hello@reallygreatsite.com</a:t>
            </a:r>
          </a:p>
        </p:txBody>
      </p:sp>
      <p:sp>
        <p:nvSpPr>
          <p:cNvPr id="7" name="TextBox 7"/>
          <p:cNvSpPr txBox="1"/>
          <p:nvPr/>
        </p:nvSpPr>
        <p:spPr>
          <a:xfrm>
            <a:off x="13822068" y="6285089"/>
            <a:ext cx="3347096" cy="338885"/>
          </a:xfrm>
          <a:prstGeom prst="rect">
            <a:avLst/>
          </a:prstGeom>
        </p:spPr>
        <p:txBody>
          <a:bodyPr lIns="0" tIns="0" rIns="0" bIns="0" rtlCol="0" anchor="t">
            <a:spAutoFit/>
          </a:bodyPr>
          <a:lstStyle/>
          <a:p>
            <a:pPr marL="0" lvl="0" indent="0" algn="l">
              <a:lnSpc>
                <a:spcPts val="2701"/>
              </a:lnSpc>
              <a:spcBef>
                <a:spcPct val="0"/>
              </a:spcBef>
            </a:pPr>
            <a:r>
              <a:rPr lang="en-US" sz="1929" u="none">
                <a:solidFill>
                  <a:srgbClr val="FFFFFF"/>
                </a:solidFill>
                <a:latin typeface="Arimo"/>
              </a:rPr>
              <a:t>+123-456-7890</a:t>
            </a:r>
          </a:p>
        </p:txBody>
      </p:sp>
      <p:sp>
        <p:nvSpPr>
          <p:cNvPr id="8" name="TextBox 8"/>
          <p:cNvSpPr txBox="1"/>
          <p:nvPr/>
        </p:nvSpPr>
        <p:spPr>
          <a:xfrm>
            <a:off x="13822068" y="7306765"/>
            <a:ext cx="4078855" cy="338885"/>
          </a:xfrm>
          <a:prstGeom prst="rect">
            <a:avLst/>
          </a:prstGeom>
        </p:spPr>
        <p:txBody>
          <a:bodyPr lIns="0" tIns="0" rIns="0" bIns="0" rtlCol="0" anchor="t">
            <a:spAutoFit/>
          </a:bodyPr>
          <a:lstStyle/>
          <a:p>
            <a:pPr>
              <a:lnSpc>
                <a:spcPts val="2701"/>
              </a:lnSpc>
            </a:pPr>
            <a:r>
              <a:rPr lang="en-US" sz="1929">
                <a:solidFill>
                  <a:srgbClr val="FFFFFF"/>
                </a:solidFill>
                <a:latin typeface="Arimo"/>
              </a:rPr>
              <a:t>@reallygreatsite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flipH="1">
            <a:off x="15379784" y="8211065"/>
            <a:ext cx="2405333" cy="1828053"/>
          </a:xfrm>
          <a:custGeom>
            <a:avLst/>
            <a:gdLst/>
            <a:ahLst/>
            <a:cxnLst/>
            <a:rect l="l" t="t" r="r" b="b"/>
            <a:pathLst>
              <a:path w="2405333" h="1828053">
                <a:moveTo>
                  <a:pt x="2405333" y="0"/>
                </a:moveTo>
                <a:lnTo>
                  <a:pt x="0" y="0"/>
                </a:lnTo>
                <a:lnTo>
                  <a:pt x="0" y="1828053"/>
                </a:lnTo>
                <a:lnTo>
                  <a:pt x="2405333" y="1828053"/>
                </a:lnTo>
                <a:lnTo>
                  <a:pt x="24053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35990" y="1288926"/>
            <a:ext cx="13537508" cy="8551438"/>
            <a:chOff x="0" y="0"/>
            <a:chExt cx="1286718" cy="812800"/>
          </a:xfrm>
        </p:grpSpPr>
        <p:sp>
          <p:nvSpPr>
            <p:cNvPr id="4" name="Freeform 4"/>
            <p:cNvSpPr/>
            <p:nvPr/>
          </p:nvSpPr>
          <p:spPr>
            <a:xfrm>
              <a:off x="0" y="0"/>
              <a:ext cx="1286718" cy="812800"/>
            </a:xfrm>
            <a:custGeom>
              <a:avLst/>
              <a:gdLst/>
              <a:ahLst/>
              <a:cxnLst/>
              <a:rect l="l" t="t" r="r" b="b"/>
              <a:pathLst>
                <a:path w="1286718" h="812800">
                  <a:moveTo>
                    <a:pt x="0" y="0"/>
                  </a:moveTo>
                  <a:lnTo>
                    <a:pt x="1286718" y="0"/>
                  </a:lnTo>
                  <a:lnTo>
                    <a:pt x="1286718" y="812800"/>
                  </a:lnTo>
                  <a:lnTo>
                    <a:pt x="0" y="812800"/>
                  </a:lnTo>
                  <a:close/>
                </a:path>
              </a:pathLst>
            </a:custGeom>
            <a:solidFill>
              <a:srgbClr val="FEBA32"/>
            </a:solidFill>
          </p:spPr>
        </p:sp>
        <p:sp>
          <p:nvSpPr>
            <p:cNvPr id="5" name="TextBox 5"/>
            <p:cNvSpPr txBox="1"/>
            <p:nvPr/>
          </p:nvSpPr>
          <p:spPr>
            <a:xfrm>
              <a:off x="0" y="-95250"/>
              <a:ext cx="812800" cy="908050"/>
            </a:xfrm>
            <a:prstGeom prst="rect">
              <a:avLst/>
            </a:prstGeom>
          </p:spPr>
          <p:txBody>
            <a:bodyPr lIns="58558" tIns="58558" rIns="58558" bIns="58558" rtlCol="0" anchor="ctr"/>
            <a:lstStyle/>
            <a:p>
              <a:pPr algn="ctr">
                <a:lnSpc>
                  <a:spcPts val="3213"/>
                </a:lnSpc>
              </a:pPr>
              <a:endParaRPr/>
            </a:p>
          </p:txBody>
        </p:sp>
      </p:grpSp>
      <p:grpSp>
        <p:nvGrpSpPr>
          <p:cNvPr id="6" name="Group 6"/>
          <p:cNvGrpSpPr/>
          <p:nvPr/>
        </p:nvGrpSpPr>
        <p:grpSpPr>
          <a:xfrm>
            <a:off x="762798" y="821424"/>
            <a:ext cx="13537508" cy="8551438"/>
            <a:chOff x="0" y="0"/>
            <a:chExt cx="1286718" cy="812800"/>
          </a:xfrm>
        </p:grpSpPr>
        <p:sp>
          <p:nvSpPr>
            <p:cNvPr id="7" name="Freeform 7"/>
            <p:cNvSpPr/>
            <p:nvPr/>
          </p:nvSpPr>
          <p:spPr>
            <a:xfrm>
              <a:off x="0" y="0"/>
              <a:ext cx="1286718" cy="812800"/>
            </a:xfrm>
            <a:custGeom>
              <a:avLst/>
              <a:gdLst/>
              <a:ahLst/>
              <a:cxnLst/>
              <a:rect l="l" t="t" r="r" b="b"/>
              <a:pathLst>
                <a:path w="1286718" h="812800">
                  <a:moveTo>
                    <a:pt x="0" y="0"/>
                  </a:moveTo>
                  <a:lnTo>
                    <a:pt x="1286718" y="0"/>
                  </a:lnTo>
                  <a:lnTo>
                    <a:pt x="1286718" y="812800"/>
                  </a:lnTo>
                  <a:lnTo>
                    <a:pt x="0" y="812800"/>
                  </a:lnTo>
                  <a:close/>
                </a:path>
              </a:pathLst>
            </a:custGeom>
            <a:solidFill>
              <a:srgbClr val="FFFFFF"/>
            </a:solidFill>
            <a:ln w="47625">
              <a:solidFill>
                <a:srgbClr val="000000"/>
              </a:solidFill>
            </a:ln>
          </p:spPr>
        </p:sp>
        <p:sp>
          <p:nvSpPr>
            <p:cNvPr id="8" name="TextBox 8"/>
            <p:cNvSpPr txBox="1"/>
            <p:nvPr/>
          </p:nvSpPr>
          <p:spPr>
            <a:xfrm>
              <a:off x="0" y="-95250"/>
              <a:ext cx="812800" cy="908050"/>
            </a:xfrm>
            <a:prstGeom prst="rect">
              <a:avLst/>
            </a:prstGeom>
          </p:spPr>
          <p:txBody>
            <a:bodyPr lIns="58558" tIns="58558" rIns="58558" bIns="58558" rtlCol="0" anchor="ctr"/>
            <a:lstStyle/>
            <a:p>
              <a:pPr algn="ctr">
                <a:lnSpc>
                  <a:spcPts val="3213"/>
                </a:lnSpc>
              </a:pPr>
              <a:endParaRPr/>
            </a:p>
          </p:txBody>
        </p:sp>
      </p:grpSp>
      <p:sp>
        <p:nvSpPr>
          <p:cNvPr id="9" name="TextBox 9"/>
          <p:cNvSpPr txBox="1"/>
          <p:nvPr/>
        </p:nvSpPr>
        <p:spPr>
          <a:xfrm>
            <a:off x="1337239" y="2687071"/>
            <a:ext cx="12388627" cy="6273018"/>
          </a:xfrm>
          <a:prstGeom prst="rect">
            <a:avLst/>
          </a:prstGeom>
        </p:spPr>
        <p:txBody>
          <a:bodyPr lIns="0" tIns="0" rIns="0" bIns="0" rtlCol="0" anchor="t">
            <a:spAutoFit/>
          </a:bodyPr>
          <a:lstStyle/>
          <a:p>
            <a:pPr marL="0" lvl="0" indent="0" algn="l">
              <a:lnSpc>
                <a:spcPts val="8376"/>
              </a:lnSpc>
            </a:pPr>
            <a:r>
              <a:rPr lang="en-US" sz="4956">
                <a:solidFill>
                  <a:srgbClr val="000000"/>
                </a:solidFill>
                <a:latin typeface="Arimo"/>
              </a:rPr>
              <a:t>There's a growing number of cardiovascular diseases around the world. One of the most common symptoms is high cholesterol levels. Is there any way to predict the cholesterol using age, heart rate and blood pressure?</a:t>
            </a:r>
          </a:p>
        </p:txBody>
      </p:sp>
      <p:sp>
        <p:nvSpPr>
          <p:cNvPr id="10" name="TextBox 10"/>
          <p:cNvSpPr txBox="1"/>
          <p:nvPr/>
        </p:nvSpPr>
        <p:spPr>
          <a:xfrm>
            <a:off x="1545788" y="1508001"/>
            <a:ext cx="11971529" cy="1333260"/>
          </a:xfrm>
          <a:prstGeom prst="rect">
            <a:avLst/>
          </a:prstGeom>
        </p:spPr>
        <p:txBody>
          <a:bodyPr lIns="0" tIns="0" rIns="0" bIns="0" rtlCol="0" anchor="t">
            <a:spAutoFit/>
          </a:bodyPr>
          <a:lstStyle/>
          <a:p>
            <a:pPr marL="0" lvl="0" indent="0" algn="l">
              <a:lnSpc>
                <a:spcPts val="9916"/>
              </a:lnSpc>
              <a:spcBef>
                <a:spcPct val="0"/>
              </a:spcBef>
            </a:pPr>
            <a:r>
              <a:rPr lang="en-US" sz="10223">
                <a:solidFill>
                  <a:srgbClr val="000000"/>
                </a:solidFill>
                <a:latin typeface="Oswald Bold"/>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02763" y="3536320"/>
            <a:ext cx="15656537" cy="6005780"/>
            <a:chOff x="0" y="0"/>
            <a:chExt cx="3097611" cy="1188230"/>
          </a:xfrm>
        </p:grpSpPr>
        <p:sp>
          <p:nvSpPr>
            <p:cNvPr id="3" name="Freeform 3"/>
            <p:cNvSpPr/>
            <p:nvPr/>
          </p:nvSpPr>
          <p:spPr>
            <a:xfrm>
              <a:off x="0" y="0"/>
              <a:ext cx="3097611" cy="1188230"/>
            </a:xfrm>
            <a:custGeom>
              <a:avLst/>
              <a:gdLst/>
              <a:ahLst/>
              <a:cxnLst/>
              <a:rect l="l" t="t" r="r" b="b"/>
              <a:pathLst>
                <a:path w="3097611" h="1188230">
                  <a:moveTo>
                    <a:pt x="0" y="0"/>
                  </a:moveTo>
                  <a:lnTo>
                    <a:pt x="3097611" y="0"/>
                  </a:lnTo>
                  <a:lnTo>
                    <a:pt x="3097611" y="1188230"/>
                  </a:lnTo>
                  <a:lnTo>
                    <a:pt x="0" y="1188230"/>
                  </a:lnTo>
                  <a:close/>
                </a:path>
              </a:pathLst>
            </a:custGeom>
            <a:solidFill>
              <a:srgbClr val="FEBA32"/>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5" name="Group 5"/>
          <p:cNvGrpSpPr/>
          <p:nvPr/>
        </p:nvGrpSpPr>
        <p:grpSpPr>
          <a:xfrm>
            <a:off x="1276140" y="3216136"/>
            <a:ext cx="15600924" cy="5913725"/>
            <a:chOff x="0" y="0"/>
            <a:chExt cx="3086608" cy="1170017"/>
          </a:xfrm>
        </p:grpSpPr>
        <p:sp>
          <p:nvSpPr>
            <p:cNvPr id="6" name="Freeform 6"/>
            <p:cNvSpPr/>
            <p:nvPr/>
          </p:nvSpPr>
          <p:spPr>
            <a:xfrm>
              <a:off x="0" y="0"/>
              <a:ext cx="3086608" cy="1170017"/>
            </a:xfrm>
            <a:custGeom>
              <a:avLst/>
              <a:gdLst/>
              <a:ahLst/>
              <a:cxnLst/>
              <a:rect l="l" t="t" r="r" b="b"/>
              <a:pathLst>
                <a:path w="3086608" h="1170017">
                  <a:moveTo>
                    <a:pt x="0" y="0"/>
                  </a:moveTo>
                  <a:lnTo>
                    <a:pt x="3086608" y="0"/>
                  </a:lnTo>
                  <a:lnTo>
                    <a:pt x="3086608" y="1170017"/>
                  </a:lnTo>
                  <a:lnTo>
                    <a:pt x="0" y="1170017"/>
                  </a:lnTo>
                  <a:close/>
                </a:path>
              </a:pathLst>
            </a:custGeom>
            <a:solidFill>
              <a:srgbClr val="F8F8F8"/>
            </a:solidFill>
            <a:ln w="38100">
              <a:solidFill>
                <a:srgbClr val="000000"/>
              </a:solidFill>
            </a:ln>
          </p:spPr>
        </p:sp>
        <p:sp>
          <p:nvSpPr>
            <p:cNvPr id="7" name="TextBox 7"/>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8" name="Group 8"/>
          <p:cNvGrpSpPr/>
          <p:nvPr/>
        </p:nvGrpSpPr>
        <p:grpSpPr>
          <a:xfrm>
            <a:off x="2896462" y="3756149"/>
            <a:ext cx="1224101" cy="1224101"/>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BA32"/>
            </a:solidFill>
          </p:spPr>
        </p:sp>
        <p:sp>
          <p:nvSpPr>
            <p:cNvPr id="10" name="TextBox 10"/>
            <p:cNvSpPr txBox="1"/>
            <p:nvPr/>
          </p:nvSpPr>
          <p:spPr>
            <a:xfrm>
              <a:off x="76200" y="-19050"/>
              <a:ext cx="660400" cy="755650"/>
            </a:xfrm>
            <a:prstGeom prst="rect">
              <a:avLst/>
            </a:prstGeom>
          </p:spPr>
          <p:txBody>
            <a:bodyPr lIns="50800" tIns="50800" rIns="50800" bIns="50800" rtlCol="0" anchor="ctr"/>
            <a:lstStyle/>
            <a:p>
              <a:pPr algn="ctr">
                <a:lnSpc>
                  <a:spcPts val="3213"/>
                </a:lnSpc>
              </a:pPr>
              <a:endParaRPr/>
            </a:p>
          </p:txBody>
        </p:sp>
      </p:grpSp>
      <p:grpSp>
        <p:nvGrpSpPr>
          <p:cNvPr id="11" name="Group 11"/>
          <p:cNvGrpSpPr/>
          <p:nvPr/>
        </p:nvGrpSpPr>
        <p:grpSpPr>
          <a:xfrm>
            <a:off x="2903338" y="5449106"/>
            <a:ext cx="1224101" cy="1224101"/>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BA32"/>
            </a:solidFill>
          </p:spPr>
        </p:sp>
        <p:sp>
          <p:nvSpPr>
            <p:cNvPr id="13" name="TextBox 13"/>
            <p:cNvSpPr txBox="1"/>
            <p:nvPr/>
          </p:nvSpPr>
          <p:spPr>
            <a:xfrm>
              <a:off x="76200" y="-19050"/>
              <a:ext cx="660400" cy="755650"/>
            </a:xfrm>
            <a:prstGeom prst="rect">
              <a:avLst/>
            </a:prstGeom>
          </p:spPr>
          <p:txBody>
            <a:bodyPr lIns="50800" tIns="50800" rIns="50800" bIns="50800" rtlCol="0" anchor="ctr"/>
            <a:lstStyle/>
            <a:p>
              <a:pPr algn="ctr">
                <a:lnSpc>
                  <a:spcPts val="3213"/>
                </a:lnSpc>
              </a:pPr>
              <a:endParaRPr/>
            </a:p>
          </p:txBody>
        </p:sp>
      </p:grpSp>
      <p:grpSp>
        <p:nvGrpSpPr>
          <p:cNvPr id="14" name="Group 14"/>
          <p:cNvGrpSpPr/>
          <p:nvPr/>
        </p:nvGrpSpPr>
        <p:grpSpPr>
          <a:xfrm>
            <a:off x="2903338" y="7142062"/>
            <a:ext cx="1224101" cy="1224101"/>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BA32"/>
            </a:solidFill>
          </p:spPr>
        </p:sp>
        <p:sp>
          <p:nvSpPr>
            <p:cNvPr id="16" name="TextBox 16"/>
            <p:cNvSpPr txBox="1"/>
            <p:nvPr/>
          </p:nvSpPr>
          <p:spPr>
            <a:xfrm>
              <a:off x="76200" y="-19050"/>
              <a:ext cx="660400" cy="755650"/>
            </a:xfrm>
            <a:prstGeom prst="rect">
              <a:avLst/>
            </a:prstGeom>
          </p:spPr>
          <p:txBody>
            <a:bodyPr lIns="50800" tIns="50800" rIns="50800" bIns="50800" rtlCol="0" anchor="ctr"/>
            <a:lstStyle/>
            <a:p>
              <a:pPr algn="ctr">
                <a:lnSpc>
                  <a:spcPts val="3213"/>
                </a:lnSpc>
              </a:pPr>
              <a:endParaRPr/>
            </a:p>
          </p:txBody>
        </p:sp>
      </p:grpSp>
      <p:grpSp>
        <p:nvGrpSpPr>
          <p:cNvPr id="17" name="Group 17"/>
          <p:cNvGrpSpPr/>
          <p:nvPr/>
        </p:nvGrpSpPr>
        <p:grpSpPr>
          <a:xfrm>
            <a:off x="10352158" y="3756149"/>
            <a:ext cx="1224101" cy="1224101"/>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BA32"/>
            </a:solidFill>
          </p:spPr>
        </p:sp>
        <p:sp>
          <p:nvSpPr>
            <p:cNvPr id="19" name="TextBox 19"/>
            <p:cNvSpPr txBox="1"/>
            <p:nvPr/>
          </p:nvSpPr>
          <p:spPr>
            <a:xfrm>
              <a:off x="76200" y="-19050"/>
              <a:ext cx="660400" cy="755650"/>
            </a:xfrm>
            <a:prstGeom prst="rect">
              <a:avLst/>
            </a:prstGeom>
          </p:spPr>
          <p:txBody>
            <a:bodyPr lIns="50800" tIns="50800" rIns="50800" bIns="50800" rtlCol="0" anchor="ctr"/>
            <a:lstStyle/>
            <a:p>
              <a:pPr algn="ctr">
                <a:lnSpc>
                  <a:spcPts val="3213"/>
                </a:lnSpc>
              </a:pPr>
              <a:endParaRPr/>
            </a:p>
          </p:txBody>
        </p:sp>
      </p:grpSp>
      <p:grpSp>
        <p:nvGrpSpPr>
          <p:cNvPr id="20" name="Group 20"/>
          <p:cNvGrpSpPr/>
          <p:nvPr/>
        </p:nvGrpSpPr>
        <p:grpSpPr>
          <a:xfrm>
            <a:off x="10352158" y="5449106"/>
            <a:ext cx="1224101" cy="1224101"/>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BA32"/>
            </a:solidFill>
          </p:spPr>
        </p:sp>
        <p:sp>
          <p:nvSpPr>
            <p:cNvPr id="22" name="TextBox 22"/>
            <p:cNvSpPr txBox="1"/>
            <p:nvPr/>
          </p:nvSpPr>
          <p:spPr>
            <a:xfrm>
              <a:off x="76200" y="-19050"/>
              <a:ext cx="660400" cy="755650"/>
            </a:xfrm>
            <a:prstGeom prst="rect">
              <a:avLst/>
            </a:prstGeom>
          </p:spPr>
          <p:txBody>
            <a:bodyPr lIns="50800" tIns="50800" rIns="50800" bIns="50800" rtlCol="0" anchor="ctr"/>
            <a:lstStyle/>
            <a:p>
              <a:pPr algn="ctr">
                <a:lnSpc>
                  <a:spcPts val="3213"/>
                </a:lnSpc>
              </a:pPr>
              <a:endParaRPr/>
            </a:p>
          </p:txBody>
        </p:sp>
      </p:grpSp>
      <p:grpSp>
        <p:nvGrpSpPr>
          <p:cNvPr id="23" name="Group 23"/>
          <p:cNvGrpSpPr/>
          <p:nvPr/>
        </p:nvGrpSpPr>
        <p:grpSpPr>
          <a:xfrm>
            <a:off x="10352158" y="7111357"/>
            <a:ext cx="1224101" cy="1224101"/>
            <a:chOff x="0" y="0"/>
            <a:chExt cx="812800" cy="812800"/>
          </a:xfrm>
        </p:grpSpPr>
        <p:sp>
          <p:nvSpPr>
            <p:cNvPr id="24" name="Freeform 2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BA32"/>
            </a:solidFill>
          </p:spPr>
        </p:sp>
        <p:sp>
          <p:nvSpPr>
            <p:cNvPr id="25" name="TextBox 25"/>
            <p:cNvSpPr txBox="1"/>
            <p:nvPr/>
          </p:nvSpPr>
          <p:spPr>
            <a:xfrm>
              <a:off x="76200" y="-19050"/>
              <a:ext cx="660400" cy="755650"/>
            </a:xfrm>
            <a:prstGeom prst="rect">
              <a:avLst/>
            </a:prstGeom>
          </p:spPr>
          <p:txBody>
            <a:bodyPr lIns="50800" tIns="50800" rIns="50800" bIns="50800" rtlCol="0" anchor="ctr"/>
            <a:lstStyle/>
            <a:p>
              <a:pPr algn="ctr">
                <a:lnSpc>
                  <a:spcPts val="3213"/>
                </a:lnSpc>
              </a:pPr>
              <a:endParaRPr/>
            </a:p>
          </p:txBody>
        </p:sp>
      </p:grpSp>
      <p:sp>
        <p:nvSpPr>
          <p:cNvPr id="26" name="TextBox 26"/>
          <p:cNvSpPr txBox="1"/>
          <p:nvPr/>
        </p:nvSpPr>
        <p:spPr>
          <a:xfrm>
            <a:off x="1028700" y="1280792"/>
            <a:ext cx="7951851" cy="1696307"/>
          </a:xfrm>
          <a:prstGeom prst="rect">
            <a:avLst/>
          </a:prstGeom>
        </p:spPr>
        <p:txBody>
          <a:bodyPr lIns="0" tIns="0" rIns="0" bIns="0" rtlCol="0" anchor="t">
            <a:spAutoFit/>
          </a:bodyPr>
          <a:lstStyle/>
          <a:p>
            <a:pPr marL="0" lvl="0" indent="0" algn="l">
              <a:lnSpc>
                <a:spcPts val="12630"/>
              </a:lnSpc>
              <a:spcBef>
                <a:spcPct val="0"/>
              </a:spcBef>
            </a:pPr>
            <a:r>
              <a:rPr lang="en-US" sz="13021" u="none" strike="noStrike">
                <a:solidFill>
                  <a:srgbClr val="000000"/>
                </a:solidFill>
                <a:latin typeface="Oswald Bold"/>
              </a:rPr>
              <a:t>AGENDA</a:t>
            </a:r>
          </a:p>
        </p:txBody>
      </p:sp>
      <p:sp>
        <p:nvSpPr>
          <p:cNvPr id="27" name="TextBox 27"/>
          <p:cNvSpPr txBox="1"/>
          <p:nvPr/>
        </p:nvSpPr>
        <p:spPr>
          <a:xfrm>
            <a:off x="3508512" y="3969898"/>
            <a:ext cx="1169846" cy="825179"/>
          </a:xfrm>
          <a:prstGeom prst="rect">
            <a:avLst/>
          </a:prstGeom>
        </p:spPr>
        <p:txBody>
          <a:bodyPr lIns="0" tIns="0" rIns="0" bIns="0" rtlCol="0" anchor="t">
            <a:spAutoFit/>
          </a:bodyPr>
          <a:lstStyle/>
          <a:p>
            <a:pPr>
              <a:lnSpc>
                <a:spcPts val="6302"/>
              </a:lnSpc>
            </a:pPr>
            <a:r>
              <a:rPr lang="en-US" sz="5729">
                <a:solidFill>
                  <a:srgbClr val="000000"/>
                </a:solidFill>
                <a:latin typeface="Oswald Bold"/>
              </a:rPr>
              <a:t>01</a:t>
            </a:r>
          </a:p>
        </p:txBody>
      </p:sp>
      <p:sp>
        <p:nvSpPr>
          <p:cNvPr id="28" name="TextBox 28"/>
          <p:cNvSpPr txBox="1"/>
          <p:nvPr/>
        </p:nvSpPr>
        <p:spPr>
          <a:xfrm>
            <a:off x="3515389" y="5672379"/>
            <a:ext cx="1169846" cy="825179"/>
          </a:xfrm>
          <a:prstGeom prst="rect">
            <a:avLst/>
          </a:prstGeom>
        </p:spPr>
        <p:txBody>
          <a:bodyPr lIns="0" tIns="0" rIns="0" bIns="0" rtlCol="0" anchor="t">
            <a:spAutoFit/>
          </a:bodyPr>
          <a:lstStyle/>
          <a:p>
            <a:pPr>
              <a:lnSpc>
                <a:spcPts val="6302"/>
              </a:lnSpc>
            </a:pPr>
            <a:r>
              <a:rPr lang="en-US" sz="5729">
                <a:solidFill>
                  <a:srgbClr val="000000"/>
                </a:solidFill>
                <a:latin typeface="Oswald Bold"/>
              </a:rPr>
              <a:t>02</a:t>
            </a:r>
          </a:p>
        </p:txBody>
      </p:sp>
      <p:sp>
        <p:nvSpPr>
          <p:cNvPr id="29" name="TextBox 29"/>
          <p:cNvSpPr txBox="1"/>
          <p:nvPr/>
        </p:nvSpPr>
        <p:spPr>
          <a:xfrm>
            <a:off x="3515389" y="7365336"/>
            <a:ext cx="1169846" cy="825179"/>
          </a:xfrm>
          <a:prstGeom prst="rect">
            <a:avLst/>
          </a:prstGeom>
        </p:spPr>
        <p:txBody>
          <a:bodyPr lIns="0" tIns="0" rIns="0" bIns="0" rtlCol="0" anchor="t">
            <a:spAutoFit/>
          </a:bodyPr>
          <a:lstStyle/>
          <a:p>
            <a:pPr>
              <a:lnSpc>
                <a:spcPts val="6302"/>
              </a:lnSpc>
            </a:pPr>
            <a:r>
              <a:rPr lang="en-US" sz="5729">
                <a:solidFill>
                  <a:srgbClr val="000000"/>
                </a:solidFill>
                <a:latin typeface="Oswald Bold"/>
              </a:rPr>
              <a:t>03</a:t>
            </a:r>
          </a:p>
        </p:txBody>
      </p:sp>
      <p:sp>
        <p:nvSpPr>
          <p:cNvPr id="30" name="TextBox 30"/>
          <p:cNvSpPr txBox="1"/>
          <p:nvPr/>
        </p:nvSpPr>
        <p:spPr>
          <a:xfrm>
            <a:off x="10964209" y="4024231"/>
            <a:ext cx="1169846" cy="825179"/>
          </a:xfrm>
          <a:prstGeom prst="rect">
            <a:avLst/>
          </a:prstGeom>
        </p:spPr>
        <p:txBody>
          <a:bodyPr lIns="0" tIns="0" rIns="0" bIns="0" rtlCol="0" anchor="t">
            <a:spAutoFit/>
          </a:bodyPr>
          <a:lstStyle/>
          <a:p>
            <a:pPr>
              <a:lnSpc>
                <a:spcPts val="6302"/>
              </a:lnSpc>
            </a:pPr>
            <a:r>
              <a:rPr lang="en-US" sz="5729">
                <a:solidFill>
                  <a:srgbClr val="000000"/>
                </a:solidFill>
                <a:latin typeface="Oswald Bold"/>
              </a:rPr>
              <a:t>04</a:t>
            </a:r>
          </a:p>
        </p:txBody>
      </p:sp>
      <p:sp>
        <p:nvSpPr>
          <p:cNvPr id="31" name="TextBox 31"/>
          <p:cNvSpPr txBox="1"/>
          <p:nvPr/>
        </p:nvSpPr>
        <p:spPr>
          <a:xfrm>
            <a:off x="10964209" y="5720479"/>
            <a:ext cx="1169846" cy="825179"/>
          </a:xfrm>
          <a:prstGeom prst="rect">
            <a:avLst/>
          </a:prstGeom>
        </p:spPr>
        <p:txBody>
          <a:bodyPr lIns="0" tIns="0" rIns="0" bIns="0" rtlCol="0" anchor="t">
            <a:spAutoFit/>
          </a:bodyPr>
          <a:lstStyle/>
          <a:p>
            <a:pPr>
              <a:lnSpc>
                <a:spcPts val="6302"/>
              </a:lnSpc>
            </a:pPr>
            <a:r>
              <a:rPr lang="en-US" sz="5729">
                <a:solidFill>
                  <a:srgbClr val="000000"/>
                </a:solidFill>
                <a:latin typeface="Oswald Bold"/>
              </a:rPr>
              <a:t>05</a:t>
            </a:r>
          </a:p>
        </p:txBody>
      </p:sp>
      <p:sp>
        <p:nvSpPr>
          <p:cNvPr id="32" name="TextBox 32"/>
          <p:cNvSpPr txBox="1"/>
          <p:nvPr/>
        </p:nvSpPr>
        <p:spPr>
          <a:xfrm>
            <a:off x="10964209" y="7382730"/>
            <a:ext cx="1169846" cy="825179"/>
          </a:xfrm>
          <a:prstGeom prst="rect">
            <a:avLst/>
          </a:prstGeom>
        </p:spPr>
        <p:txBody>
          <a:bodyPr lIns="0" tIns="0" rIns="0" bIns="0" rtlCol="0" anchor="t">
            <a:spAutoFit/>
          </a:bodyPr>
          <a:lstStyle/>
          <a:p>
            <a:pPr>
              <a:lnSpc>
                <a:spcPts val="6302"/>
              </a:lnSpc>
            </a:pPr>
            <a:r>
              <a:rPr lang="en-US" sz="5729">
                <a:solidFill>
                  <a:srgbClr val="000000"/>
                </a:solidFill>
                <a:latin typeface="Oswald Bold"/>
              </a:rPr>
              <a:t>06</a:t>
            </a:r>
          </a:p>
        </p:txBody>
      </p:sp>
      <p:sp>
        <p:nvSpPr>
          <p:cNvPr id="33" name="TextBox 33"/>
          <p:cNvSpPr txBox="1"/>
          <p:nvPr/>
        </p:nvSpPr>
        <p:spPr>
          <a:xfrm>
            <a:off x="4503618" y="4195798"/>
            <a:ext cx="4481467" cy="344805"/>
          </a:xfrm>
          <a:prstGeom prst="rect">
            <a:avLst/>
          </a:prstGeom>
        </p:spPr>
        <p:txBody>
          <a:bodyPr lIns="0" tIns="0" rIns="0" bIns="0" rtlCol="0" anchor="t">
            <a:spAutoFit/>
          </a:bodyPr>
          <a:lstStyle/>
          <a:p>
            <a:pPr>
              <a:lnSpc>
                <a:spcPts val="2640"/>
              </a:lnSpc>
            </a:pPr>
            <a:r>
              <a:rPr lang="en-US" sz="2400">
                <a:solidFill>
                  <a:srgbClr val="000000"/>
                </a:solidFill>
                <a:latin typeface="Oswald"/>
              </a:rPr>
              <a:t>AIM</a:t>
            </a:r>
          </a:p>
        </p:txBody>
      </p:sp>
      <p:sp>
        <p:nvSpPr>
          <p:cNvPr id="34" name="TextBox 34"/>
          <p:cNvSpPr txBox="1"/>
          <p:nvPr/>
        </p:nvSpPr>
        <p:spPr>
          <a:xfrm>
            <a:off x="4510495" y="5898279"/>
            <a:ext cx="3551472" cy="344805"/>
          </a:xfrm>
          <a:prstGeom prst="rect">
            <a:avLst/>
          </a:prstGeom>
        </p:spPr>
        <p:txBody>
          <a:bodyPr lIns="0" tIns="0" rIns="0" bIns="0" rtlCol="0" anchor="t">
            <a:spAutoFit/>
          </a:bodyPr>
          <a:lstStyle/>
          <a:p>
            <a:pPr>
              <a:lnSpc>
                <a:spcPts val="2640"/>
              </a:lnSpc>
            </a:pPr>
            <a:r>
              <a:rPr lang="en-US" sz="2400">
                <a:solidFill>
                  <a:srgbClr val="000000"/>
                </a:solidFill>
                <a:latin typeface="Oswald"/>
              </a:rPr>
              <a:t>METHODOLOGY</a:t>
            </a:r>
          </a:p>
        </p:txBody>
      </p:sp>
      <p:sp>
        <p:nvSpPr>
          <p:cNvPr id="35" name="TextBox 35"/>
          <p:cNvSpPr txBox="1"/>
          <p:nvPr/>
        </p:nvSpPr>
        <p:spPr>
          <a:xfrm>
            <a:off x="4510495" y="7591235"/>
            <a:ext cx="3551472" cy="344805"/>
          </a:xfrm>
          <a:prstGeom prst="rect">
            <a:avLst/>
          </a:prstGeom>
        </p:spPr>
        <p:txBody>
          <a:bodyPr lIns="0" tIns="0" rIns="0" bIns="0" rtlCol="0" anchor="t">
            <a:spAutoFit/>
          </a:bodyPr>
          <a:lstStyle/>
          <a:p>
            <a:pPr>
              <a:lnSpc>
                <a:spcPts val="2640"/>
              </a:lnSpc>
            </a:pPr>
            <a:r>
              <a:rPr lang="en-US" sz="2400">
                <a:solidFill>
                  <a:srgbClr val="000000"/>
                </a:solidFill>
                <a:latin typeface="Oswald"/>
              </a:rPr>
              <a:t>INFERENCES</a:t>
            </a:r>
          </a:p>
        </p:txBody>
      </p:sp>
      <p:sp>
        <p:nvSpPr>
          <p:cNvPr id="36" name="TextBox 36"/>
          <p:cNvSpPr txBox="1"/>
          <p:nvPr/>
        </p:nvSpPr>
        <p:spPr>
          <a:xfrm>
            <a:off x="11959315" y="4250130"/>
            <a:ext cx="4429961" cy="344805"/>
          </a:xfrm>
          <a:prstGeom prst="rect">
            <a:avLst/>
          </a:prstGeom>
        </p:spPr>
        <p:txBody>
          <a:bodyPr lIns="0" tIns="0" rIns="0" bIns="0" rtlCol="0" anchor="t">
            <a:spAutoFit/>
          </a:bodyPr>
          <a:lstStyle/>
          <a:p>
            <a:pPr>
              <a:lnSpc>
                <a:spcPts val="2640"/>
              </a:lnSpc>
            </a:pPr>
            <a:r>
              <a:rPr lang="en-US" sz="2400">
                <a:solidFill>
                  <a:srgbClr val="000000"/>
                </a:solidFill>
                <a:latin typeface="Oswald"/>
              </a:rPr>
              <a:t>IMPLEMENTATION</a:t>
            </a:r>
          </a:p>
        </p:txBody>
      </p:sp>
      <p:sp>
        <p:nvSpPr>
          <p:cNvPr id="37" name="TextBox 37"/>
          <p:cNvSpPr txBox="1"/>
          <p:nvPr/>
        </p:nvSpPr>
        <p:spPr>
          <a:xfrm>
            <a:off x="11959315" y="5934438"/>
            <a:ext cx="4223939" cy="344805"/>
          </a:xfrm>
          <a:prstGeom prst="rect">
            <a:avLst/>
          </a:prstGeom>
        </p:spPr>
        <p:txBody>
          <a:bodyPr lIns="0" tIns="0" rIns="0" bIns="0" rtlCol="0" anchor="t">
            <a:spAutoFit/>
          </a:bodyPr>
          <a:lstStyle/>
          <a:p>
            <a:pPr>
              <a:lnSpc>
                <a:spcPts val="2640"/>
              </a:lnSpc>
            </a:pPr>
            <a:r>
              <a:rPr lang="en-US" sz="2400">
                <a:solidFill>
                  <a:srgbClr val="000000"/>
                </a:solidFill>
                <a:latin typeface="Oswald"/>
              </a:rPr>
              <a:t>CHALLENGES</a:t>
            </a:r>
          </a:p>
        </p:txBody>
      </p:sp>
      <p:sp>
        <p:nvSpPr>
          <p:cNvPr id="38" name="TextBox 38"/>
          <p:cNvSpPr txBox="1"/>
          <p:nvPr/>
        </p:nvSpPr>
        <p:spPr>
          <a:xfrm>
            <a:off x="11959315" y="7596689"/>
            <a:ext cx="4223939" cy="344805"/>
          </a:xfrm>
          <a:prstGeom prst="rect">
            <a:avLst/>
          </a:prstGeom>
        </p:spPr>
        <p:txBody>
          <a:bodyPr lIns="0" tIns="0" rIns="0" bIns="0" rtlCol="0" anchor="t">
            <a:spAutoFit/>
          </a:bodyPr>
          <a:lstStyle/>
          <a:p>
            <a:pPr>
              <a:lnSpc>
                <a:spcPts val="2640"/>
              </a:lnSpc>
            </a:pPr>
            <a:r>
              <a:rPr lang="en-US" sz="2400">
                <a:solidFill>
                  <a:srgbClr val="000000"/>
                </a:solidFill>
                <a:latin typeface="Oswald"/>
              </a:rPr>
              <a:t>IMPROVEMENTS/CONCLUSION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39199" y="1692342"/>
            <a:ext cx="11743947" cy="7418473"/>
            <a:chOff x="0" y="0"/>
            <a:chExt cx="1286718" cy="812800"/>
          </a:xfrm>
        </p:grpSpPr>
        <p:sp>
          <p:nvSpPr>
            <p:cNvPr id="3" name="Freeform 3"/>
            <p:cNvSpPr/>
            <p:nvPr/>
          </p:nvSpPr>
          <p:spPr>
            <a:xfrm>
              <a:off x="0" y="0"/>
              <a:ext cx="1286718" cy="812800"/>
            </a:xfrm>
            <a:custGeom>
              <a:avLst/>
              <a:gdLst/>
              <a:ahLst/>
              <a:cxnLst/>
              <a:rect l="l" t="t" r="r" b="b"/>
              <a:pathLst>
                <a:path w="1286718" h="812800">
                  <a:moveTo>
                    <a:pt x="0" y="0"/>
                  </a:moveTo>
                  <a:lnTo>
                    <a:pt x="1286718" y="0"/>
                  </a:lnTo>
                  <a:lnTo>
                    <a:pt x="1286718" y="812800"/>
                  </a:lnTo>
                  <a:lnTo>
                    <a:pt x="0" y="812800"/>
                  </a:lnTo>
                  <a:close/>
                </a:path>
              </a:pathLst>
            </a:custGeom>
            <a:solidFill>
              <a:srgbClr val="FEBA32"/>
            </a:solidFill>
          </p:spPr>
        </p:sp>
        <p:sp>
          <p:nvSpPr>
            <p:cNvPr id="4" name="TextBox 4"/>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grpSp>
        <p:nvGrpSpPr>
          <p:cNvPr id="5" name="Group 5"/>
          <p:cNvGrpSpPr/>
          <p:nvPr/>
        </p:nvGrpSpPr>
        <p:grpSpPr>
          <a:xfrm>
            <a:off x="1028700" y="1286779"/>
            <a:ext cx="11743947" cy="7418473"/>
            <a:chOff x="0" y="0"/>
            <a:chExt cx="1286718" cy="812800"/>
          </a:xfrm>
        </p:grpSpPr>
        <p:sp>
          <p:nvSpPr>
            <p:cNvPr id="6" name="Freeform 6"/>
            <p:cNvSpPr/>
            <p:nvPr/>
          </p:nvSpPr>
          <p:spPr>
            <a:xfrm>
              <a:off x="0" y="0"/>
              <a:ext cx="1286718" cy="812800"/>
            </a:xfrm>
            <a:custGeom>
              <a:avLst/>
              <a:gdLst/>
              <a:ahLst/>
              <a:cxnLst/>
              <a:rect l="l" t="t" r="r" b="b"/>
              <a:pathLst>
                <a:path w="1286718" h="812800">
                  <a:moveTo>
                    <a:pt x="0" y="0"/>
                  </a:moveTo>
                  <a:lnTo>
                    <a:pt x="1286718" y="0"/>
                  </a:lnTo>
                  <a:lnTo>
                    <a:pt x="1286718" y="812800"/>
                  </a:lnTo>
                  <a:lnTo>
                    <a:pt x="0" y="812800"/>
                  </a:lnTo>
                  <a:close/>
                </a:path>
              </a:pathLst>
            </a:custGeom>
            <a:solidFill>
              <a:srgbClr val="FFFFFF"/>
            </a:solidFill>
            <a:ln w="38100">
              <a:solidFill>
                <a:srgbClr val="000000"/>
              </a:solidFill>
            </a:ln>
          </p:spPr>
        </p:sp>
        <p:sp>
          <p:nvSpPr>
            <p:cNvPr id="7" name="TextBox 7"/>
            <p:cNvSpPr txBox="1"/>
            <p:nvPr/>
          </p:nvSpPr>
          <p:spPr>
            <a:xfrm>
              <a:off x="0" y="-95250"/>
              <a:ext cx="812800" cy="908050"/>
            </a:xfrm>
            <a:prstGeom prst="rect">
              <a:avLst/>
            </a:prstGeom>
          </p:spPr>
          <p:txBody>
            <a:bodyPr lIns="50800" tIns="50800" rIns="50800" bIns="50800" rtlCol="0" anchor="ctr"/>
            <a:lstStyle/>
            <a:p>
              <a:pPr algn="ctr">
                <a:lnSpc>
                  <a:spcPts val="3213"/>
                </a:lnSpc>
              </a:pPr>
              <a:endParaRPr/>
            </a:p>
          </p:txBody>
        </p:sp>
      </p:grpSp>
      <p:sp>
        <p:nvSpPr>
          <p:cNvPr id="8" name="TextBox 8"/>
          <p:cNvSpPr txBox="1"/>
          <p:nvPr/>
        </p:nvSpPr>
        <p:spPr>
          <a:xfrm>
            <a:off x="1821443" y="3751591"/>
            <a:ext cx="10588692" cy="3609089"/>
          </a:xfrm>
          <a:prstGeom prst="rect">
            <a:avLst/>
          </a:prstGeom>
        </p:spPr>
        <p:txBody>
          <a:bodyPr lIns="0" tIns="0" rIns="0" bIns="0" rtlCol="0" anchor="t">
            <a:spAutoFit/>
          </a:bodyPr>
          <a:lstStyle/>
          <a:p>
            <a:pPr marL="0" lvl="0" indent="0" algn="l">
              <a:lnSpc>
                <a:spcPts val="7266"/>
              </a:lnSpc>
            </a:pPr>
            <a:r>
              <a:rPr lang="en-US" sz="4299" dirty="0">
                <a:solidFill>
                  <a:srgbClr val="000000"/>
                </a:solidFill>
                <a:latin typeface="Arimo"/>
              </a:rPr>
              <a:t>To create a model that can predict your cholesterol levels using age, blood pressure and heart rate as data inputs with multiple linear regression analysis</a:t>
            </a:r>
          </a:p>
        </p:txBody>
      </p:sp>
      <p:sp>
        <p:nvSpPr>
          <p:cNvPr id="9" name="Freeform 9"/>
          <p:cNvSpPr/>
          <p:nvPr/>
        </p:nvSpPr>
        <p:spPr>
          <a:xfrm flipH="1">
            <a:off x="15130502" y="7596168"/>
            <a:ext cx="2405333" cy="1828053"/>
          </a:xfrm>
          <a:custGeom>
            <a:avLst/>
            <a:gdLst/>
            <a:ahLst/>
            <a:cxnLst/>
            <a:rect l="l" t="t" r="r" b="b"/>
            <a:pathLst>
              <a:path w="2405333" h="1828053">
                <a:moveTo>
                  <a:pt x="2405332" y="0"/>
                </a:moveTo>
                <a:lnTo>
                  <a:pt x="0" y="0"/>
                </a:lnTo>
                <a:lnTo>
                  <a:pt x="0" y="1828053"/>
                </a:lnTo>
                <a:lnTo>
                  <a:pt x="2405332" y="1828053"/>
                </a:lnTo>
                <a:lnTo>
                  <a:pt x="240533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830968" y="2159919"/>
            <a:ext cx="9634702" cy="1356332"/>
          </a:xfrm>
          <a:prstGeom prst="rect">
            <a:avLst/>
          </a:prstGeom>
        </p:spPr>
        <p:txBody>
          <a:bodyPr lIns="0" tIns="0" rIns="0" bIns="0" rtlCol="0" anchor="t">
            <a:spAutoFit/>
          </a:bodyPr>
          <a:lstStyle/>
          <a:p>
            <a:pPr marL="0" lvl="0" indent="0" algn="l">
              <a:lnSpc>
                <a:spcPts val="10124"/>
              </a:lnSpc>
              <a:spcBef>
                <a:spcPct val="0"/>
              </a:spcBef>
            </a:pPr>
            <a:r>
              <a:rPr lang="en-US" sz="10438">
                <a:solidFill>
                  <a:srgbClr val="000000"/>
                </a:solidFill>
                <a:latin typeface="Oswald Bold"/>
              </a:rPr>
              <a:t>AIM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193021" y="0"/>
            <a:ext cx="6094979" cy="10287000"/>
          </a:xfrm>
          <a:custGeom>
            <a:avLst/>
            <a:gdLst/>
            <a:ahLst/>
            <a:cxnLst/>
            <a:rect l="l" t="t" r="r" b="b"/>
            <a:pathLst>
              <a:path w="6094979" h="10287000">
                <a:moveTo>
                  <a:pt x="0" y="0"/>
                </a:moveTo>
                <a:lnTo>
                  <a:pt x="6094979" y="0"/>
                </a:lnTo>
                <a:lnTo>
                  <a:pt x="6094979" y="10287000"/>
                </a:lnTo>
                <a:lnTo>
                  <a:pt x="0" y="10287000"/>
                </a:lnTo>
                <a:lnTo>
                  <a:pt x="0" y="0"/>
                </a:lnTo>
                <a:close/>
              </a:path>
            </a:pathLst>
          </a:custGeom>
          <a:blipFill>
            <a:blip r:embed="rId2"/>
            <a:stretch>
              <a:fillRect/>
            </a:stretch>
          </a:blipFill>
        </p:spPr>
      </p:sp>
      <p:sp>
        <p:nvSpPr>
          <p:cNvPr id="3" name="Freeform 3"/>
          <p:cNvSpPr/>
          <p:nvPr/>
        </p:nvSpPr>
        <p:spPr>
          <a:xfrm>
            <a:off x="496897" y="3207279"/>
            <a:ext cx="10811914" cy="6051021"/>
          </a:xfrm>
          <a:custGeom>
            <a:avLst/>
            <a:gdLst/>
            <a:ahLst/>
            <a:cxnLst/>
            <a:rect l="l" t="t" r="r" b="b"/>
            <a:pathLst>
              <a:path w="10811914" h="6051021">
                <a:moveTo>
                  <a:pt x="0" y="0"/>
                </a:moveTo>
                <a:lnTo>
                  <a:pt x="10811914" y="0"/>
                </a:lnTo>
                <a:lnTo>
                  <a:pt x="10811914" y="6051021"/>
                </a:lnTo>
                <a:lnTo>
                  <a:pt x="0" y="6051021"/>
                </a:lnTo>
                <a:lnTo>
                  <a:pt x="0" y="0"/>
                </a:lnTo>
                <a:close/>
              </a:path>
            </a:pathLst>
          </a:custGeom>
          <a:blipFill>
            <a:blip r:embed="rId3"/>
            <a:stretch>
              <a:fillRect b="-68700"/>
            </a:stretch>
          </a:blipFill>
        </p:spPr>
      </p:sp>
      <p:sp>
        <p:nvSpPr>
          <p:cNvPr id="4" name="TextBox 4"/>
          <p:cNvSpPr txBox="1"/>
          <p:nvPr/>
        </p:nvSpPr>
        <p:spPr>
          <a:xfrm>
            <a:off x="629848" y="466889"/>
            <a:ext cx="10162673" cy="1696307"/>
          </a:xfrm>
          <a:prstGeom prst="rect">
            <a:avLst/>
          </a:prstGeom>
        </p:spPr>
        <p:txBody>
          <a:bodyPr lIns="0" tIns="0" rIns="0" bIns="0" rtlCol="0" anchor="t">
            <a:spAutoFit/>
          </a:bodyPr>
          <a:lstStyle/>
          <a:p>
            <a:pPr marL="0" lvl="0" indent="0" algn="l">
              <a:lnSpc>
                <a:spcPts val="12630"/>
              </a:lnSpc>
              <a:spcBef>
                <a:spcPct val="0"/>
              </a:spcBef>
            </a:pPr>
            <a:r>
              <a:rPr lang="en-US" sz="13021">
                <a:solidFill>
                  <a:srgbClr val="000000"/>
                </a:solidFill>
                <a:latin typeface="Oswald Bold"/>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31229" y="-125480"/>
            <a:ext cx="10747719" cy="10537960"/>
          </a:xfrm>
          <a:custGeom>
            <a:avLst/>
            <a:gdLst/>
            <a:ahLst/>
            <a:cxnLst/>
            <a:rect l="l" t="t" r="r" b="b"/>
            <a:pathLst>
              <a:path w="10747719" h="10537960">
                <a:moveTo>
                  <a:pt x="0" y="0"/>
                </a:moveTo>
                <a:lnTo>
                  <a:pt x="10747718" y="0"/>
                </a:lnTo>
                <a:lnTo>
                  <a:pt x="10747718" y="10537960"/>
                </a:lnTo>
                <a:lnTo>
                  <a:pt x="0" y="10537960"/>
                </a:lnTo>
                <a:lnTo>
                  <a:pt x="0" y="0"/>
                </a:lnTo>
                <a:close/>
              </a:path>
            </a:pathLst>
          </a:custGeom>
          <a:blipFill>
            <a:blip r:embed="rId2"/>
            <a:stretch>
              <a:fillRect r="-7975"/>
            </a:stretch>
          </a:blipFill>
        </p:spPr>
      </p:sp>
      <p:sp>
        <p:nvSpPr>
          <p:cNvPr id="3" name="Freeform 3"/>
          <p:cNvSpPr/>
          <p:nvPr/>
        </p:nvSpPr>
        <p:spPr>
          <a:xfrm>
            <a:off x="9752256" y="3360170"/>
            <a:ext cx="8399315" cy="3566661"/>
          </a:xfrm>
          <a:custGeom>
            <a:avLst/>
            <a:gdLst/>
            <a:ahLst/>
            <a:cxnLst/>
            <a:rect l="l" t="t" r="r" b="b"/>
            <a:pathLst>
              <a:path w="8399315" h="3566661">
                <a:moveTo>
                  <a:pt x="0" y="0"/>
                </a:moveTo>
                <a:lnTo>
                  <a:pt x="8399315" y="0"/>
                </a:lnTo>
                <a:lnTo>
                  <a:pt x="8399315" y="3566660"/>
                </a:lnTo>
                <a:lnTo>
                  <a:pt x="0" y="3566660"/>
                </a:lnTo>
                <a:lnTo>
                  <a:pt x="0" y="0"/>
                </a:lnTo>
                <a:close/>
              </a:path>
            </a:pathLst>
          </a:custGeom>
          <a:blipFill>
            <a:blip r:embed="rId3"/>
            <a:stretch>
              <a:fillRect l="-13770"/>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0" y="1148028"/>
            <a:ext cx="18288000" cy="7990944"/>
          </a:xfrm>
          <a:custGeom>
            <a:avLst/>
            <a:gdLst/>
            <a:ahLst/>
            <a:cxnLst/>
            <a:rect l="l" t="t" r="r" b="b"/>
            <a:pathLst>
              <a:path w="18288000" h="7990944">
                <a:moveTo>
                  <a:pt x="0" y="0"/>
                </a:moveTo>
                <a:lnTo>
                  <a:pt x="18288000" y="0"/>
                </a:lnTo>
                <a:lnTo>
                  <a:pt x="18288000" y="7990944"/>
                </a:lnTo>
                <a:lnTo>
                  <a:pt x="0" y="7990944"/>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extBox 3"/>
          <p:cNvSpPr txBox="1"/>
          <p:nvPr/>
        </p:nvSpPr>
        <p:spPr>
          <a:xfrm>
            <a:off x="629848" y="466889"/>
            <a:ext cx="10162673" cy="1696307"/>
          </a:xfrm>
          <a:prstGeom prst="rect">
            <a:avLst/>
          </a:prstGeom>
        </p:spPr>
        <p:txBody>
          <a:bodyPr lIns="0" tIns="0" rIns="0" bIns="0" rtlCol="0" anchor="t">
            <a:spAutoFit/>
          </a:bodyPr>
          <a:lstStyle/>
          <a:p>
            <a:pPr marL="0" lvl="0" indent="0" algn="l">
              <a:lnSpc>
                <a:spcPts val="12630"/>
              </a:lnSpc>
              <a:spcBef>
                <a:spcPct val="0"/>
              </a:spcBef>
            </a:pPr>
            <a:r>
              <a:rPr lang="en-US" sz="13021">
                <a:solidFill>
                  <a:srgbClr val="000000"/>
                </a:solidFill>
                <a:latin typeface="Oswald Bold"/>
              </a:rPr>
              <a:t>INFERENCES</a:t>
            </a:r>
          </a:p>
        </p:txBody>
      </p:sp>
      <p:sp>
        <p:nvSpPr>
          <p:cNvPr id="4" name="TextBox 4"/>
          <p:cNvSpPr txBox="1"/>
          <p:nvPr/>
        </p:nvSpPr>
        <p:spPr>
          <a:xfrm>
            <a:off x="629848" y="3453003"/>
            <a:ext cx="8514152" cy="3780155"/>
          </a:xfrm>
          <a:prstGeom prst="rect">
            <a:avLst/>
          </a:prstGeom>
        </p:spPr>
        <p:txBody>
          <a:bodyPr lIns="0" tIns="0" rIns="0" bIns="0" rtlCol="0" anchor="t">
            <a:spAutoFit/>
          </a:bodyPr>
          <a:lstStyle/>
          <a:p>
            <a:pPr marL="0" lvl="0" indent="0" algn="l">
              <a:lnSpc>
                <a:spcPts val="4959"/>
              </a:lnSpc>
            </a:pPr>
            <a:r>
              <a:rPr lang="en-US" sz="3999">
                <a:solidFill>
                  <a:srgbClr val="000000"/>
                </a:solidFill>
                <a:latin typeface="Arimo Bold"/>
              </a:rPr>
              <a:t>TOTAL CHOLESTROL= 0.0029*AGE + 0.01119*SYSTOLIC BLOOD PRESSURE + 0.0067*DIASTOLIC BLOOD PRESSURE + 0.001.08*HEART RATE - 1.915</a:t>
            </a:r>
          </a:p>
        </p:txBody>
      </p:sp>
      <p:pic>
        <p:nvPicPr>
          <p:cNvPr id="5" name="Picture 4">
            <a:extLst>
              <a:ext uri="{FF2B5EF4-FFF2-40B4-BE49-F238E27FC236}">
                <a16:creationId xmlns:a16="http://schemas.microsoft.com/office/drawing/2014/main" id="{C0108B3B-14EB-4C74-9A7E-E68B29D70608}"/>
              </a:ext>
            </a:extLst>
          </p:cNvPr>
          <p:cNvPicPr>
            <a:picLocks noChangeAspect="1"/>
          </p:cNvPicPr>
          <p:nvPr/>
        </p:nvPicPr>
        <p:blipFill>
          <a:blip r:embed="rId2"/>
          <a:stretch>
            <a:fillRect/>
          </a:stretch>
        </p:blipFill>
        <p:spPr>
          <a:xfrm>
            <a:off x="9775000" y="273321"/>
            <a:ext cx="8513000" cy="4565379"/>
          </a:xfrm>
          <a:prstGeom prst="rect">
            <a:avLst/>
          </a:prstGeom>
        </p:spPr>
      </p:pic>
      <p:pic>
        <p:nvPicPr>
          <p:cNvPr id="6" name="Picture 5">
            <a:extLst>
              <a:ext uri="{FF2B5EF4-FFF2-40B4-BE49-F238E27FC236}">
                <a16:creationId xmlns:a16="http://schemas.microsoft.com/office/drawing/2014/main" id="{D3C4A439-B646-4CA8-96C5-EC3B38EF919F}"/>
              </a:ext>
            </a:extLst>
          </p:cNvPr>
          <p:cNvPicPr>
            <a:picLocks noChangeAspect="1"/>
          </p:cNvPicPr>
          <p:nvPr/>
        </p:nvPicPr>
        <p:blipFill>
          <a:blip r:embed="rId3"/>
          <a:stretch>
            <a:fillRect/>
          </a:stretch>
        </p:blipFill>
        <p:spPr>
          <a:xfrm>
            <a:off x="9775000" y="5062448"/>
            <a:ext cx="8513000" cy="50340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10A73C-8FB8-40A9-9FF3-2A399C83219E}"/>
              </a:ext>
            </a:extLst>
          </p:cNvPr>
          <p:cNvPicPr>
            <a:picLocks noChangeAspect="1"/>
          </p:cNvPicPr>
          <p:nvPr/>
        </p:nvPicPr>
        <p:blipFill>
          <a:blip r:embed="rId2"/>
          <a:stretch>
            <a:fillRect/>
          </a:stretch>
        </p:blipFill>
        <p:spPr>
          <a:xfrm>
            <a:off x="1371600" y="330581"/>
            <a:ext cx="5788397" cy="4862254"/>
          </a:xfrm>
          <a:prstGeom prst="rect">
            <a:avLst/>
          </a:prstGeom>
        </p:spPr>
      </p:pic>
      <p:pic>
        <p:nvPicPr>
          <p:cNvPr id="3" name="Picture 2">
            <a:extLst>
              <a:ext uri="{FF2B5EF4-FFF2-40B4-BE49-F238E27FC236}">
                <a16:creationId xmlns:a16="http://schemas.microsoft.com/office/drawing/2014/main" id="{1683622C-4B33-440A-9740-061BC19F7B66}"/>
              </a:ext>
            </a:extLst>
          </p:cNvPr>
          <p:cNvPicPr>
            <a:picLocks noChangeAspect="1"/>
          </p:cNvPicPr>
          <p:nvPr/>
        </p:nvPicPr>
        <p:blipFill>
          <a:blip r:embed="rId3"/>
          <a:stretch>
            <a:fillRect/>
          </a:stretch>
        </p:blipFill>
        <p:spPr>
          <a:xfrm>
            <a:off x="9525000" y="473976"/>
            <a:ext cx="5403262" cy="4575464"/>
          </a:xfrm>
          <a:prstGeom prst="rect">
            <a:avLst/>
          </a:prstGeom>
        </p:spPr>
      </p:pic>
      <p:pic>
        <p:nvPicPr>
          <p:cNvPr id="5" name="Picture 4">
            <a:extLst>
              <a:ext uri="{FF2B5EF4-FFF2-40B4-BE49-F238E27FC236}">
                <a16:creationId xmlns:a16="http://schemas.microsoft.com/office/drawing/2014/main" id="{89FBFAA5-B0FE-40F5-A49C-05B02C3CE01D}"/>
              </a:ext>
            </a:extLst>
          </p:cNvPr>
          <p:cNvPicPr>
            <a:picLocks noChangeAspect="1"/>
          </p:cNvPicPr>
          <p:nvPr/>
        </p:nvPicPr>
        <p:blipFill>
          <a:blip r:embed="rId4"/>
          <a:stretch>
            <a:fillRect/>
          </a:stretch>
        </p:blipFill>
        <p:spPr>
          <a:xfrm>
            <a:off x="1713098" y="5143500"/>
            <a:ext cx="5105400" cy="4927821"/>
          </a:xfrm>
          <a:prstGeom prst="rect">
            <a:avLst/>
          </a:prstGeom>
        </p:spPr>
      </p:pic>
      <p:pic>
        <p:nvPicPr>
          <p:cNvPr id="6" name="Picture 5">
            <a:extLst>
              <a:ext uri="{FF2B5EF4-FFF2-40B4-BE49-F238E27FC236}">
                <a16:creationId xmlns:a16="http://schemas.microsoft.com/office/drawing/2014/main" id="{7D40F895-5E98-443D-AE68-CE0E78D5F16D}"/>
              </a:ext>
            </a:extLst>
          </p:cNvPr>
          <p:cNvPicPr>
            <a:picLocks noChangeAspect="1"/>
          </p:cNvPicPr>
          <p:nvPr/>
        </p:nvPicPr>
        <p:blipFill>
          <a:blip r:embed="rId5"/>
          <a:stretch>
            <a:fillRect/>
          </a:stretch>
        </p:blipFill>
        <p:spPr>
          <a:xfrm>
            <a:off x="9753600" y="5237561"/>
            <a:ext cx="4684907" cy="4684907"/>
          </a:xfrm>
          <a:prstGeom prst="rect">
            <a:avLst/>
          </a:prstGeom>
        </p:spPr>
      </p:pic>
    </p:spTree>
    <p:extLst>
      <p:ext uri="{BB962C8B-B14F-4D97-AF65-F5344CB8AC3E}">
        <p14:creationId xmlns:p14="http://schemas.microsoft.com/office/powerpoint/2010/main" val="67026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263</Words>
  <Application>Microsoft Office PowerPoint</Application>
  <PresentationFormat>Custom</PresentationFormat>
  <Paragraphs>41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Oswald Bold</vt:lpstr>
      <vt:lpstr>Arimo</vt:lpstr>
      <vt:lpstr>Calibri</vt:lpstr>
      <vt:lpstr>Oswald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Yellow Modern Business Presentation</dc:title>
  <cp:lastModifiedBy>Summer Camp SC54</cp:lastModifiedBy>
  <cp:revision>3</cp:revision>
  <dcterms:created xsi:type="dcterms:W3CDTF">2006-08-16T00:00:00Z</dcterms:created>
  <dcterms:modified xsi:type="dcterms:W3CDTF">2023-08-04T06:02:19Z</dcterms:modified>
  <dc:identifier>DAFqgywJma8</dc:identifier>
</cp:coreProperties>
</file>