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Libre Baskerville"/>
      <p:regular r:id="rId20"/>
      <p:bold r:id="rId21"/>
      <p:italic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7.xml"/><Relationship Id="rId22" Type="http://schemas.openxmlformats.org/officeDocument/2006/relationships/font" Target="fonts/LibreBaskerville-italic.fntdata"/><Relationship Id="rId10" Type="http://schemas.openxmlformats.org/officeDocument/2006/relationships/slide" Target="slides/slide6.xml"/><Relationship Id="rId21" Type="http://schemas.openxmlformats.org/officeDocument/2006/relationships/font" Target="fonts/LibreBaskerville-bold.fntdata"/><Relationship Id="rId13" Type="http://schemas.openxmlformats.org/officeDocument/2006/relationships/font" Target="fonts/Raleway-bold.fntdata"/><Relationship Id="rId24" Type="http://schemas.openxmlformats.org/officeDocument/2006/relationships/font" Target="fonts/GillSans-bold.fntdata"/><Relationship Id="rId12" Type="http://schemas.openxmlformats.org/officeDocument/2006/relationships/font" Target="fonts/Raleway-regular.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86" name="Shape 86"/>
        <p:cNvGrpSpPr/>
        <p:nvPr/>
      </p:nvGrpSpPr>
      <p:grpSpPr>
        <a:xfrm>
          <a:off x="0" y="0"/>
          <a:ext cx="0" cy="0"/>
          <a:chOff x="0" y="0"/>
          <a:chExt cx="0" cy="0"/>
        </a:xfrm>
      </p:grpSpPr>
      <p:pic>
        <p:nvPicPr>
          <p:cNvPr descr="A picture containing fabric&#10;&#10;Description automatically generated" id="87" name="Google Shape;87;p13"/>
          <p:cNvPicPr preferRelativeResize="0"/>
          <p:nvPr/>
        </p:nvPicPr>
        <p:blipFill rotWithShape="1">
          <a:blip r:embed="rId2">
            <a:alphaModFix/>
          </a:blip>
          <a:srcRect b="0" l="0" r="0" t="0"/>
          <a:stretch/>
        </p:blipFill>
        <p:spPr>
          <a:xfrm>
            <a:off x="5667013" y="1162701"/>
            <a:ext cx="1562100" cy="4394200"/>
          </a:xfrm>
          <a:prstGeom prst="rect">
            <a:avLst/>
          </a:prstGeom>
          <a:noFill/>
          <a:ln>
            <a:noFill/>
          </a:ln>
        </p:spPr>
      </p:pic>
      <p:sp>
        <p:nvSpPr>
          <p:cNvPr id="88" name="Google Shape;88;p13"/>
          <p:cNvSpPr/>
          <p:nvPr/>
        </p:nvSpPr>
        <p:spPr>
          <a:xfrm>
            <a:off x="0" y="0"/>
            <a:ext cx="6096000" cy="6869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descr="A group of flowers&#10;&#10;Description automatically generated with low confidence" id="89" name="Google Shape;89;p13"/>
          <p:cNvPicPr preferRelativeResize="0"/>
          <p:nvPr/>
        </p:nvPicPr>
        <p:blipFill rotWithShape="1">
          <a:blip r:embed="rId3">
            <a:alphaModFix/>
          </a:blip>
          <a:srcRect b="0" l="0" r="0" t="0"/>
          <a:stretch/>
        </p:blipFill>
        <p:spPr>
          <a:xfrm flipH="1" rot="959851">
            <a:off x="1760954" y="2048834"/>
            <a:ext cx="1230524" cy="2287327"/>
          </a:xfrm>
          <a:prstGeom prst="rect">
            <a:avLst/>
          </a:prstGeom>
          <a:noFill/>
          <a:ln>
            <a:noFill/>
          </a:ln>
        </p:spPr>
      </p:pic>
      <p:sp>
        <p:nvSpPr>
          <p:cNvPr id="90" name="Google Shape;90;p13"/>
          <p:cNvSpPr txBox="1"/>
          <p:nvPr>
            <p:ph type="title"/>
          </p:nvPr>
        </p:nvSpPr>
        <p:spPr>
          <a:xfrm>
            <a:off x="8183880" y="978408"/>
            <a:ext cx="3749100" cy="1326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91" name="Google Shape;91;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ph idx="1" type="body"/>
          </p:nvPr>
        </p:nvSpPr>
        <p:spPr>
          <a:xfrm>
            <a:off x="8183880" y="2194560"/>
            <a:ext cx="3749100" cy="4306800"/>
          </a:xfrm>
          <a:prstGeom prst="rect">
            <a:avLst/>
          </a:prstGeom>
          <a:noFill/>
          <a:ln>
            <a:noFill/>
          </a:ln>
        </p:spPr>
        <p:txBody>
          <a:bodyPr anchorCtr="0" anchor="t" bIns="45700" lIns="91425" spcFirstLastPara="1" rIns="91425" wrap="square" tIns="45700">
            <a:normAutofit/>
          </a:bodyPr>
          <a:lstStyle>
            <a:lvl1pPr indent="-228600" lvl="0" marL="457200" rtl="0" algn="l">
              <a:lnSpc>
                <a:spcPct val="150000"/>
              </a:lnSpc>
              <a:spcBef>
                <a:spcPts val="1000"/>
              </a:spcBef>
              <a:spcAft>
                <a:spcPts val="0"/>
              </a:spcAft>
              <a:buClr>
                <a:srgbClr val="73292A"/>
              </a:buClr>
              <a:buSzPts val="1920"/>
              <a:buNone/>
              <a:defRPr sz="2400"/>
            </a:lvl1pPr>
            <a:lvl2pPr indent="-330200" lvl="1" marL="914400" rtl="0" algn="l">
              <a:spcBef>
                <a:spcPts val="1000"/>
              </a:spcBef>
              <a:spcAft>
                <a:spcPts val="0"/>
              </a:spcAft>
              <a:buClr>
                <a:srgbClr val="73292A"/>
              </a:buClr>
              <a:buSzPts val="1600"/>
              <a:buChar char="○"/>
              <a:defRPr sz="2000"/>
            </a:lvl2pPr>
            <a:lvl3pPr indent="-320039" lvl="2" marL="1371600" rtl="0" algn="l">
              <a:spcBef>
                <a:spcPts val="1000"/>
              </a:spcBef>
              <a:spcAft>
                <a:spcPts val="0"/>
              </a:spcAft>
              <a:buClr>
                <a:srgbClr val="73292A"/>
              </a:buClr>
              <a:buSzPts val="1440"/>
              <a:buChar char="■"/>
              <a:defRPr sz="1800"/>
            </a:lvl3pPr>
            <a:lvl4pPr indent="-309880" lvl="3" marL="1828800" rtl="0" algn="l">
              <a:spcBef>
                <a:spcPts val="1000"/>
              </a:spcBef>
              <a:spcAft>
                <a:spcPts val="0"/>
              </a:spcAft>
              <a:buClr>
                <a:srgbClr val="73292A"/>
              </a:buClr>
              <a:buSzPts val="1280"/>
              <a:buChar char="●"/>
              <a:defRPr sz="1600"/>
            </a:lvl4pPr>
            <a:lvl5pPr indent="-309879" lvl="4" marL="2286000" rtl="0" algn="l">
              <a:spcBef>
                <a:spcPts val="1000"/>
              </a:spcBef>
              <a:spcAft>
                <a:spcPts val="0"/>
              </a:spcAft>
              <a:buClr>
                <a:srgbClr val="73292A"/>
              </a:buClr>
              <a:buSzPts val="1280"/>
              <a:buChar char="○"/>
              <a:defRPr sz="1600"/>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pic>
        <p:nvPicPr>
          <p:cNvPr descr="A picture containing flower, plant&#10;&#10;Description automatically generated" id="94" name="Google Shape;94;p13"/>
          <p:cNvPicPr preferRelativeResize="0"/>
          <p:nvPr/>
        </p:nvPicPr>
        <p:blipFill rotWithShape="1">
          <a:blip r:embed="rId4">
            <a:alphaModFix/>
          </a:blip>
          <a:srcRect b="0" l="0" r="0" t="0"/>
          <a:stretch/>
        </p:blipFill>
        <p:spPr>
          <a:xfrm>
            <a:off x="5777235" y="2476883"/>
            <a:ext cx="749300" cy="2755900"/>
          </a:xfrm>
          <a:prstGeom prst="rect">
            <a:avLst/>
          </a:prstGeom>
          <a:noFill/>
          <a:ln>
            <a:noFill/>
          </a:ln>
        </p:spPr>
      </p:pic>
      <p:sp>
        <p:nvSpPr>
          <p:cNvPr id="95" name="Google Shape;95;p13"/>
          <p:cNvSpPr txBox="1"/>
          <p:nvPr>
            <p:ph idx="2" type="body"/>
          </p:nvPr>
        </p:nvSpPr>
        <p:spPr>
          <a:xfrm>
            <a:off x="1225296" y="1426464"/>
            <a:ext cx="3922800" cy="4242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0"/>
              </a:spcBef>
              <a:spcAft>
                <a:spcPts val="0"/>
              </a:spcAft>
              <a:buSzPts val="24000"/>
              <a:buNone/>
              <a:defRPr sz="30000">
                <a:solidFill>
                  <a:schemeClr val="lt1"/>
                </a:solidFill>
                <a:latin typeface="Trebuchet MS"/>
                <a:ea typeface="Trebuchet MS"/>
                <a:cs typeface="Trebuchet MS"/>
                <a:sym typeface="Trebuchet MS"/>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98" name="Google Shape;98;p14"/>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9" name="Google Shape;99;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2" name="Shape 102"/>
        <p:cNvGrpSpPr/>
        <p:nvPr/>
      </p:nvGrpSpPr>
      <p:grpSpPr>
        <a:xfrm>
          <a:off x="0" y="0"/>
          <a:ext cx="0" cy="0"/>
          <a:chOff x="0" y="0"/>
          <a:chExt cx="0" cy="0"/>
        </a:xfrm>
      </p:grpSpPr>
      <p:sp>
        <p:nvSpPr>
          <p:cNvPr id="103" name="Google Shape;103;p15"/>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04" name="Google Shape;104;p15"/>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05" name="Google Shape;105;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ctrTitle"/>
          </p:nvPr>
        </p:nvSpPr>
        <p:spPr>
          <a:xfrm>
            <a:off x="786724" y="961696"/>
            <a:ext cx="10469100" cy="3233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br>
              <a:rPr lang="en-US" sz="4700"/>
            </a:br>
            <a:r>
              <a:rPr b="1" lang="en-US" sz="4700"/>
              <a:t>TEXT SUMMARIZATION FOR WEATHER FORECASTING USING MACHINE LEARNING </a:t>
            </a:r>
            <a:endParaRPr sz="4700"/>
          </a:p>
        </p:txBody>
      </p:sp>
      <p:sp>
        <p:nvSpPr>
          <p:cNvPr id="113" name="Google Shape;113;p16"/>
          <p:cNvSpPr txBox="1"/>
          <p:nvPr>
            <p:ph idx="1" type="subTitle"/>
          </p:nvPr>
        </p:nvSpPr>
        <p:spPr>
          <a:xfrm>
            <a:off x="5405692" y="5864111"/>
            <a:ext cx="9028500" cy="993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solidFill>
                  <a:schemeClr val="dk2"/>
                </a:solidFill>
              </a:rPr>
              <a:t>SAI VENKATA SHREYAS BANDARU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8183880" y="978408"/>
            <a:ext cx="3749040" cy="13258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3"/>
              </a:buClr>
              <a:buSzPts val="3600"/>
              <a:buFont typeface="Libre Baskerville"/>
              <a:buNone/>
            </a:pPr>
            <a:r>
              <a:rPr lang="en-US">
                <a:solidFill>
                  <a:schemeClr val="accent3"/>
                </a:solidFill>
                <a:latin typeface="Libre Baskerville"/>
                <a:ea typeface="Libre Baskerville"/>
                <a:cs typeface="Libre Baskerville"/>
                <a:sym typeface="Libre Baskerville"/>
              </a:rPr>
              <a:t>PROPOSAL</a:t>
            </a:r>
            <a:endParaRPr>
              <a:solidFill>
                <a:schemeClr val="accent3"/>
              </a:solidFill>
              <a:latin typeface="Libre Baskerville"/>
              <a:ea typeface="Libre Baskerville"/>
              <a:cs typeface="Libre Baskerville"/>
              <a:sym typeface="Libre Baskerville"/>
            </a:endParaRPr>
          </a:p>
        </p:txBody>
      </p:sp>
      <p:sp>
        <p:nvSpPr>
          <p:cNvPr id="120" name="Google Shape;12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21" name="Google Shape;12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17"/>
          <p:cNvSpPr txBox="1"/>
          <p:nvPr>
            <p:ph idx="1" type="body"/>
          </p:nvPr>
        </p:nvSpPr>
        <p:spPr>
          <a:xfrm>
            <a:off x="8183880" y="2194560"/>
            <a:ext cx="3749040" cy="430682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920"/>
              <a:buNone/>
            </a:pPr>
            <a:r>
              <a:rPr lang="en-US"/>
              <a:t>Objective</a:t>
            </a:r>
            <a:endParaRPr/>
          </a:p>
          <a:p>
            <a:pPr indent="0" lvl="0" marL="0" rtl="0" algn="l">
              <a:lnSpc>
                <a:spcPct val="150000"/>
              </a:lnSpc>
              <a:spcBef>
                <a:spcPts val="1000"/>
              </a:spcBef>
              <a:spcAft>
                <a:spcPts val="0"/>
              </a:spcAft>
              <a:buSzPts val="1920"/>
              <a:buNone/>
            </a:pPr>
            <a:r>
              <a:rPr lang="en-US"/>
              <a:t>Inspiration</a:t>
            </a:r>
            <a:endParaRPr/>
          </a:p>
          <a:p>
            <a:pPr indent="0" lvl="0" marL="0" rtl="0" algn="l">
              <a:lnSpc>
                <a:spcPct val="150000"/>
              </a:lnSpc>
              <a:spcBef>
                <a:spcPts val="1000"/>
              </a:spcBef>
              <a:spcAft>
                <a:spcPts val="0"/>
              </a:spcAft>
              <a:buSzPts val="1920"/>
              <a:buNone/>
            </a:pPr>
            <a:r>
              <a:rPr lang="en-US"/>
              <a:t>Technical Approach</a:t>
            </a:r>
            <a:endParaRPr/>
          </a:p>
          <a:p>
            <a:pPr indent="0" lvl="0" marL="0" rtl="0" algn="l">
              <a:lnSpc>
                <a:spcPct val="150000"/>
              </a:lnSpc>
              <a:spcBef>
                <a:spcPts val="1000"/>
              </a:spcBef>
              <a:spcAft>
                <a:spcPts val="0"/>
              </a:spcAft>
              <a:buSzPts val="1920"/>
              <a:buNone/>
            </a:pPr>
            <a:r>
              <a:rPr lang="en-US"/>
              <a:t>Machine learning Models</a:t>
            </a:r>
            <a:endParaRPr/>
          </a:p>
          <a:p>
            <a:pPr indent="0" lvl="0" marL="0" rtl="0" algn="l">
              <a:lnSpc>
                <a:spcPct val="150000"/>
              </a:lnSpc>
              <a:spcBef>
                <a:spcPts val="1000"/>
              </a:spcBef>
              <a:spcAft>
                <a:spcPts val="0"/>
              </a:spcAft>
              <a:buSzPts val="1920"/>
              <a:buNone/>
            </a:pPr>
            <a:r>
              <a:rPr lang="en-US"/>
              <a:t>References</a:t>
            </a:r>
            <a:endParaRPr>
              <a:solidFill>
                <a:schemeClr val="accent3"/>
              </a:solidFill>
              <a:latin typeface="Gill Sans"/>
              <a:ea typeface="Gill Sans"/>
              <a:cs typeface="Gill Sans"/>
              <a:sym typeface="Gill Sans"/>
            </a:endParaRPr>
          </a:p>
        </p:txBody>
      </p:sp>
      <p:sp>
        <p:nvSpPr>
          <p:cNvPr id="123" name="Google Shape;123;p17"/>
          <p:cNvSpPr txBox="1"/>
          <p:nvPr>
            <p:ph idx="2" type="body"/>
          </p:nvPr>
        </p:nvSpPr>
        <p:spPr>
          <a:xfrm>
            <a:off x="1225296" y="1426464"/>
            <a:ext cx="3922776" cy="4242816"/>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ctr">
              <a:spcBef>
                <a:spcPts val="0"/>
              </a:spcBef>
              <a:spcAft>
                <a:spcPts val="0"/>
              </a:spcAft>
              <a:buSzPct val="80000"/>
              <a:buNone/>
            </a:pPr>
            <a:r>
              <a:rPr lang="en-US"/>
              <a:t>A</a:t>
            </a:r>
            <a:endParaRPr/>
          </a:p>
        </p:txBody>
      </p:sp>
      <p:pic>
        <p:nvPicPr>
          <p:cNvPr descr="Floral leaf accent" id="124" name="Google Shape;124;p17"/>
          <p:cNvPicPr preferRelativeResize="0"/>
          <p:nvPr/>
        </p:nvPicPr>
        <p:blipFill rotWithShape="1">
          <a:blip r:embed="rId3">
            <a:alphaModFix/>
          </a:blip>
          <a:srcRect b="0" l="0" r="0" t="0"/>
          <a:stretch/>
        </p:blipFill>
        <p:spPr>
          <a:xfrm flipH="1" rot="941633">
            <a:off x="1654192" y="3058939"/>
            <a:ext cx="1243661" cy="790090"/>
          </a:xfrm>
          <a:prstGeom prst="rect">
            <a:avLst/>
          </a:prstGeom>
          <a:noFill/>
          <a:ln>
            <a:noFill/>
          </a:ln>
        </p:spPr>
      </p:pic>
      <p:pic>
        <p:nvPicPr>
          <p:cNvPr descr="Floral leaf accent" id="125" name="Google Shape;125;p17"/>
          <p:cNvPicPr preferRelativeResize="0"/>
          <p:nvPr/>
        </p:nvPicPr>
        <p:blipFill rotWithShape="1">
          <a:blip r:embed="rId4">
            <a:alphaModFix/>
          </a:blip>
          <a:srcRect b="0" l="0" r="0" t="0"/>
          <a:stretch/>
        </p:blipFill>
        <p:spPr>
          <a:xfrm>
            <a:off x="2937260" y="2342954"/>
            <a:ext cx="1791038" cy="20336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70C0"/>
              </a:buClr>
              <a:buSzPts val="3600"/>
              <a:buFont typeface="Trebuchet MS"/>
              <a:buNone/>
            </a:pPr>
            <a:r>
              <a:rPr lang="en-US">
                <a:solidFill>
                  <a:srgbClr val="0070C0"/>
                </a:solidFill>
              </a:rPr>
              <a:t>Objective</a:t>
            </a:r>
            <a:endParaRPr/>
          </a:p>
        </p:txBody>
      </p:sp>
      <p:sp>
        <p:nvSpPr>
          <p:cNvPr id="131" name="Google Shape;131;p18"/>
          <p:cNvSpPr txBox="1"/>
          <p:nvPr>
            <p:ph idx="1" type="body"/>
          </p:nvPr>
        </p:nvSpPr>
        <p:spPr>
          <a:xfrm>
            <a:off x="677334" y="1484243"/>
            <a:ext cx="9672614" cy="455711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SzPts val="1440"/>
              <a:buFont typeface="Noto Sans Symbols"/>
              <a:buChar char="❑"/>
            </a:pPr>
            <a:r>
              <a:rPr lang="en-US">
                <a:latin typeface="Calibri"/>
                <a:ea typeface="Calibri"/>
                <a:cs typeface="Calibri"/>
                <a:sym typeface="Calibri"/>
              </a:rPr>
              <a:t>- </a:t>
            </a:r>
            <a:r>
              <a:rPr b="1" lang="en-US" sz="2000">
                <a:latin typeface="Calibri"/>
                <a:ea typeface="Calibri"/>
                <a:cs typeface="Calibri"/>
                <a:sym typeface="Calibri"/>
              </a:rPr>
              <a:t>Develop a text summarization tool to simplify complex meteorological data, enabling informed decision-making based on weather forecasts.</a:t>
            </a:r>
            <a:endParaRPr b="1" sz="2000"/>
          </a:p>
          <a:p>
            <a:pPr indent="-19050" lvl="0" marL="0" marR="0" rtl="0" algn="l">
              <a:lnSpc>
                <a:spcPct val="107000"/>
              </a:lnSpc>
              <a:spcBef>
                <a:spcPts val="800"/>
              </a:spcBef>
              <a:spcAft>
                <a:spcPts val="0"/>
              </a:spcAft>
              <a:buSzPts val="1740"/>
              <a:buFont typeface="Noto Sans Symbols"/>
              <a:buChar char="❑"/>
            </a:pPr>
            <a:r>
              <a:rPr b="1" lang="en-US" sz="2000">
                <a:latin typeface="Calibri"/>
                <a:ea typeface="Calibri"/>
                <a:cs typeface="Calibri"/>
                <a:sym typeface="Calibri"/>
              </a:rPr>
              <a:t>   - Compile a comprehensive database of meteorological data, both current and historical, and clean and format it for analysis.</a:t>
            </a:r>
            <a:endParaRPr b="1" sz="2000"/>
          </a:p>
          <a:p>
            <a:pPr indent="-19050" lvl="0" marL="0" marR="0" rtl="0" algn="l">
              <a:lnSpc>
                <a:spcPct val="107000"/>
              </a:lnSpc>
              <a:spcBef>
                <a:spcPts val="800"/>
              </a:spcBef>
              <a:spcAft>
                <a:spcPts val="0"/>
              </a:spcAft>
              <a:buSzPts val="1740"/>
              <a:buFont typeface="Noto Sans Symbols"/>
              <a:buChar char="❑"/>
            </a:pPr>
            <a:r>
              <a:rPr b="1" lang="en-US" sz="2000">
                <a:latin typeface="Calibri"/>
                <a:ea typeface="Calibri"/>
                <a:cs typeface="Calibri"/>
                <a:sym typeface="Calibri"/>
              </a:rPr>
              <a:t>   - Train and fine-tune machine learning models using a sizable dataset to efficiently summarize meteorological data.</a:t>
            </a:r>
            <a:endParaRPr b="1" sz="2000"/>
          </a:p>
          <a:p>
            <a:pPr indent="-19050" lvl="0" marL="0" marR="0" rtl="0" algn="l">
              <a:lnSpc>
                <a:spcPct val="107000"/>
              </a:lnSpc>
              <a:spcBef>
                <a:spcPts val="800"/>
              </a:spcBef>
              <a:spcAft>
                <a:spcPts val="0"/>
              </a:spcAft>
              <a:buSzPts val="1740"/>
              <a:buFont typeface="Noto Sans Symbols"/>
              <a:buChar char="❑"/>
            </a:pPr>
            <a:r>
              <a:rPr b="1" lang="en-US" sz="2000">
                <a:latin typeface="Calibri"/>
                <a:ea typeface="Calibri"/>
                <a:cs typeface="Calibri"/>
                <a:sym typeface="Calibri"/>
              </a:rPr>
              <a:t>   - Design an intuitive interface for easy weather-related inquiries and feedback collection, ensuring user-friendly access.</a:t>
            </a:r>
            <a:endParaRPr b="1" sz="2000"/>
          </a:p>
          <a:p>
            <a:pPr indent="-19050" lvl="0" marL="0" marR="0" rtl="0" algn="l">
              <a:lnSpc>
                <a:spcPct val="107000"/>
              </a:lnSpc>
              <a:spcBef>
                <a:spcPts val="800"/>
              </a:spcBef>
              <a:spcAft>
                <a:spcPts val="0"/>
              </a:spcAft>
              <a:buSzPts val="1740"/>
              <a:buFont typeface="Noto Sans Symbols"/>
              <a:buChar char="❑"/>
            </a:pPr>
            <a:r>
              <a:rPr b="1" lang="en-US" sz="2000">
                <a:latin typeface="Calibri"/>
                <a:ea typeface="Calibri"/>
                <a:cs typeface="Calibri"/>
                <a:sym typeface="Calibri"/>
              </a:rPr>
              <a:t>   - Make the summarization tool widely accessible through web and mobile platforms, fostering better weather-related decision-making for individuals and communities by simplifying complex data and terminology.</a:t>
            </a:r>
            <a:endParaRPr b="1" sz="2000"/>
          </a:p>
        </p:txBody>
      </p:sp>
      <p:sp>
        <p:nvSpPr>
          <p:cNvPr id="132" name="Google Shape;132;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33" name="Google Shape;133;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677335" y="344558"/>
            <a:ext cx="8596668" cy="139147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0000"/>
              </a:buClr>
              <a:buSzPts val="4000"/>
              <a:buFont typeface="Trebuchet MS"/>
              <a:buNone/>
            </a:pPr>
            <a:r>
              <a:rPr b="1" lang="en-US">
                <a:solidFill>
                  <a:srgbClr val="FF0000"/>
                </a:solidFill>
              </a:rPr>
              <a:t>INSPIRATION</a:t>
            </a:r>
            <a:endParaRPr/>
          </a:p>
        </p:txBody>
      </p:sp>
      <p:sp>
        <p:nvSpPr>
          <p:cNvPr id="140" name="Google Shape;140;p19"/>
          <p:cNvSpPr txBox="1"/>
          <p:nvPr>
            <p:ph idx="1" type="body"/>
          </p:nvPr>
        </p:nvSpPr>
        <p:spPr>
          <a:xfrm>
            <a:off x="677335" y="1736036"/>
            <a:ext cx="9619604" cy="4545494"/>
          </a:xfrm>
          <a:prstGeom prst="rect">
            <a:avLst/>
          </a:prstGeom>
          <a:noFill/>
          <a:ln>
            <a:noFill/>
          </a:ln>
        </p:spPr>
        <p:txBody>
          <a:bodyPr anchorCtr="0" anchor="t" bIns="45700" lIns="91425" spcFirstLastPara="1" rIns="91425" wrap="square" tIns="45700">
            <a:normAutofit fontScale="70000" lnSpcReduction="10000"/>
          </a:bodyPr>
          <a:lstStyle/>
          <a:p>
            <a:pPr indent="-332232" lvl="0" marL="342900" rtl="0" algn="l">
              <a:spcBef>
                <a:spcPts val="0"/>
              </a:spcBef>
              <a:spcAft>
                <a:spcPts val="0"/>
              </a:spcAft>
              <a:buSzPct val="80000"/>
              <a:buFont typeface="Noto Sans Symbols"/>
              <a:buChar char="❖"/>
            </a:pPr>
            <a:r>
              <a:rPr lang="en-US" sz="2800">
                <a:solidFill>
                  <a:srgbClr val="FADFCF"/>
                </a:solidFill>
              </a:rPr>
              <a:t>The complex language and intricate data in weather forecasts make it difficult to make well-informed decisions about daily activities, travel arrangements, and safety measures.</a:t>
            </a:r>
            <a:endParaRPr/>
          </a:p>
          <a:p>
            <a:pPr indent="-332232" lvl="0" marL="342900" rtl="0" algn="l">
              <a:spcBef>
                <a:spcPts val="1000"/>
              </a:spcBef>
              <a:spcAft>
                <a:spcPts val="0"/>
              </a:spcAft>
              <a:buSzPct val="80000"/>
              <a:buFont typeface="Noto Sans Symbols"/>
              <a:buChar char="❖"/>
            </a:pPr>
            <a:r>
              <a:rPr lang="en-US" sz="2800">
                <a:solidFill>
                  <a:srgbClr val="FADFCF"/>
                </a:solidFill>
              </a:rPr>
              <a:t>The driving motivation for this work is the need to close this informational gap, enabling people to make more educated decisions in response to changing weather patterns through the application of technology and machine learning.</a:t>
            </a:r>
            <a:endParaRPr/>
          </a:p>
          <a:p>
            <a:pPr indent="-332232" lvl="0" marL="342900" rtl="0" algn="l">
              <a:spcBef>
                <a:spcPts val="1000"/>
              </a:spcBef>
              <a:spcAft>
                <a:spcPts val="0"/>
              </a:spcAft>
              <a:buSzPct val="80000"/>
              <a:buFont typeface="Noto Sans Symbols"/>
              <a:buChar char="❖"/>
            </a:pPr>
            <a:r>
              <a:rPr lang="en-US" sz="2800">
                <a:solidFill>
                  <a:srgbClr val="FADFCF"/>
                </a:solidFill>
              </a:rPr>
              <a:t>The goal of the initiative is to improve public safety by assisting with extreme weather preparedness and risk mitigation through the dissemination of concise weather reports.</a:t>
            </a:r>
            <a:endParaRPr/>
          </a:p>
          <a:p>
            <a:pPr indent="-332232" lvl="0" marL="342900" rtl="0" algn="l">
              <a:spcBef>
                <a:spcPts val="1000"/>
              </a:spcBef>
              <a:spcAft>
                <a:spcPts val="0"/>
              </a:spcAft>
              <a:buSzPct val="80000"/>
              <a:buFont typeface="Noto Sans Symbols"/>
              <a:buChar char="❖"/>
            </a:pPr>
            <a:r>
              <a:rPr lang="en-US" sz="2800">
                <a:solidFill>
                  <a:srgbClr val="FADFCF"/>
                </a:solidFill>
              </a:rPr>
              <a:t>Safety considerations aside, the project's overarching goal is to increase people's familiarity with and knowledge of meteorology and climate science in order to better prepare them for extreme weather events and to inform them about the broader ramifications of climate change.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77333" y="609600"/>
            <a:ext cx="9155779" cy="118586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932313"/>
              </a:buClr>
              <a:buSzPts val="3600"/>
              <a:buFont typeface="Trebuchet MS"/>
              <a:buNone/>
            </a:pPr>
            <a:r>
              <a:rPr b="1" lang="en-US">
                <a:solidFill>
                  <a:srgbClr val="932313"/>
                </a:solidFill>
              </a:rPr>
              <a:t>Machine learning</a:t>
            </a:r>
            <a:endParaRPr/>
          </a:p>
        </p:txBody>
      </p:sp>
      <p:sp>
        <p:nvSpPr>
          <p:cNvPr id="146" name="Google Shape;146;p20"/>
          <p:cNvSpPr txBox="1"/>
          <p:nvPr>
            <p:ph idx="1" type="body"/>
          </p:nvPr>
        </p:nvSpPr>
        <p:spPr>
          <a:xfrm>
            <a:off x="677333" y="1272209"/>
            <a:ext cx="9924405" cy="5486400"/>
          </a:xfrm>
          <a:prstGeom prst="rect">
            <a:avLst/>
          </a:prstGeom>
          <a:noFill/>
          <a:ln>
            <a:noFill/>
          </a:ln>
        </p:spPr>
        <p:txBody>
          <a:bodyPr anchorCtr="0" anchor="t" bIns="45700" lIns="91425" spcFirstLastPara="1" rIns="91425" wrap="square" tIns="45700">
            <a:normAutofit/>
          </a:bodyPr>
          <a:lstStyle/>
          <a:p>
            <a:pPr indent="-13461" lvl="0" marL="0" marR="0" rtl="0" algn="l">
              <a:lnSpc>
                <a:spcPct val="107000"/>
              </a:lnSpc>
              <a:spcBef>
                <a:spcPts val="0"/>
              </a:spcBef>
              <a:spcAft>
                <a:spcPts val="0"/>
              </a:spcAft>
              <a:buSzPts val="1700"/>
              <a:buChar char="●"/>
            </a:pPr>
            <a:r>
              <a:rPr b="1" lang="en-US">
                <a:latin typeface="Calibri"/>
                <a:ea typeface="Calibri"/>
                <a:cs typeface="Calibri"/>
                <a:sym typeface="Calibri"/>
              </a:rPr>
              <a:t>Training Data: Machine learning models rely on historical weather data and human-generated summaries as training data to learn how to summarize weather information effectively.</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 Types of Models: Various machine learning models are used, including extractive summarization models (selecting and extracting sentences or phrases), abstractive models (generating human-like summaries), deep learning models (e.g., RNNs and transformers), and transfer learning (leveraging pre-trained language models and fine-tuning).</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 Feature Extraction: Models extract relevant information from input data, such as word frequency, sentence importance, and context analysis, to generate meaningful summaries.</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 Model Evaluation: Model performance is assessed using metrics like ROUGE scores, comparing generated summaries to reference summaries to measure quality.</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 Fine-Tuning: Models are adjusted and optimized through fine-tuning, which involves tweaking parameters and hyperparameters for better summarization results.</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 Deployment: Once trained and fine-tuned, machine learning models are deployed within the summarization tool, where they process weather data and produce clear, concise summaries for users.</a:t>
            </a:r>
            <a:endParaRPr b="1"/>
          </a:p>
          <a:p>
            <a:pPr indent="-13461" lvl="0" marL="0" marR="0" rtl="0" algn="l">
              <a:lnSpc>
                <a:spcPct val="107000"/>
              </a:lnSpc>
              <a:spcBef>
                <a:spcPts val="800"/>
              </a:spcBef>
              <a:spcAft>
                <a:spcPts val="0"/>
              </a:spcAft>
              <a:buSzPts val="1700"/>
              <a:buChar char="●"/>
            </a:pPr>
            <a:r>
              <a:rPr b="1" lang="en-US">
                <a:latin typeface="Calibri"/>
                <a:ea typeface="Calibri"/>
                <a:cs typeface="Calibri"/>
                <a:sym typeface="Calibri"/>
              </a:rPr>
              <a:t>In essence, machine learning models are the cornerstone of the project's goal to simplify complex meteorological data and make it accessible for better decision-making based on weather forecasts.</a:t>
            </a:r>
            <a:endParaRPr b="1"/>
          </a:p>
        </p:txBody>
      </p:sp>
      <p:sp>
        <p:nvSpPr>
          <p:cNvPr id="147" name="Google Shape;14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48" name="Google Shape;14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latin typeface="Lato"/>
                <a:ea typeface="Lato"/>
                <a:cs typeface="Lato"/>
                <a:sym typeface="Lato"/>
              </a:rPr>
              <a:t>‹#›</a:t>
            </a:fld>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677334" y="389850"/>
            <a:ext cx="8596800" cy="115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3600"/>
              <a:buFont typeface="Trebuchet MS"/>
              <a:buNone/>
            </a:pPr>
            <a:r>
              <a:rPr lang="en-US">
                <a:solidFill>
                  <a:srgbClr val="FF0000"/>
                </a:solidFill>
              </a:rPr>
              <a:t>Technical Approach</a:t>
            </a:r>
            <a:endParaRPr/>
          </a:p>
        </p:txBody>
      </p:sp>
      <p:sp>
        <p:nvSpPr>
          <p:cNvPr id="154" name="Google Shape;154;p21"/>
          <p:cNvSpPr txBox="1"/>
          <p:nvPr>
            <p:ph idx="1" type="body"/>
          </p:nvPr>
        </p:nvSpPr>
        <p:spPr>
          <a:xfrm>
            <a:off x="677334" y="1351723"/>
            <a:ext cx="9844892" cy="5380382"/>
          </a:xfrm>
          <a:prstGeom prst="rect">
            <a:avLst/>
          </a:prstGeom>
          <a:noFill/>
          <a:ln>
            <a:noFill/>
          </a:ln>
        </p:spPr>
        <p:txBody>
          <a:bodyPr anchorCtr="0" anchor="t" bIns="45700" lIns="91425" spcFirstLastPara="1" rIns="91425" wrap="square" tIns="45700">
            <a:normAutofit/>
          </a:bodyPr>
          <a:lstStyle/>
          <a:p>
            <a:pPr indent="-349250" lvl="0" marL="342900" rtl="0" algn="l">
              <a:spcBef>
                <a:spcPts val="0"/>
              </a:spcBef>
              <a:spcAft>
                <a:spcPts val="0"/>
              </a:spcAft>
              <a:buSzPts val="1540"/>
              <a:buChar char="●"/>
            </a:pPr>
            <a:r>
              <a:rPr b="1" lang="en-US" sz="1800"/>
              <a:t>Data Collection:   - Compile meteorological data from various reputable sources, including national weather services, private forecasting firms, and historical records.</a:t>
            </a:r>
            <a:endParaRPr b="1" sz="1800"/>
          </a:p>
          <a:p>
            <a:pPr indent="-349250" lvl="0" marL="342900" rtl="0" algn="l">
              <a:spcBef>
                <a:spcPts val="1000"/>
              </a:spcBef>
              <a:spcAft>
                <a:spcPts val="0"/>
              </a:spcAft>
              <a:buSzPts val="1540"/>
              <a:buChar char="●"/>
            </a:pPr>
            <a:r>
              <a:rPr b="1" lang="en-US" sz="1800"/>
              <a:t>   - Data will include weather descriptions, numerical measurements (e.g., temperature, humidity), and location-specific details (latitude, longitude).</a:t>
            </a:r>
            <a:endParaRPr b="1" sz="1800"/>
          </a:p>
          <a:p>
            <a:pPr indent="-349250" lvl="0" marL="342900" rtl="0" algn="l">
              <a:spcBef>
                <a:spcPts val="1000"/>
              </a:spcBef>
              <a:spcAft>
                <a:spcPts val="0"/>
              </a:spcAft>
              <a:buSzPts val="1540"/>
              <a:buChar char="●"/>
            </a:pPr>
            <a:r>
              <a:rPr b="1" lang="en-US" sz="1800"/>
              <a:t>- Text Preprocessing:   - Prepare raw data by cleaning and removing unnecessary information. Tokenize the text into individual words.</a:t>
            </a:r>
            <a:endParaRPr b="1" sz="1800"/>
          </a:p>
          <a:p>
            <a:pPr indent="-349250" lvl="0" marL="342900" rtl="0" algn="l">
              <a:spcBef>
                <a:spcPts val="1000"/>
              </a:spcBef>
              <a:spcAft>
                <a:spcPts val="0"/>
              </a:spcAft>
              <a:buSzPts val="1540"/>
              <a:buChar char="●"/>
            </a:pPr>
            <a:r>
              <a:rPr b="1" lang="en-US" sz="1800"/>
              <a:t>- Machine Learning Models:   - Develop machine learning models for weather data summarization using ML algorithms and NLP techniques.</a:t>
            </a:r>
            <a:endParaRPr b="1" sz="1800"/>
          </a:p>
          <a:p>
            <a:pPr indent="-349250" lvl="0" marL="342900" rtl="0" algn="l">
              <a:spcBef>
                <a:spcPts val="1000"/>
              </a:spcBef>
              <a:spcAft>
                <a:spcPts val="0"/>
              </a:spcAft>
              <a:buSzPts val="1540"/>
              <a:buChar char="●"/>
            </a:pPr>
            <a:r>
              <a:rPr b="1" lang="en-US" sz="1800"/>
              <a:t>   - Compare state-of-the-art NLP models with traditional machine learning methods like Logistic Regression, Random Forest, and Support Vector Machines (SVM) to enhance summarization accuracy.</a:t>
            </a:r>
            <a:endParaRPr b="1" sz="1800"/>
          </a:p>
        </p:txBody>
      </p:sp>
      <p:sp>
        <p:nvSpPr>
          <p:cNvPr id="155" name="Google Shape;15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56" name="Google Shape;15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latin typeface="Lato"/>
                <a:ea typeface="Lato"/>
                <a:cs typeface="Lato"/>
                <a:sym typeface="Lato"/>
              </a:rPr>
              <a:t>‹#›</a:t>
            </a:fld>
            <a:endParaRPr sz="1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77334" y="609600"/>
            <a:ext cx="8596668" cy="99391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3"/>
              </a:buClr>
              <a:buSzPts val="3600"/>
              <a:buFont typeface="Libre Baskerville"/>
              <a:buNone/>
            </a:pPr>
            <a:r>
              <a:rPr lang="en-US">
                <a:solidFill>
                  <a:schemeClr val="accent3"/>
                </a:solidFill>
                <a:latin typeface="Libre Baskerville"/>
                <a:ea typeface="Libre Baskerville"/>
                <a:cs typeface="Libre Baskerville"/>
                <a:sym typeface="Libre Baskerville"/>
              </a:rPr>
              <a:t>References</a:t>
            </a:r>
            <a:r>
              <a:rPr lang="en-US">
                <a:solidFill>
                  <a:schemeClr val="accent3"/>
                </a:solidFill>
              </a:rPr>
              <a:t> </a:t>
            </a:r>
            <a:endParaRPr/>
          </a:p>
        </p:txBody>
      </p:sp>
      <p:sp>
        <p:nvSpPr>
          <p:cNvPr id="162" name="Google Shape;162;p22"/>
          <p:cNvSpPr txBox="1"/>
          <p:nvPr>
            <p:ph idx="1" type="body"/>
          </p:nvPr>
        </p:nvSpPr>
        <p:spPr>
          <a:xfrm>
            <a:off x="677334" y="1431235"/>
            <a:ext cx="9367814" cy="4975252"/>
          </a:xfrm>
          <a:prstGeom prst="rect">
            <a:avLst/>
          </a:prstGeom>
          <a:noFill/>
          <a:ln>
            <a:noFill/>
          </a:ln>
        </p:spPr>
        <p:txBody>
          <a:bodyPr anchorCtr="0" anchor="t" bIns="45700" lIns="91425" spcFirstLastPara="1" rIns="91425" wrap="square" tIns="45700">
            <a:normAutofit fontScale="85000" lnSpcReduction="20000"/>
          </a:bodyPr>
          <a:lstStyle/>
          <a:p>
            <a:pPr indent="-449834" lvl="0" marL="457200" marR="0" rtl="0" algn="l">
              <a:lnSpc>
                <a:spcPct val="200000"/>
              </a:lnSpc>
              <a:spcBef>
                <a:spcPts val="0"/>
              </a:spcBef>
              <a:spcAft>
                <a:spcPts val="0"/>
              </a:spcAft>
              <a:buSzPct val="81227"/>
              <a:buFont typeface="Arial"/>
              <a:buChar char="●"/>
            </a:pPr>
            <a:r>
              <a:rPr b="1" lang="en-US" sz="1917">
                <a:solidFill>
                  <a:srgbClr val="222222"/>
                </a:solidFill>
                <a:latin typeface="Arial"/>
                <a:ea typeface="Arial"/>
                <a:cs typeface="Arial"/>
                <a:sym typeface="Arial"/>
              </a:rPr>
              <a:t>Alam, A. (2022, April). A digital game based learning approach for effective curriculum transaction for teaching-learning of artificial intelligence and machine learning. In </a:t>
            </a:r>
            <a:r>
              <a:rPr b="1" i="1" lang="en-US" sz="1917">
                <a:latin typeface="Arial"/>
                <a:ea typeface="Arial"/>
                <a:cs typeface="Arial"/>
                <a:sym typeface="Arial"/>
              </a:rPr>
              <a:t>2022 International Conference on Sustainable Computing and Data Communication Systems (ICSCDS)</a:t>
            </a:r>
            <a:r>
              <a:rPr b="1" lang="en-US" sz="1917">
                <a:latin typeface="Arial"/>
                <a:ea typeface="Arial"/>
                <a:cs typeface="Arial"/>
                <a:sym typeface="Arial"/>
              </a:rPr>
              <a:t> (pp. 69-74). IEEE.</a:t>
            </a:r>
            <a:endParaRPr b="1" sz="1817">
              <a:latin typeface="Arial"/>
              <a:ea typeface="Arial"/>
              <a:cs typeface="Arial"/>
              <a:sym typeface="Arial"/>
            </a:endParaRPr>
          </a:p>
          <a:p>
            <a:pPr indent="-449834" lvl="0" marL="457200" marR="0" rtl="0" algn="l">
              <a:lnSpc>
                <a:spcPct val="200000"/>
              </a:lnSpc>
              <a:spcBef>
                <a:spcPts val="0"/>
              </a:spcBef>
              <a:spcAft>
                <a:spcPts val="0"/>
              </a:spcAft>
              <a:buSzPct val="81227"/>
              <a:buFont typeface="Arial"/>
              <a:buChar char="●"/>
            </a:pPr>
            <a:r>
              <a:rPr b="1" lang="en-US" sz="1917">
                <a:solidFill>
                  <a:srgbClr val="222222"/>
                </a:solidFill>
                <a:latin typeface="Arial"/>
                <a:ea typeface="Arial"/>
                <a:cs typeface="Arial"/>
                <a:sym typeface="Arial"/>
              </a:rPr>
              <a:t>Bruine de Bruin, W., Rabinovich, L., Weber, K., Babboni, M., Dean, M., &amp; Ignon, L. (2021). Public understanding of climate change terminology. </a:t>
            </a:r>
            <a:r>
              <a:rPr b="1" i="1" lang="en-US" sz="1917">
                <a:latin typeface="Arial"/>
                <a:ea typeface="Arial"/>
                <a:cs typeface="Arial"/>
                <a:sym typeface="Arial"/>
              </a:rPr>
              <a:t>Climatic Change</a:t>
            </a:r>
            <a:r>
              <a:rPr b="1" lang="en-US" sz="1917">
                <a:latin typeface="Arial"/>
                <a:ea typeface="Arial"/>
                <a:cs typeface="Arial"/>
                <a:sym typeface="Arial"/>
              </a:rPr>
              <a:t>, </a:t>
            </a:r>
            <a:r>
              <a:rPr b="1" i="1" lang="en-US" sz="1917">
                <a:latin typeface="Arial"/>
                <a:ea typeface="Arial"/>
                <a:cs typeface="Arial"/>
                <a:sym typeface="Arial"/>
              </a:rPr>
              <a:t>167</a:t>
            </a:r>
            <a:r>
              <a:rPr b="1" lang="en-US" sz="1917">
                <a:latin typeface="Arial"/>
                <a:ea typeface="Arial"/>
                <a:cs typeface="Arial"/>
                <a:sym typeface="Arial"/>
              </a:rPr>
              <a:t>(3-4), 37.</a:t>
            </a:r>
            <a:endParaRPr b="1" sz="1817">
              <a:latin typeface="Arial"/>
              <a:ea typeface="Arial"/>
              <a:cs typeface="Arial"/>
              <a:sym typeface="Arial"/>
            </a:endParaRPr>
          </a:p>
          <a:p>
            <a:pPr indent="-449834" lvl="0" marL="457200" marR="0" rtl="0" algn="l">
              <a:lnSpc>
                <a:spcPct val="200000"/>
              </a:lnSpc>
              <a:spcBef>
                <a:spcPts val="0"/>
              </a:spcBef>
              <a:spcAft>
                <a:spcPts val="0"/>
              </a:spcAft>
              <a:buSzPct val="81227"/>
              <a:buFont typeface="Arial"/>
              <a:buChar char="●"/>
            </a:pPr>
            <a:r>
              <a:rPr b="1" lang="en-US" sz="1917">
                <a:solidFill>
                  <a:srgbClr val="222222"/>
                </a:solidFill>
                <a:latin typeface="Arial"/>
                <a:ea typeface="Arial"/>
                <a:cs typeface="Arial"/>
                <a:sym typeface="Arial"/>
              </a:rPr>
              <a:t>Halegoua, G. (2020). </a:t>
            </a:r>
            <a:r>
              <a:rPr b="1" i="1" lang="en-US" sz="1917">
                <a:latin typeface="Arial"/>
                <a:ea typeface="Arial"/>
                <a:cs typeface="Arial"/>
                <a:sym typeface="Arial"/>
              </a:rPr>
              <a:t>Smart cities</a:t>
            </a:r>
            <a:r>
              <a:rPr b="1" lang="en-US" sz="1917">
                <a:latin typeface="Arial"/>
                <a:ea typeface="Arial"/>
                <a:cs typeface="Arial"/>
                <a:sym typeface="Arial"/>
              </a:rPr>
              <a:t>. MIT press.</a:t>
            </a:r>
            <a:endParaRPr b="1" sz="1817">
              <a:latin typeface="Arial"/>
              <a:ea typeface="Arial"/>
              <a:cs typeface="Arial"/>
              <a:sym typeface="Arial"/>
            </a:endParaRPr>
          </a:p>
          <a:p>
            <a:pPr indent="-449834" lvl="0" marL="457200" marR="0" rtl="0" algn="l">
              <a:lnSpc>
                <a:spcPct val="200000"/>
              </a:lnSpc>
              <a:spcBef>
                <a:spcPts val="0"/>
              </a:spcBef>
              <a:spcAft>
                <a:spcPts val="0"/>
              </a:spcAft>
              <a:buSzPct val="81227"/>
              <a:buFont typeface="Arial"/>
              <a:buChar char="●"/>
            </a:pPr>
            <a:r>
              <a:rPr b="1" lang="en-US" sz="1917">
                <a:solidFill>
                  <a:srgbClr val="222222"/>
                </a:solidFill>
                <a:latin typeface="Arial"/>
                <a:ea typeface="Arial"/>
                <a:cs typeface="Arial"/>
                <a:sym typeface="Arial"/>
              </a:rPr>
              <a:t>Hartnett, J. J. (2019). </a:t>
            </a:r>
            <a:r>
              <a:rPr b="1" i="1" lang="en-US" sz="1917">
                <a:latin typeface="Arial"/>
                <a:ea typeface="Arial"/>
                <a:cs typeface="Arial"/>
                <a:sym typeface="Arial"/>
              </a:rPr>
              <a:t>Snowstorms in Upstate New York: synoptics, spatial modeling and temporal variability</a:t>
            </a:r>
            <a:r>
              <a:rPr b="1" lang="en-US" sz="1917">
                <a:latin typeface="Arial"/>
                <a:ea typeface="Arial"/>
                <a:cs typeface="Arial"/>
                <a:sym typeface="Arial"/>
              </a:rPr>
              <a:t> (Doctoral dissertation, Syracuse University).</a:t>
            </a:r>
            <a:endParaRPr b="1" sz="1817">
              <a:latin typeface="Arial"/>
              <a:ea typeface="Arial"/>
              <a:cs typeface="Arial"/>
              <a:sym typeface="Arial"/>
            </a:endParaRPr>
          </a:p>
          <a:p>
            <a:pPr indent="-365760" lvl="0" marL="457200" marR="0" rtl="0" algn="l">
              <a:lnSpc>
                <a:spcPct val="200000"/>
              </a:lnSpc>
              <a:spcBef>
                <a:spcPts val="0"/>
              </a:spcBef>
              <a:spcAft>
                <a:spcPts val="0"/>
              </a:spcAft>
              <a:buSzPct val="79999"/>
              <a:buNone/>
            </a:pPr>
            <a:r>
              <a:t/>
            </a:r>
            <a:endParaRPr sz="1800">
              <a:latin typeface="Calibri"/>
              <a:ea typeface="Calibri"/>
              <a:cs typeface="Calibri"/>
              <a:sym typeface="Calibri"/>
            </a:endParaRPr>
          </a:p>
          <a:p>
            <a:pPr indent="0" lvl="0" marL="0" rtl="0" algn="l">
              <a:lnSpc>
                <a:spcPct val="100000"/>
              </a:lnSpc>
              <a:spcBef>
                <a:spcPts val="1000"/>
              </a:spcBef>
              <a:spcAft>
                <a:spcPts val="0"/>
              </a:spcAft>
              <a:buSzPct val="84705"/>
              <a:buNone/>
            </a:pPr>
            <a:r>
              <a:t/>
            </a:r>
            <a:endParaRPr>
              <a:solidFill>
                <a:schemeClr val="accent3"/>
              </a:solidFill>
            </a:endParaRPr>
          </a:p>
        </p:txBody>
      </p:sp>
      <p:sp>
        <p:nvSpPr>
          <p:cNvPr id="163" name="Google Shape;16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sp>
        <p:nvSpPr>
          <p:cNvPr id="164" name="Google Shape;16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latin typeface="Lato"/>
                <a:ea typeface="Lato"/>
                <a:cs typeface="Lato"/>
                <a:sym typeface="Lato"/>
              </a:rPr>
              <a:t>‹#›</a:t>
            </a:fld>
            <a:endParaRPr sz="13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