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6858000" cy="9144000"/>
  <p:embeddedFontLst>
    <p:embeddedFont>
      <p:font typeface="Montserrat 1" panose="020B0604020202020204" charset="0"/>
      <p:regular r:id="rId10"/>
    </p:embeddedFont>
    <p:embeddedFont>
      <p:font typeface="Montserrat 1 Bold" panose="020B0604020202020204" charset="0"/>
      <p:regular r:id="rId11"/>
    </p:embeddedFont>
    <p:embeddedFont>
      <p:font typeface="Montserrat 1 Semi-Bold" panose="020B0604020202020204" charset="0"/>
      <p:regular r:id="rId12"/>
    </p:embeddedFont>
    <p:embeddedFont>
      <p:font typeface="Montserrat 1 Ultra-Bold" panose="020B0604020202020204" charset="0"/>
      <p:regular r:id="rId13"/>
    </p:embeddedFont>
    <p:embeddedFont>
      <p:font typeface="Montserrat 2 Bold" panose="020B0604020202020204" charset="0"/>
      <p:regular r:id="rId14"/>
    </p:embeddedFont>
    <p:embeddedFont>
      <p:font typeface="Montserrat Classic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0981">
            <a:off x="1994369" y="7063422"/>
            <a:ext cx="2676205" cy="578729"/>
          </a:xfrm>
          <a:custGeom>
            <a:avLst/>
            <a:gdLst/>
            <a:ahLst/>
            <a:cxnLst/>
            <a:rect l="l" t="t" r="r" b="b"/>
            <a:pathLst>
              <a:path w="2676205" h="578729">
                <a:moveTo>
                  <a:pt x="0" y="0"/>
                </a:moveTo>
                <a:lnTo>
                  <a:pt x="2676205" y="0"/>
                </a:lnTo>
                <a:lnTo>
                  <a:pt x="2676205" y="578729"/>
                </a:lnTo>
                <a:lnTo>
                  <a:pt x="0" y="57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64602" y="2141553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8805" y="0"/>
            <a:ext cx="1919790" cy="1919790"/>
            <a:chOff x="0" y="0"/>
            <a:chExt cx="2559720" cy="255972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559720" cy="255972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78787" tIns="78787" rIns="78787" bIns="78787" rtlCol="0" anchor="ctr"/>
              <a:lstStyle/>
              <a:p>
                <a:pPr algn="ctr">
                  <a:lnSpc>
                    <a:spcPts val="207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49459" y="118343"/>
              <a:ext cx="2460802" cy="2323035"/>
            </a:xfrm>
            <a:custGeom>
              <a:avLst/>
              <a:gdLst/>
              <a:ahLst/>
              <a:cxnLst/>
              <a:rect l="l" t="t" r="r" b="b"/>
              <a:pathLst>
                <a:path w="2460802" h="2323035">
                  <a:moveTo>
                    <a:pt x="0" y="0"/>
                  </a:moveTo>
                  <a:lnTo>
                    <a:pt x="2460802" y="0"/>
                  </a:lnTo>
                  <a:lnTo>
                    <a:pt x="2460802" y="2323035"/>
                  </a:lnTo>
                  <a:lnTo>
                    <a:pt x="0" y="2323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5532712" y="-36479"/>
            <a:ext cx="2755288" cy="1992749"/>
          </a:xfrm>
          <a:custGeom>
            <a:avLst/>
            <a:gdLst/>
            <a:ahLst/>
            <a:cxnLst/>
            <a:rect l="l" t="t" r="r" b="b"/>
            <a:pathLst>
              <a:path w="2755288" h="1992749">
                <a:moveTo>
                  <a:pt x="0" y="0"/>
                </a:moveTo>
                <a:lnTo>
                  <a:pt x="2755288" y="0"/>
                </a:lnTo>
                <a:lnTo>
                  <a:pt x="2755288" y="1992748"/>
                </a:lnTo>
                <a:lnTo>
                  <a:pt x="0" y="19927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9203" b="-1906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0" y="-26575"/>
            <a:ext cx="18288000" cy="938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09"/>
              </a:lnSpc>
              <a:spcBef>
                <a:spcPct val="0"/>
              </a:spcBef>
            </a:pPr>
            <a:r>
              <a:rPr lang="en-US" sz="5435" b="1" u="none" strike="noStrike" dirty="0">
                <a:solidFill>
                  <a:srgbClr val="3677DF"/>
                </a:solidFill>
                <a:latin typeface="Montserrat 1 Ultra-Bold"/>
                <a:ea typeface="Montserrat 1 Ultra-Bold"/>
                <a:cs typeface="Montserrat 1 Ultra-Bold"/>
                <a:sym typeface="Montserrat 1 Ultra-Bold"/>
              </a:rPr>
              <a:t>GLOBAL ACADEMY OF TECHNOLOGY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47364" y="1000125"/>
            <a:ext cx="10193271" cy="504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7"/>
              </a:lnSpc>
              <a:spcBef>
                <a:spcPct val="0"/>
              </a:spcBef>
            </a:pPr>
            <a:r>
              <a:rPr lang="en-US" sz="1497" b="1" dirty="0">
                <a:solidFill>
                  <a:srgbClr val="000000"/>
                </a:solidFill>
                <a:latin typeface="Montserrat 2 Bold"/>
                <a:ea typeface="Montserrat 2 Bold"/>
                <a:cs typeface="Montserrat 2 Bold"/>
                <a:sym typeface="Montserrat 2 Bold"/>
              </a:rPr>
              <a:t>An Autonomous Institute, Affiliated to VTU Belagavi, Approved by AICTE, Accredited by NAAC with "A" Grade, Ideal Homes Township, Rajarajeshwari Nagar, Bengaluru-560098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5648639"/>
            <a:ext cx="2697652" cy="16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"/>
              </a:lnSpc>
              <a:spcBef>
                <a:spcPct val="0"/>
              </a:spcBef>
            </a:pPr>
            <a:r>
              <a:rPr lang="en-US" sz="1384" u="none" strike="noStrike" spc="182" dirty="0">
                <a:solidFill>
                  <a:srgbClr val="3677D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# BEYOND INNOVATION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6886887" y="2449830"/>
            <a:ext cx="4514225" cy="2938202"/>
          </a:xfrm>
          <a:custGeom>
            <a:avLst/>
            <a:gdLst/>
            <a:ahLst/>
            <a:cxnLst/>
            <a:rect l="l" t="t" r="r" b="b"/>
            <a:pathLst>
              <a:path w="4514225" h="2938202">
                <a:moveTo>
                  <a:pt x="0" y="0"/>
                </a:moveTo>
                <a:lnTo>
                  <a:pt x="4514226" y="0"/>
                </a:lnTo>
                <a:lnTo>
                  <a:pt x="4514226" y="2938202"/>
                </a:lnTo>
                <a:lnTo>
                  <a:pt x="0" y="29382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824" t="-11609" r="-20943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99026" y="5185908"/>
            <a:ext cx="4516042" cy="380100"/>
          </a:xfrm>
          <a:custGeom>
            <a:avLst/>
            <a:gdLst/>
            <a:ahLst/>
            <a:cxnLst/>
            <a:rect l="l" t="t" r="r" b="b"/>
            <a:pathLst>
              <a:path w="4516042" h="380100">
                <a:moveTo>
                  <a:pt x="0" y="0"/>
                </a:moveTo>
                <a:lnTo>
                  <a:pt x="4516042" y="0"/>
                </a:lnTo>
                <a:lnTo>
                  <a:pt x="4516042" y="380100"/>
                </a:lnTo>
                <a:lnTo>
                  <a:pt x="0" y="3801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15" name="Freeform 15"/>
          <p:cNvSpPr/>
          <p:nvPr/>
        </p:nvSpPr>
        <p:spPr>
          <a:xfrm>
            <a:off x="10915068" y="4965008"/>
            <a:ext cx="973906" cy="846047"/>
          </a:xfrm>
          <a:custGeom>
            <a:avLst/>
            <a:gdLst/>
            <a:ahLst/>
            <a:cxnLst/>
            <a:rect l="l" t="t" r="r" b="b"/>
            <a:pathLst>
              <a:path w="973906" h="846047">
                <a:moveTo>
                  <a:pt x="0" y="0"/>
                </a:moveTo>
                <a:lnTo>
                  <a:pt x="973906" y="0"/>
                </a:lnTo>
                <a:lnTo>
                  <a:pt x="973906" y="846047"/>
                </a:lnTo>
                <a:lnTo>
                  <a:pt x="0" y="846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>
            <a:off x="594304" y="6173005"/>
            <a:ext cx="17693696" cy="1197483"/>
            <a:chOff x="0" y="0"/>
            <a:chExt cx="23591595" cy="15966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591596" cy="1596644"/>
            </a:xfrm>
            <a:custGeom>
              <a:avLst/>
              <a:gdLst/>
              <a:ahLst/>
              <a:cxnLst/>
              <a:rect l="l" t="t" r="r" b="b"/>
              <a:pathLst>
                <a:path w="23591596" h="1596644">
                  <a:moveTo>
                    <a:pt x="0" y="0"/>
                  </a:moveTo>
                  <a:lnTo>
                    <a:pt x="23591596" y="0"/>
                  </a:lnTo>
                  <a:lnTo>
                    <a:pt x="23591596" y="1596644"/>
                  </a:lnTo>
                  <a:lnTo>
                    <a:pt x="0" y="15966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23591595" cy="15775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lvl="0" indent="0" algn="l">
                <a:lnSpc>
                  <a:spcPts val="7019"/>
                </a:lnSpc>
                <a:spcBef>
                  <a:spcPct val="0"/>
                </a:spcBef>
              </a:pPr>
              <a:r>
                <a:rPr lang="en-US" sz="6000" b="1" u="none" strike="noStrike" dirty="0">
                  <a:solidFill>
                    <a:srgbClr val="2254C5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Project Title: </a:t>
              </a:r>
              <a:r>
                <a:rPr lang="en-US" sz="6000" b="1" u="none" strike="noStrike" dirty="0">
                  <a:solidFill>
                    <a:srgbClr val="000000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ORCA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94303" y="7666325"/>
            <a:ext cx="13646332" cy="2312289"/>
            <a:chOff x="0" y="0"/>
            <a:chExt cx="10936616" cy="308305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936616" cy="3083052"/>
            </a:xfrm>
            <a:custGeom>
              <a:avLst/>
              <a:gdLst/>
              <a:ahLst/>
              <a:cxnLst/>
              <a:rect l="l" t="t" r="r" b="b"/>
              <a:pathLst>
                <a:path w="10936616" h="3083052">
                  <a:moveTo>
                    <a:pt x="0" y="0"/>
                  </a:moveTo>
                  <a:lnTo>
                    <a:pt x="10936616" y="0"/>
                  </a:lnTo>
                  <a:lnTo>
                    <a:pt x="10936616" y="3083052"/>
                  </a:lnTo>
                  <a:lnTo>
                    <a:pt x="0" y="3083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0936616" cy="31687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30"/>
                </a:lnSpc>
              </a:pPr>
              <a:r>
                <a:rPr lang="en-US" sz="3000" b="1" spc="344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Name: Orbitron</a:t>
              </a:r>
            </a:p>
            <a:p>
              <a:pPr algn="l">
                <a:lnSpc>
                  <a:spcPts val="4530"/>
                </a:lnSpc>
              </a:pPr>
              <a:r>
                <a:rPr lang="en-US" sz="3000" b="1" spc="344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Number: HAL 56</a:t>
              </a:r>
            </a:p>
            <a:p>
              <a:pPr algn="l">
                <a:lnSpc>
                  <a:spcPts val="4530"/>
                </a:lnSpc>
              </a:pPr>
              <a:r>
                <a:rPr lang="en-US" sz="3000" b="1" spc="286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Members: Shreyas M, Harshavardhan K, Suhas D </a:t>
              </a:r>
            </a:p>
            <a:p>
              <a:pPr algn="l">
                <a:lnSpc>
                  <a:spcPts val="4530"/>
                </a:lnSpc>
              </a:pPr>
              <a:r>
                <a:rPr lang="en-US" sz="3000" b="1" spc="269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College Name: K S Institute of Technology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15280539" y="7760037"/>
            <a:ext cx="3007461" cy="2996525"/>
          </a:xfrm>
          <a:custGeom>
            <a:avLst/>
            <a:gdLst/>
            <a:ahLst/>
            <a:cxnLst/>
            <a:rect l="l" t="t" r="r" b="b"/>
            <a:pathLst>
              <a:path w="3007461" h="2996525">
                <a:moveTo>
                  <a:pt x="0" y="0"/>
                </a:moveTo>
                <a:lnTo>
                  <a:pt x="3007461" y="0"/>
                </a:lnTo>
                <a:lnTo>
                  <a:pt x="3007461" y="2996526"/>
                </a:lnTo>
                <a:lnTo>
                  <a:pt x="0" y="299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413722" y="2598634"/>
            <a:ext cx="4589173" cy="3212421"/>
          </a:xfrm>
          <a:custGeom>
            <a:avLst/>
            <a:gdLst/>
            <a:ahLst/>
            <a:cxnLst/>
            <a:rect l="l" t="t" r="r" b="b"/>
            <a:pathLst>
              <a:path w="4589173" h="3212421">
                <a:moveTo>
                  <a:pt x="0" y="0"/>
                </a:moveTo>
                <a:lnTo>
                  <a:pt x="4589173" y="0"/>
                </a:lnTo>
                <a:lnTo>
                  <a:pt x="4589173" y="3212421"/>
                </a:lnTo>
                <a:lnTo>
                  <a:pt x="0" y="32124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4855" y="4471887"/>
            <a:ext cx="16898289" cy="4076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150000"/>
              </a:lnSpc>
            </a:pPr>
            <a:r>
              <a:rPr lang="en-US" sz="3000" b="1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Office Seat Planner</a:t>
            </a:r>
          </a:p>
          <a:p>
            <a:pPr marL="323850" lvl="1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There are multiple office, and the seat occupancy planning is a real challenge. We need a tool for planning, allocating and managing the seats at various offices. This really means saving quite a good Real Estate cost saving, when we grow in the next phase (3000 head count).  This tool also can extend its scope towards power bill management, chill water consumption etc.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388303"/>
            <a:ext cx="8413366" cy="278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51"/>
              </a:lnSpc>
            </a:pPr>
            <a:r>
              <a:rPr lang="en-US" sz="9360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PROBLEM STATEMENT</a:t>
            </a:r>
          </a:p>
        </p:txBody>
      </p:sp>
      <p:sp>
        <p:nvSpPr>
          <p:cNvPr id="4" name="AutoShape 4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7" name="Freeform 7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9" name="AutoShape 9"/>
          <p:cNvSpPr/>
          <p:nvPr/>
        </p:nvSpPr>
        <p:spPr>
          <a:xfrm flipV="1">
            <a:off x="0" y="9719678"/>
            <a:ext cx="1302895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7202829" y="902647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19678"/>
            <a:ext cx="1328921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71235" y="1511115"/>
            <a:ext cx="9568716" cy="2134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70"/>
              </a:lnSpc>
            </a:pPr>
            <a:r>
              <a:rPr lang="en-US" sz="12478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SCOPE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7057979" y="145790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F6E306-655B-28B4-8D44-C54E2E26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84" y="3596332"/>
            <a:ext cx="16611600" cy="324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1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Develop a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seat planning tool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 for optimized allocation across multiple offices.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Support a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scalability plan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 for future growth (3000+ employees).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Extend functionalities to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monitor power and resource consumption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Provide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cost-saving insights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1" panose="020B0604020202020204" charset="0"/>
              </a:rPr>
              <a:t>for real estate and operations.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719678"/>
            <a:ext cx="1302895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07863" y="1570539"/>
            <a:ext cx="13465012" cy="167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01"/>
              </a:lnSpc>
            </a:pPr>
            <a:r>
              <a:rPr lang="en-US" sz="9786" b="1" dirty="0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SOLUTION REVIEW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3247397"/>
            <a:ext cx="15243576" cy="4769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We have a web app which gives a visual representation of how employees can be allocated with faster run-time and supports scalability.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User can perform seat allocation for multiple offices.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Our app provides ease of use for handling allocation of huge employee data in real-time by providing data visually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Unique proposition : Visual representation of employees and vacant seats which can be easily modified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3556710" y="130395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1235" y="1938359"/>
            <a:ext cx="14901040" cy="117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84"/>
              </a:lnSpc>
            </a:pPr>
            <a:r>
              <a:rPr lang="en-US" sz="8963" b="1" dirty="0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TECHNICAL APPROACH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719678"/>
            <a:ext cx="13394309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914400" y="3301383"/>
            <a:ext cx="15243576" cy="3384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algn="l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Front-end : </a:t>
            </a:r>
            <a:r>
              <a:rPr lang="en-US" sz="3000" b="1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REACT</a:t>
            </a:r>
          </a:p>
          <a:p>
            <a:pPr marL="323850" lvl="1" algn="l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Back-end  : </a:t>
            </a:r>
            <a:r>
              <a:rPr lang="en-US" sz="3000" b="1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NODE JS</a:t>
            </a:r>
          </a:p>
          <a:p>
            <a:pPr marL="323850" lvl="1" algn="l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Database  : </a:t>
            </a:r>
            <a:r>
              <a:rPr lang="en-US" sz="3000" b="1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MONGODB</a:t>
            </a:r>
          </a:p>
          <a:p>
            <a:pPr marL="323850" lvl="1" algn="l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Methodology : one-to-many &amp; one-to-one relationship, Algorithm for seat and employee allocation 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5448387" y="129077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1235" y="1163470"/>
            <a:ext cx="14901040" cy="16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5"/>
              </a:lnSpc>
            </a:pPr>
            <a:r>
              <a:rPr lang="en-US" sz="9489" b="1" dirty="0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IMPACT AND BENEFITS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719678"/>
            <a:ext cx="1348557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6061363" y="887364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8" y="0"/>
                </a:lnTo>
                <a:lnTo>
                  <a:pt x="823888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ED94D53-C715-1904-BD17-1C36C75D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49" y="3046709"/>
            <a:ext cx="13475164" cy="55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sng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Efficiency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000" b="1" dirty="0">
                <a:latin typeface="Montserrat 1" panose="020B0604020202020204" charset="0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Reduces real estate costs by optimizing minimal office space.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sng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Optimization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Optimizes </a:t>
            </a:r>
            <a:r>
              <a:rPr lang="en-US" altLang="en-US" sz="3000" dirty="0">
                <a:latin typeface="Montserrat 1" panose="020B0604020202020204" charset="0"/>
              </a:rPr>
              <a:t>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ost in terms of real-estate and planning clutters.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sng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Employee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000" b="1" dirty="0">
                <a:latin typeface="Montserrat 1" panose="020B0604020202020204" charset="0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Ensures better work environment through efficient seating.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sng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Monetary Benefits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  <a:latin typeface="Montserrat 1" panose="020B0604020202020204" charset="0"/>
              </a:rPr>
              <a:t>Identifies underutilized spaces, reducing rental and utility expenses.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19678"/>
            <a:ext cx="1290179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45688" y="1825018"/>
            <a:ext cx="9899716" cy="1215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12"/>
              </a:lnSpc>
            </a:pPr>
            <a:r>
              <a:rPr lang="en-US" sz="7080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3738339"/>
            <a:ext cx="15243576" cy="269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Our Office Seat Planner is a smart, scalable, and cost-effective solution that optimizes workspace utilization while integrating energy management.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With Automated insights, real-time tracking, and predictive analytics, it helps organizations save costs and improve operational efficiency.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7613239" y="1510812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4330" y="3761200"/>
            <a:ext cx="13059340" cy="248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45"/>
              </a:lnSpc>
            </a:pPr>
            <a:r>
              <a:rPr lang="en-US" sz="14532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9719678"/>
            <a:ext cx="1828800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171023" y="8954248"/>
            <a:ext cx="3945954" cy="608104"/>
            <a:chOff x="0" y="0"/>
            <a:chExt cx="5261273" cy="810806"/>
          </a:xfrm>
        </p:grpSpPr>
        <p:sp>
          <p:nvSpPr>
            <p:cNvPr id="7" name="Freeform 7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9" name="Freeform 9"/>
          <p:cNvSpPr/>
          <p:nvPr/>
        </p:nvSpPr>
        <p:spPr>
          <a:xfrm>
            <a:off x="14077058" y="3371947"/>
            <a:ext cx="1596612" cy="1771553"/>
          </a:xfrm>
          <a:custGeom>
            <a:avLst/>
            <a:gdLst/>
            <a:ahLst/>
            <a:cxnLst/>
            <a:rect l="l" t="t" r="r" b="b"/>
            <a:pathLst>
              <a:path w="1596612" h="1771553">
                <a:moveTo>
                  <a:pt x="0" y="0"/>
                </a:moveTo>
                <a:lnTo>
                  <a:pt x="1596612" y="0"/>
                </a:lnTo>
                <a:lnTo>
                  <a:pt x="1596612" y="1771553"/>
                </a:lnTo>
                <a:lnTo>
                  <a:pt x="0" y="17715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379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Montserrat Classic</vt:lpstr>
      <vt:lpstr>Montserrat 1</vt:lpstr>
      <vt:lpstr>Montserrat 1 Semi-Bold</vt:lpstr>
      <vt:lpstr>Arial</vt:lpstr>
      <vt:lpstr>Montserrat 2 Bold</vt:lpstr>
      <vt:lpstr>Montserrat 1 Bold</vt:lpstr>
      <vt:lpstr>Calibri</vt:lpstr>
      <vt:lpstr>Montserrat 1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Harshavardhan K</dc:creator>
  <cp:lastModifiedBy>shreyas m</cp:lastModifiedBy>
  <cp:revision>15</cp:revision>
  <dcterms:created xsi:type="dcterms:W3CDTF">2006-08-16T00:00:00Z</dcterms:created>
  <dcterms:modified xsi:type="dcterms:W3CDTF">2025-02-01T06:32:47Z</dcterms:modified>
  <dc:identifier>DAGdwV-d3PM</dc:identifier>
</cp:coreProperties>
</file>