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1" r:id="rId4"/>
  </p:sldMasterIdLst>
  <p:notesMasterIdLst>
    <p:notesMasterId r:id="rId14"/>
  </p:notesMasterIdLst>
  <p:handoutMasterIdLst>
    <p:handoutMasterId r:id="rId15"/>
  </p:handoutMasterIdLst>
  <p:sldIdLst>
    <p:sldId id="2076137298" r:id="rId5"/>
    <p:sldId id="2076137299" r:id="rId6"/>
    <p:sldId id="2076137300" r:id="rId7"/>
    <p:sldId id="2076137307" r:id="rId8"/>
    <p:sldId id="2076137301" r:id="rId9"/>
    <p:sldId id="2076137305" r:id="rId10"/>
    <p:sldId id="2076137306" r:id="rId11"/>
    <p:sldId id="2076137303" r:id="rId12"/>
    <p:sldId id="2076137304" r:id="rId13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F247655-47CC-FB63-C5C7-523D008CD984}" name="Kristen Barcheski" initials="KB" userId="S::kristen.barcheski@oracle.com::59c6070f-981d-4064-b395-2d3768254975" providerId="AD"/>
  <p188:author id="{15BBF38A-F7BC-7B2E-0D61-21D1F83CE523}" name="Michelle Howell" initials="MH" userId="Michelle Howel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E562C"/>
    <a:srgbClr val="2A2F2F"/>
    <a:srgbClr val="ECECEC"/>
    <a:srgbClr val="5F363F"/>
    <a:srgbClr val="E4E1DD"/>
    <a:srgbClr val="F1EFED"/>
    <a:srgbClr val="AEA8A2"/>
    <a:srgbClr val="99ADAE"/>
    <a:srgbClr val="46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58639" autoAdjust="0"/>
  </p:normalViewPr>
  <p:slideViewPr>
    <p:cSldViewPr showGuides="1">
      <p:cViewPr>
        <p:scale>
          <a:sx n="75" d="100"/>
          <a:sy n="75" d="100"/>
        </p:scale>
        <p:origin x="250" y="269"/>
      </p:cViewPr>
      <p:guideLst>
        <p:guide orient="horz" pos="1526"/>
        <p:guide pos="3840"/>
      </p:guideLst>
    </p:cSldViewPr>
  </p:slideViewPr>
  <p:outlineViewPr>
    <p:cViewPr>
      <p:scale>
        <a:sx n="33" d="100"/>
        <a:sy n="33" d="100"/>
      </p:scale>
      <p:origin x="0" y="-49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3" d="100"/>
        <a:sy n="83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864" y="216"/>
      </p:cViewPr>
      <p:guideLst>
        <p:guide orient="horz" pos="3888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0CB32-B9C7-4928-AD4F-9F0EDE424AEF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B73F98F-3CAD-471D-B4CF-F343A4BCB0CC}">
      <dgm:prSet phldrT="[Text]" custT="1"/>
      <dgm:spPr/>
      <dgm:t>
        <a:bodyPr/>
        <a:lstStyle/>
        <a:p>
          <a:r>
            <a:rPr lang="en-US" sz="1100" dirty="0"/>
            <a:t>Clinical Sites, Patients, Investigators, Trial Sites requirements, Site Feasibility data</a:t>
          </a:r>
        </a:p>
      </dgm:t>
    </dgm:pt>
    <dgm:pt modelId="{F7161AF4-BEB0-48A2-8B00-1613B0E9524A}" type="parTrans" cxnId="{43FBAB86-7C6A-4CDB-BE84-524C30FB00B6}">
      <dgm:prSet/>
      <dgm:spPr/>
      <dgm:t>
        <a:bodyPr/>
        <a:lstStyle/>
        <a:p>
          <a:endParaRPr lang="en-US"/>
        </a:p>
      </dgm:t>
    </dgm:pt>
    <dgm:pt modelId="{24D3597D-9314-4595-B393-EAC2E00713E9}" type="sibTrans" cxnId="{43FBAB86-7C6A-4CDB-BE84-524C30FB00B6}">
      <dgm:prSet/>
      <dgm:spPr/>
      <dgm:t>
        <a:bodyPr/>
        <a:lstStyle/>
        <a:p>
          <a:endParaRPr lang="en-US"/>
        </a:p>
      </dgm:t>
    </dgm:pt>
    <dgm:pt modelId="{6A675849-B666-4AF5-9F52-357AE6BE9021}">
      <dgm:prSet phldrT="[Text]" custT="1"/>
      <dgm:spPr/>
      <dgm:t>
        <a:bodyPr/>
        <a:lstStyle/>
        <a:p>
          <a:r>
            <a:rPr lang="en-US" sz="1100" dirty="0"/>
            <a:t>Oracle database 23ai, LLM Cohere, Vector Embedding</a:t>
          </a:r>
          <a:endParaRPr lang="en-US" sz="3600" dirty="0"/>
        </a:p>
      </dgm:t>
    </dgm:pt>
    <dgm:pt modelId="{AAB3E2B9-BFD5-482A-8B76-732F4D8F2C5E}" type="parTrans" cxnId="{C14DE970-1869-4732-8B0A-C2AA20D15ABA}">
      <dgm:prSet/>
      <dgm:spPr/>
      <dgm:t>
        <a:bodyPr/>
        <a:lstStyle/>
        <a:p>
          <a:endParaRPr lang="en-US"/>
        </a:p>
      </dgm:t>
    </dgm:pt>
    <dgm:pt modelId="{1690BFA6-AFD6-4CF6-AAA0-9010C80B776D}" type="sibTrans" cxnId="{C14DE970-1869-4732-8B0A-C2AA20D15ABA}">
      <dgm:prSet/>
      <dgm:spPr/>
      <dgm:t>
        <a:bodyPr/>
        <a:lstStyle/>
        <a:p>
          <a:endParaRPr lang="en-US"/>
        </a:p>
      </dgm:t>
    </dgm:pt>
    <dgm:pt modelId="{A8F7E06C-55D2-4F8B-A12D-4B111D1356E8}">
      <dgm:prSet phldrT="[Text]" custT="1"/>
      <dgm:spPr/>
      <dgm:t>
        <a:bodyPr/>
        <a:lstStyle/>
        <a:p>
          <a:r>
            <a:rPr lang="en-US" sz="1100" dirty="0"/>
            <a:t>User input</a:t>
          </a:r>
          <a:br>
            <a:rPr lang="en-US" sz="1100" dirty="0"/>
          </a:br>
          <a:r>
            <a:rPr lang="en-US" sz="1100" dirty="0"/>
            <a:t>LLM Output</a:t>
          </a:r>
        </a:p>
      </dgm:t>
    </dgm:pt>
    <dgm:pt modelId="{5331FBA6-017E-4B7B-896F-EAC1D21901B2}" type="parTrans" cxnId="{52B256D0-3FAC-45CF-A90F-F1C76ADC3DF8}">
      <dgm:prSet/>
      <dgm:spPr/>
      <dgm:t>
        <a:bodyPr/>
        <a:lstStyle/>
        <a:p>
          <a:endParaRPr lang="en-US"/>
        </a:p>
      </dgm:t>
    </dgm:pt>
    <dgm:pt modelId="{EB310EB1-479C-417E-AFAD-33A412D91354}" type="sibTrans" cxnId="{52B256D0-3FAC-45CF-A90F-F1C76ADC3DF8}">
      <dgm:prSet/>
      <dgm:spPr/>
      <dgm:t>
        <a:bodyPr/>
        <a:lstStyle/>
        <a:p>
          <a:endParaRPr lang="en-US"/>
        </a:p>
      </dgm:t>
    </dgm:pt>
    <dgm:pt modelId="{C1FD28A4-1287-4892-8184-62B696EE706B}" type="pres">
      <dgm:prSet presAssocID="{2D10CB32-B9C7-4928-AD4F-9F0EDE424AEF}" presName="CompostProcess" presStyleCnt="0">
        <dgm:presLayoutVars>
          <dgm:dir/>
          <dgm:resizeHandles val="exact"/>
        </dgm:presLayoutVars>
      </dgm:prSet>
      <dgm:spPr/>
    </dgm:pt>
    <dgm:pt modelId="{42C7D6DC-DDA0-4119-82B3-813B37CCEBC3}" type="pres">
      <dgm:prSet presAssocID="{2D10CB32-B9C7-4928-AD4F-9F0EDE424AEF}" presName="arrow" presStyleLbl="bgShp" presStyleIdx="0" presStyleCnt="1" custLinFactNeighborX="1050" custLinFactNeighborY="-435"/>
      <dgm:spPr/>
    </dgm:pt>
    <dgm:pt modelId="{0950BDE8-6E06-4637-9C03-F053E75D9AA2}" type="pres">
      <dgm:prSet presAssocID="{2D10CB32-B9C7-4928-AD4F-9F0EDE424AEF}" presName="linearProcess" presStyleCnt="0"/>
      <dgm:spPr/>
    </dgm:pt>
    <dgm:pt modelId="{23561A56-4DF7-4F86-847B-C672862DF343}" type="pres">
      <dgm:prSet presAssocID="{DB73F98F-3CAD-471D-B4CF-F343A4BCB0CC}" presName="textNode" presStyleLbl="node1" presStyleIdx="0" presStyleCnt="3">
        <dgm:presLayoutVars>
          <dgm:bulletEnabled val="1"/>
        </dgm:presLayoutVars>
      </dgm:prSet>
      <dgm:spPr/>
    </dgm:pt>
    <dgm:pt modelId="{F06C3FA2-D738-4FF6-B2FC-92CC278B69B8}" type="pres">
      <dgm:prSet presAssocID="{24D3597D-9314-4595-B393-EAC2E00713E9}" presName="sibTrans" presStyleCnt="0"/>
      <dgm:spPr/>
    </dgm:pt>
    <dgm:pt modelId="{53E77FDB-D25B-4803-9F57-485DDA21F25A}" type="pres">
      <dgm:prSet presAssocID="{6A675849-B666-4AF5-9F52-357AE6BE9021}" presName="textNode" presStyleLbl="node1" presStyleIdx="1" presStyleCnt="3">
        <dgm:presLayoutVars>
          <dgm:bulletEnabled val="1"/>
        </dgm:presLayoutVars>
      </dgm:prSet>
      <dgm:spPr/>
    </dgm:pt>
    <dgm:pt modelId="{54BFBB7C-1CD0-4C42-B8D7-91B6BED80354}" type="pres">
      <dgm:prSet presAssocID="{1690BFA6-AFD6-4CF6-AAA0-9010C80B776D}" presName="sibTrans" presStyleCnt="0"/>
      <dgm:spPr/>
    </dgm:pt>
    <dgm:pt modelId="{794E3D84-1D2E-475B-BC87-DE8880563DDA}" type="pres">
      <dgm:prSet presAssocID="{A8F7E06C-55D2-4F8B-A12D-4B111D1356E8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4FC5BF05-6F7E-4B69-9A68-4EA61A389A4E}" type="presOf" srcId="{6A675849-B666-4AF5-9F52-357AE6BE9021}" destId="{53E77FDB-D25B-4803-9F57-485DDA21F25A}" srcOrd="0" destOrd="0" presId="urn:microsoft.com/office/officeart/2005/8/layout/hProcess9"/>
    <dgm:cxn modelId="{E0BF9149-F431-482C-AD29-90510A522DA6}" type="presOf" srcId="{2D10CB32-B9C7-4928-AD4F-9F0EDE424AEF}" destId="{C1FD28A4-1287-4892-8184-62B696EE706B}" srcOrd="0" destOrd="0" presId="urn:microsoft.com/office/officeart/2005/8/layout/hProcess9"/>
    <dgm:cxn modelId="{C14DE970-1869-4732-8B0A-C2AA20D15ABA}" srcId="{2D10CB32-B9C7-4928-AD4F-9F0EDE424AEF}" destId="{6A675849-B666-4AF5-9F52-357AE6BE9021}" srcOrd="1" destOrd="0" parTransId="{AAB3E2B9-BFD5-482A-8B76-732F4D8F2C5E}" sibTransId="{1690BFA6-AFD6-4CF6-AAA0-9010C80B776D}"/>
    <dgm:cxn modelId="{BC17457F-5646-4DBE-B7DE-206D54964C8D}" type="presOf" srcId="{A8F7E06C-55D2-4F8B-A12D-4B111D1356E8}" destId="{794E3D84-1D2E-475B-BC87-DE8880563DDA}" srcOrd="0" destOrd="0" presId="urn:microsoft.com/office/officeart/2005/8/layout/hProcess9"/>
    <dgm:cxn modelId="{43FBAB86-7C6A-4CDB-BE84-524C30FB00B6}" srcId="{2D10CB32-B9C7-4928-AD4F-9F0EDE424AEF}" destId="{DB73F98F-3CAD-471D-B4CF-F343A4BCB0CC}" srcOrd="0" destOrd="0" parTransId="{F7161AF4-BEB0-48A2-8B00-1613B0E9524A}" sibTransId="{24D3597D-9314-4595-B393-EAC2E00713E9}"/>
    <dgm:cxn modelId="{170844CB-4F7A-4837-9B26-0CD95E157264}" type="presOf" srcId="{DB73F98F-3CAD-471D-B4CF-F343A4BCB0CC}" destId="{23561A56-4DF7-4F86-847B-C672862DF343}" srcOrd="0" destOrd="0" presId="urn:microsoft.com/office/officeart/2005/8/layout/hProcess9"/>
    <dgm:cxn modelId="{52B256D0-3FAC-45CF-A90F-F1C76ADC3DF8}" srcId="{2D10CB32-B9C7-4928-AD4F-9F0EDE424AEF}" destId="{A8F7E06C-55D2-4F8B-A12D-4B111D1356E8}" srcOrd="2" destOrd="0" parTransId="{5331FBA6-017E-4B7B-896F-EAC1D21901B2}" sibTransId="{EB310EB1-479C-417E-AFAD-33A412D91354}"/>
    <dgm:cxn modelId="{FDA9C921-77A0-4124-B1FA-A08DD92D2EB0}" type="presParOf" srcId="{C1FD28A4-1287-4892-8184-62B696EE706B}" destId="{42C7D6DC-DDA0-4119-82B3-813B37CCEBC3}" srcOrd="0" destOrd="0" presId="urn:microsoft.com/office/officeart/2005/8/layout/hProcess9"/>
    <dgm:cxn modelId="{6848CDF4-4CEC-4148-8461-0048D4ABDA70}" type="presParOf" srcId="{C1FD28A4-1287-4892-8184-62B696EE706B}" destId="{0950BDE8-6E06-4637-9C03-F053E75D9AA2}" srcOrd="1" destOrd="0" presId="urn:microsoft.com/office/officeart/2005/8/layout/hProcess9"/>
    <dgm:cxn modelId="{5A2B388C-C4A3-45D8-A5AE-1810C1C5E2A8}" type="presParOf" srcId="{0950BDE8-6E06-4637-9C03-F053E75D9AA2}" destId="{23561A56-4DF7-4F86-847B-C672862DF343}" srcOrd="0" destOrd="0" presId="urn:microsoft.com/office/officeart/2005/8/layout/hProcess9"/>
    <dgm:cxn modelId="{78C522AA-AE4A-4318-8D39-DCB0482A4116}" type="presParOf" srcId="{0950BDE8-6E06-4637-9C03-F053E75D9AA2}" destId="{F06C3FA2-D738-4FF6-B2FC-92CC278B69B8}" srcOrd="1" destOrd="0" presId="urn:microsoft.com/office/officeart/2005/8/layout/hProcess9"/>
    <dgm:cxn modelId="{4AA3A152-F83F-46C4-B386-3E916F80BAF7}" type="presParOf" srcId="{0950BDE8-6E06-4637-9C03-F053E75D9AA2}" destId="{53E77FDB-D25B-4803-9F57-485DDA21F25A}" srcOrd="2" destOrd="0" presId="urn:microsoft.com/office/officeart/2005/8/layout/hProcess9"/>
    <dgm:cxn modelId="{0F635966-F46C-490A-BD9F-D651FAC6FC17}" type="presParOf" srcId="{0950BDE8-6E06-4637-9C03-F053E75D9AA2}" destId="{54BFBB7C-1CD0-4C42-B8D7-91B6BED80354}" srcOrd="3" destOrd="0" presId="urn:microsoft.com/office/officeart/2005/8/layout/hProcess9"/>
    <dgm:cxn modelId="{906F4FFC-65EF-4D5C-A3E9-64ADACC5A183}" type="presParOf" srcId="{0950BDE8-6E06-4637-9C03-F053E75D9AA2}" destId="{794E3D84-1D2E-475B-BC87-DE8880563DDA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C7D6DC-DDA0-4119-82B3-813B37CCEBC3}">
      <dsp:nvSpPr>
        <dsp:cNvPr id="0" name=""/>
        <dsp:cNvSpPr/>
      </dsp:nvSpPr>
      <dsp:spPr>
        <a:xfrm>
          <a:off x="677479" y="0"/>
          <a:ext cx="6861572" cy="450799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61A56-4DF7-4F86-847B-C672862DF343}">
      <dsp:nvSpPr>
        <dsp:cNvPr id="0" name=""/>
        <dsp:cNvSpPr/>
      </dsp:nvSpPr>
      <dsp:spPr>
        <a:xfrm>
          <a:off x="0" y="1352397"/>
          <a:ext cx="2421731" cy="1803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Clinical Sites, Patients, Investigators, Trial Sites requirements, Site Feasibility data</a:t>
          </a:r>
        </a:p>
      </dsp:txBody>
      <dsp:txXfrm>
        <a:off x="88025" y="1440422"/>
        <a:ext cx="2245681" cy="1627146"/>
      </dsp:txXfrm>
    </dsp:sp>
    <dsp:sp modelId="{53E77FDB-D25B-4803-9F57-485DDA21F25A}">
      <dsp:nvSpPr>
        <dsp:cNvPr id="0" name=""/>
        <dsp:cNvSpPr/>
      </dsp:nvSpPr>
      <dsp:spPr>
        <a:xfrm>
          <a:off x="2825353" y="1352397"/>
          <a:ext cx="2421731" cy="1803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Oracle database 23ai, LLM Cohere, Vector Embedding</a:t>
          </a:r>
          <a:endParaRPr lang="en-US" sz="3600" kern="1200" dirty="0"/>
        </a:p>
      </dsp:txBody>
      <dsp:txXfrm>
        <a:off x="2913378" y="1440422"/>
        <a:ext cx="2245681" cy="1627146"/>
      </dsp:txXfrm>
    </dsp:sp>
    <dsp:sp modelId="{794E3D84-1D2E-475B-BC87-DE8880563DDA}">
      <dsp:nvSpPr>
        <dsp:cNvPr id="0" name=""/>
        <dsp:cNvSpPr/>
      </dsp:nvSpPr>
      <dsp:spPr>
        <a:xfrm>
          <a:off x="5650706" y="1352397"/>
          <a:ext cx="2421731" cy="18031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input</a:t>
          </a:r>
          <a:br>
            <a:rPr lang="en-US" sz="1100" kern="1200" dirty="0"/>
          </a:br>
          <a:r>
            <a:rPr lang="en-US" sz="1100" kern="1200" dirty="0"/>
            <a:t>LLM Output</a:t>
          </a:r>
        </a:p>
      </dsp:txBody>
      <dsp:txXfrm>
        <a:off x="5738731" y="1440422"/>
        <a:ext cx="2245681" cy="1627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+mn-lt"/>
              </a:defRPr>
            </a:lvl1pPr>
          </a:lstStyle>
          <a:p>
            <a:fld id="{4F9C25BA-F9B0-4418-8CA0-3A9DF1256BA5}" type="datetimeFigureOut">
              <a:rPr lang="en-US" smtClean="0"/>
              <a:pPr/>
              <a:t>16-Jul-25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+mn-lt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C92A7232-5506-CF74-ABAC-596E66DF62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2538" y="2148840"/>
            <a:ext cx="6400800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lnSpc>
                <a:spcPct val="100000"/>
              </a:lnSpc>
              <a:defRPr lang="en-US" sz="4000" b="1" i="0" dirty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General/fusion title</a:t>
            </a:r>
            <a:br>
              <a:rPr lang="en-US" dirty="0"/>
            </a:br>
            <a:r>
              <a:rPr lang="en-US" dirty="0"/>
              <a:t>Oracle Sans Tab Bold</a:t>
            </a:r>
          </a:p>
        </p:txBody>
      </p:sp>
      <p:sp>
        <p:nvSpPr>
          <p:cNvPr id="7" name="Subhead">
            <a:extLst>
              <a:ext uri="{FF2B5EF4-FFF2-40B4-BE49-F238E27FC236}">
                <a16:creationId xmlns:a16="http://schemas.microsoft.com/office/drawing/2014/main" id="{BE95545E-FF7C-FA0C-6AC2-06B9FD536E4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2538" y="3519553"/>
            <a:ext cx="6400800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line.</a:t>
            </a:r>
          </a:p>
        </p:txBody>
      </p:sp>
      <p:sp>
        <p:nvSpPr>
          <p:cNvPr id="8" name="Text Field">
            <a:extLst>
              <a:ext uri="{FF2B5EF4-FFF2-40B4-BE49-F238E27FC236}">
                <a16:creationId xmlns:a16="http://schemas.microsoft.com/office/drawing/2014/main" id="{2BE9B241-6CCA-C350-8E9C-CBFF15AC920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538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Field 2">
            <a:extLst>
              <a:ext uri="{FF2B5EF4-FFF2-40B4-BE49-F238E27FC236}">
                <a16:creationId xmlns:a16="http://schemas.microsoft.com/office/drawing/2014/main" id="{D30678C3-79B5-61B9-5BD6-D4D2E38C4E2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2538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1CEBF1-2CD2-4E62-6E9D-873094DB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250" b="38000"/>
          <a:stretch/>
        </p:blipFill>
        <p:spPr>
          <a:xfrm>
            <a:off x="4175780" y="0"/>
            <a:ext cx="8016219" cy="42519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A60F-BC05-9DFE-3A03-811A5C61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" y="6995117"/>
            <a:ext cx="365760" cy="36576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4F087-6972-AA39-00DB-C10EDEB8074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1127759" y="6995435"/>
            <a:ext cx="5745379" cy="36512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1A512-3F6B-08FA-3574-4BF50D31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997061"/>
            <a:ext cx="2743200" cy="3635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7B928B4F-1E89-D2DF-1BE1-69DBA7C5E4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invGray">
          <a:xfrm>
            <a:off x="730669" y="1132368"/>
            <a:ext cx="1524893" cy="320039"/>
          </a:xfrm>
          <a:prstGeom prst="rect">
            <a:avLst/>
          </a:prstGeom>
        </p:spPr>
      </p:pic>
      <p:sp>
        <p:nvSpPr>
          <p:cNvPr id="6" name="Accent mark">
            <a:extLst>
              <a:ext uri="{FF2B5EF4-FFF2-40B4-BE49-F238E27FC236}">
                <a16:creationId xmlns:a16="http://schemas.microsoft.com/office/drawing/2014/main" id="{5F9B697F-5404-108B-4B52-A27DAB8F7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3805" y="4166108"/>
            <a:ext cx="365760" cy="36576"/>
          </a:xfrm>
          <a:prstGeom prst="rect">
            <a:avLst/>
          </a:prstGeom>
          <a:solidFill>
            <a:srgbClr val="F0C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6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8516-E3E0-4F22-9EB7-1A85E1D3B5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199"/>
            <a:ext cx="10671175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 marL="547688" indent="-182563">
              <a:lnSpc>
                <a:spcPct val="100000"/>
              </a:lnSpc>
              <a:buFont typeface="System Font Regular"/>
              <a:buChar char="-"/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 marL="914400" indent="-182880">
              <a:lnSpc>
                <a:spcPct val="100000"/>
              </a:lnSpc>
              <a:buFont typeface="System Font Regular"/>
              <a:buChar char="-"/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7290E2-8EA8-4572-BB48-C1800720178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A7F3B8-F794-4AF5-B07B-32A3084A6A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2FE7D-30FF-45E2-9F8B-D073887C33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076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7">
            <a:extLst>
              <a:ext uri="{FF2B5EF4-FFF2-40B4-BE49-F238E27FC236}">
                <a16:creationId xmlns:a16="http://schemas.microsoft.com/office/drawing/2014/main" id="{B9BE1098-CB0B-6118-9F18-F82F79BCD07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8EF60680-0B89-E284-0AFC-7DCC64BF775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E420-175F-A11D-96CB-D1ABB088F9C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0150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86FB920-929F-CD50-52DB-2267C19E529C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B934CA2-9189-BBDA-2D47-6B62E59B566E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EB26826-CB7B-F2D0-E18C-8AA5414C58D7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5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002F888E-0FBB-6617-9462-4201B11F2A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5084064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">
            <a:extLst>
              <a:ext uri="{FF2B5EF4-FFF2-40B4-BE49-F238E27FC236}">
                <a16:creationId xmlns:a16="http://schemas.microsoft.com/office/drawing/2014/main" id="{4F57E862-706F-9432-1E5B-C66745958B7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70317" y="1600220"/>
            <a:ext cx="5084064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C32FC-D616-45B7-A051-90859CE92D7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71CDA-982A-476F-ADB7-47031714FD6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409C-CB05-4133-9F5F-1D2097DE34E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Subtitle">
            <a:extLst>
              <a:ext uri="{FF2B5EF4-FFF2-40B4-BE49-F238E27FC236}">
                <a16:creationId xmlns:a16="http://schemas.microsoft.com/office/drawing/2014/main" id="{1C3705B9-F5B6-D7DA-A986-BD252292278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2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6E20D12-1316-3177-701A-67F8162636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Subtitle">
            <a:extLst>
              <a:ext uri="{FF2B5EF4-FFF2-40B4-BE49-F238E27FC236}">
                <a16:creationId xmlns:a16="http://schemas.microsoft.com/office/drawing/2014/main" id="{491B9BE2-1C80-DD0F-2348-944405667FA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A05E257-5557-514A-2025-3EF63D1140D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5084064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1A8D2713-0A2C-B9EC-921A-E43EBB54D7F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70317" y="1600220"/>
            <a:ext cx="5084064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Column Divider">
            <a:extLst>
              <a:ext uri="{FF2B5EF4-FFF2-40B4-BE49-F238E27FC236}">
                <a16:creationId xmlns:a16="http://schemas.microsoft.com/office/drawing/2014/main" id="{EF021091-A040-8AC0-0501-04709D496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09725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7F0F3812-0E62-2E09-C9AB-79F13108F9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D96D9B3-827E-BCDB-1DEF-84EB5E7E90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FBD1657-DE16-5859-6047-8B20D7971D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55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AC6B64F9-2DA0-A690-C71E-B99D471B02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CC34BF80-B5D4-D7B6-8CCA-80AF04A72B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3291840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C0573275-C70D-AE89-EF3D-A7DAC9B01BE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50080" y="1607058"/>
            <a:ext cx="3291840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2CF00143-3379-1D5D-5D8F-463C800F8EA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33398" y="1613917"/>
            <a:ext cx="3291840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42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3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D77C36-1C4D-DE80-1F7B-60E8297188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1F28BA13-39F7-FD62-A580-1BFD9EDD58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EEBF987F-38F4-709F-2C5C-6A33F92ABA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3291840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C8007CC0-7806-5000-E1A2-EE5C157D07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450080" y="1607058"/>
            <a:ext cx="3291840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67D5716D-0077-0121-818A-02B0496ECCC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133398" y="1613917"/>
            <a:ext cx="3291840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5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5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14E1F-DA7F-492C-AFEB-BC17569A90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DBBB3-F562-4D09-B7E5-45C9C98CE1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4DB8-9644-4581-BEED-809BCD3EA9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7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 4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0819" y="1609725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4875" y="1609725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14E1F-DA7F-492C-AFEB-BC17569A90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DBBB3-F562-4D09-B7E5-45C9C98CE1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4DB8-9644-4581-BEED-809BCD3EA9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77C36-1C4D-DE80-1F7B-60E8297188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1F28BA13-39F7-FD62-A580-1BFD9EDD58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Content 3">
            <a:extLst>
              <a:ext uri="{FF2B5EF4-FFF2-40B4-BE49-F238E27FC236}">
                <a16:creationId xmlns:a16="http://schemas.microsoft.com/office/drawing/2014/main" id="{D3DD214E-B770-0B46-25F4-55FE29C664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968931" y="1605827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64740" y="1622606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lumn Divider" descr="Column Divider">
            <a:extLst>
              <a:ext uri="{FF2B5EF4-FFF2-40B4-BE49-F238E27FC236}">
                <a16:creationId xmlns:a16="http://schemas.microsoft.com/office/drawing/2014/main" id="{AEBA7189-AF66-B1ED-60CA-F3F3CB7D4526}"/>
              </a:ext>
            </a:extLst>
          </p:cNvPr>
          <p:cNvCxnSpPr>
            <a:cxnSpLocks/>
          </p:cNvCxnSpPr>
          <p:nvPr userDrawn="1"/>
        </p:nvCxnSpPr>
        <p:spPr>
          <a:xfrm>
            <a:off x="6104399" y="1622606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lumn Divider" descr="Column Divider">
            <a:extLst>
              <a:ext uri="{FF2B5EF4-FFF2-40B4-BE49-F238E27FC236}">
                <a16:creationId xmlns:a16="http://schemas.microsoft.com/office/drawing/2014/main" id="{F92A884D-26AA-4610-5971-3744D723CB9F}"/>
              </a:ext>
            </a:extLst>
          </p:cNvPr>
          <p:cNvCxnSpPr>
            <a:cxnSpLocks/>
          </p:cNvCxnSpPr>
          <p:nvPr userDrawn="1"/>
        </p:nvCxnSpPr>
        <p:spPr>
          <a:xfrm>
            <a:off x="8840439" y="1622606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75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6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0819" y="1609725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4875" y="1609725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C14E1F-DA7F-492C-AFEB-BC17569A90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800">
                <a:solidFill>
                  <a:srgbClr val="514C47"/>
                </a:solidFill>
                <a:latin typeface="+mn-lt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0DBBB3-F562-4D09-B7E5-45C9C98CE1B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800">
                <a:solidFill>
                  <a:srgbClr val="514C47"/>
                </a:solidFill>
                <a:latin typeface="+mn-lt"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E4DB8-9644-4581-BEED-809BCD3EA9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 sz="800">
                <a:solidFill>
                  <a:srgbClr val="514C47"/>
                </a:solidFill>
                <a:latin typeface="+mn-lt"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D77C36-1C4D-DE80-1F7B-60E8297188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Content 3">
            <a:extLst>
              <a:ext uri="{FF2B5EF4-FFF2-40B4-BE49-F238E27FC236}">
                <a16:creationId xmlns:a16="http://schemas.microsoft.com/office/drawing/2014/main" id="{D3DD214E-B770-0B46-25F4-55FE29C664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968931" y="1605827"/>
            <a:ext cx="2468880" cy="4507992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64740" y="1622606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lumn Divider" descr="Column Divider">
            <a:extLst>
              <a:ext uri="{FF2B5EF4-FFF2-40B4-BE49-F238E27FC236}">
                <a16:creationId xmlns:a16="http://schemas.microsoft.com/office/drawing/2014/main" id="{AEBA7189-AF66-B1ED-60CA-F3F3CB7D4526}"/>
              </a:ext>
            </a:extLst>
          </p:cNvPr>
          <p:cNvCxnSpPr>
            <a:cxnSpLocks/>
          </p:cNvCxnSpPr>
          <p:nvPr userDrawn="1"/>
        </p:nvCxnSpPr>
        <p:spPr>
          <a:xfrm>
            <a:off x="6104399" y="1622606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lumn Divider" descr="Column Divider">
            <a:extLst>
              <a:ext uri="{FF2B5EF4-FFF2-40B4-BE49-F238E27FC236}">
                <a16:creationId xmlns:a16="http://schemas.microsoft.com/office/drawing/2014/main" id="{F92A884D-26AA-4610-5971-3744D723CB9F}"/>
              </a:ext>
            </a:extLst>
          </p:cNvPr>
          <p:cNvCxnSpPr>
            <a:cxnSpLocks/>
          </p:cNvCxnSpPr>
          <p:nvPr userDrawn="1"/>
        </p:nvCxnSpPr>
        <p:spPr>
          <a:xfrm>
            <a:off x="8840439" y="1622606"/>
            <a:ext cx="0" cy="4507992"/>
          </a:xfrm>
          <a:prstGeom prst="line">
            <a:avLst/>
          </a:prstGeom>
          <a:ln w="1270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">
            <a:extLst>
              <a:ext uri="{FF2B5EF4-FFF2-40B4-BE49-F238E27FC236}">
                <a16:creationId xmlns:a16="http://schemas.microsoft.com/office/drawing/2014/main" id="{C9A0F016-4DAC-1E29-77F1-0AE34075820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13024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, Content and 1/3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F59826-0B3C-4973-B5FA-B18F68758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6790149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A05E257-5557-514A-2025-3EF63D1140D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6792262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7F0F3812-0E62-2E09-C9AB-79F13108F9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D96D9B3-827E-BCDB-1DEF-84EB5E7E90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FBD1657-DE16-5859-6047-8B20D7971D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33CC1-6A5D-D20A-D1C7-358398AE812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2064" y="0"/>
            <a:ext cx="4059936" cy="6858000"/>
          </a:xfrm>
          <a:solidFill>
            <a:srgbClr val="AEA8A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55559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_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>
            <a:extLst>
              <a:ext uri="{FF2B5EF4-FFF2-40B4-BE49-F238E27FC236}">
                <a16:creationId xmlns:a16="http://schemas.microsoft.com/office/drawing/2014/main" id="{796204AF-CFD8-7CED-4E39-54AF670244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2538" y="2148840"/>
            <a:ext cx="6400800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lnSpc>
                <a:spcPct val="100000"/>
              </a:lnSpc>
              <a:defRPr lang="en-US" sz="4000" b="1" i="0" dirty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General/fusion title</a:t>
            </a:r>
            <a:br>
              <a:rPr lang="en-US" dirty="0"/>
            </a:br>
            <a:r>
              <a:rPr lang="en-US" dirty="0"/>
              <a:t>Oracle Sans Tab Bold</a:t>
            </a:r>
          </a:p>
        </p:txBody>
      </p:sp>
      <p:sp>
        <p:nvSpPr>
          <p:cNvPr id="7" name="Subhead">
            <a:extLst>
              <a:ext uri="{FF2B5EF4-FFF2-40B4-BE49-F238E27FC236}">
                <a16:creationId xmlns:a16="http://schemas.microsoft.com/office/drawing/2014/main" id="{FC046655-F632-39CF-A827-AEF7BEDCA8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92538" y="3519553"/>
            <a:ext cx="6400800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line.</a:t>
            </a:r>
          </a:p>
        </p:txBody>
      </p:sp>
      <p:sp>
        <p:nvSpPr>
          <p:cNvPr id="8" name="Text Field">
            <a:extLst>
              <a:ext uri="{FF2B5EF4-FFF2-40B4-BE49-F238E27FC236}">
                <a16:creationId xmlns:a16="http://schemas.microsoft.com/office/drawing/2014/main" id="{396B045C-5351-70B5-4F7C-3804C75BD4B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538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Field 2">
            <a:extLst>
              <a:ext uri="{FF2B5EF4-FFF2-40B4-BE49-F238E27FC236}">
                <a16:creationId xmlns:a16="http://schemas.microsoft.com/office/drawing/2014/main" id="{997BC39A-E5C4-5AD8-8642-A190BFB4DF5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2538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lnSpc>
                <a:spcPct val="100000"/>
              </a:lnSpc>
              <a:defRPr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BA719C0-D9A1-1596-0F80-33933F8F0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750" b="38000"/>
          <a:stretch/>
        </p:blipFill>
        <p:spPr>
          <a:xfrm>
            <a:off x="3992902" y="0"/>
            <a:ext cx="8199097" cy="425194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20179-92E2-B33C-7BF7-7DD2B9A6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000" y="6995117"/>
            <a:ext cx="365760" cy="36576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234D53E-E775-84ED-87D4-03A6155462F2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1127759" y="6995435"/>
            <a:ext cx="5745379" cy="365125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7B203E0B-C243-2092-E571-D8301E67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73138" y="6997061"/>
            <a:ext cx="2743200" cy="3635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10" name="Oracle Logo" descr="Oracle Logo">
            <a:extLst>
              <a:ext uri="{FF2B5EF4-FFF2-40B4-BE49-F238E27FC236}">
                <a16:creationId xmlns:a16="http://schemas.microsoft.com/office/drawing/2014/main" id="{1534211D-94C1-6321-2BC4-792C1D1369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invGray">
          <a:xfrm>
            <a:off x="730669" y="1132368"/>
            <a:ext cx="1524893" cy="320039"/>
          </a:xfrm>
          <a:prstGeom prst="rect">
            <a:avLst/>
          </a:prstGeom>
        </p:spPr>
      </p:pic>
      <p:sp>
        <p:nvSpPr>
          <p:cNvPr id="6" name="Accent mark">
            <a:extLst>
              <a:ext uri="{FF2B5EF4-FFF2-40B4-BE49-F238E27FC236}">
                <a16:creationId xmlns:a16="http://schemas.microsoft.com/office/drawing/2014/main" id="{F3B22FDD-1B93-0A37-25CC-77AE4A31F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3805" y="4166108"/>
            <a:ext cx="365760" cy="36576"/>
          </a:xfrm>
          <a:prstGeom prst="rect">
            <a:avLst/>
          </a:prstGeom>
          <a:solidFill>
            <a:srgbClr val="C74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59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, Content and 1/3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F59826-0B3C-4973-B5FA-B18F68758F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6790149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A05E257-5557-514A-2025-3EF63D1140D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6792262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 marL="547688" indent="-182563">
              <a:lnSpc>
                <a:spcPct val="100000"/>
              </a:lnSpc>
              <a:buFont typeface="System Font Regular"/>
              <a:buChar char="-"/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 marL="914400" indent="-182880">
              <a:lnSpc>
                <a:spcPct val="100000"/>
              </a:lnSpc>
              <a:buFont typeface="System Font Regular"/>
              <a:buChar char="-"/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2033CC1-6A5D-D20A-D1C7-358398AE812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32064" y="0"/>
            <a:ext cx="4059936" cy="6858000"/>
          </a:xfrm>
          <a:solidFill>
            <a:srgbClr val="AEA8A2"/>
          </a:solidFill>
        </p:spPr>
        <p:txBody>
          <a:bodyPr/>
          <a:lstStyle>
            <a:lvl1pPr algn="ctr">
              <a:defRPr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/>
            </a:pPr>
            <a:r>
              <a:rPr lang="en-US" dirty="0"/>
              <a:t>Click to add photo or illustration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7F0F3812-0E62-2E09-C9AB-79F13108F9A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4D96D9B3-827E-BCDB-1DEF-84EB5E7E90C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6FBD1657-DE16-5859-6047-8B20D7971D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9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 - 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C970D-D22D-BBC6-C1E1-3260F5D75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1470" y="2999194"/>
            <a:ext cx="4109060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- Closing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762D65-2901-0023-DDB2-14C790D720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1470" y="2999194"/>
            <a:ext cx="4109060" cy="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231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ight - Agenda Tab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4A37D-2AEC-9E78-261A-FE09D51FBB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34313" y="0"/>
            <a:ext cx="5334462" cy="27434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5F7DB7-92B5-4EA1-8540-53C2A2223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5383380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Agenda table title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28D9ACAF-6547-62AC-0612-33ACEEA438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C717BFB-739A-8ECB-A222-BA193D79F6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Internal/Restricted/Highly Restricted</a:t>
            </a:r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D6AB9331-6119-874E-6BF2-D968C0DB95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7C26F066-12CB-D353-59F3-1C902B9ED83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9939" y="1286828"/>
            <a:ext cx="439101" cy="3711892"/>
          </a:xfrm>
        </p:spPr>
        <p:txBody>
          <a:bodyPr/>
          <a:lstStyle>
            <a:lvl1pPr>
              <a:lnSpc>
                <a:spcPct val="200000"/>
              </a:lnSpc>
              <a:defRPr sz="1800" b="1"/>
            </a:lvl1pPr>
            <a:lvl2pPr>
              <a:lnSpc>
                <a:spcPct val="200000"/>
              </a:lnSpc>
              <a:defRPr sz="1800" b="1"/>
            </a:lvl2pPr>
            <a:lvl3pPr>
              <a:lnSpc>
                <a:spcPct val="200000"/>
              </a:lnSpc>
              <a:defRPr sz="1800" b="1"/>
            </a:lvl3pPr>
            <a:lvl4pPr>
              <a:lnSpc>
                <a:spcPct val="200000"/>
              </a:lnSpc>
              <a:defRPr sz="1800" b="1"/>
            </a:lvl4pPr>
            <a:lvl5pPr>
              <a:lnSpc>
                <a:spcPct val="200000"/>
              </a:lnSpc>
              <a:defRPr sz="1800" b="1"/>
            </a:lvl5pPr>
          </a:lstStyle>
          <a:p>
            <a:pPr lvl="0"/>
            <a:r>
              <a:rPr lang="en-US" dirty="0"/>
              <a:t>1</a:t>
            </a:r>
          </a:p>
          <a:p>
            <a:pPr lvl="0"/>
            <a:r>
              <a:rPr lang="en-US" dirty="0"/>
              <a:t>2</a:t>
            </a:r>
          </a:p>
          <a:p>
            <a:pPr lvl="0"/>
            <a:r>
              <a:rPr lang="en-US" dirty="0"/>
              <a:t>3</a:t>
            </a:r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5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179DF50-86A5-C843-43AD-752F0FB33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89699" y="1286828"/>
            <a:ext cx="6880541" cy="3711892"/>
          </a:xfrm>
        </p:spPr>
        <p:txBody>
          <a:bodyPr/>
          <a:lstStyle>
            <a:lvl1pPr>
              <a:lnSpc>
                <a:spcPct val="200000"/>
              </a:lnSpc>
              <a:defRPr sz="1800" b="0"/>
            </a:lvl1pPr>
            <a:lvl2pPr>
              <a:lnSpc>
                <a:spcPct val="200000"/>
              </a:lnSpc>
              <a:defRPr sz="1800" b="0"/>
            </a:lvl2pPr>
            <a:lvl3pPr>
              <a:lnSpc>
                <a:spcPct val="200000"/>
              </a:lnSpc>
              <a:defRPr sz="1800" b="0"/>
            </a:lvl3pPr>
            <a:lvl4pPr>
              <a:lnSpc>
                <a:spcPct val="200000"/>
              </a:lnSpc>
              <a:defRPr sz="1800" b="0"/>
            </a:lvl4pPr>
            <a:lvl5pPr>
              <a:lnSpc>
                <a:spcPct val="200000"/>
              </a:lnSpc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58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rk - Agenda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15E98-F5B4-1150-15B2-ADAB09E60C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93344" y="38"/>
            <a:ext cx="5334462" cy="27434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5F7DB7-92B5-4EA1-8540-53C2A2223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5383380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Agenda table title</a:t>
            </a:r>
          </a:p>
        </p:txBody>
      </p:sp>
      <p:sp>
        <p:nvSpPr>
          <p:cNvPr id="2" name="Slide Number Placeholder 7">
            <a:extLst>
              <a:ext uri="{FF2B5EF4-FFF2-40B4-BE49-F238E27FC236}">
                <a16:creationId xmlns:a16="http://schemas.microsoft.com/office/drawing/2014/main" id="{28D9ACAF-6547-62AC-0612-33ACEEA4384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9C717BFB-739A-8ECB-A222-BA193D79F69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Internal/Restricted/Highly Restricted</a:t>
            </a:r>
            <a:endParaRPr lang="en-US" dirty="0"/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D6AB9331-6119-874E-6BF2-D968C0DB95A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7C26F066-12CB-D353-59F3-1C902B9ED83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9939" y="1286828"/>
            <a:ext cx="439101" cy="3711892"/>
          </a:xfrm>
        </p:spPr>
        <p:txBody>
          <a:bodyPr/>
          <a:lstStyle>
            <a:lvl1pPr>
              <a:lnSpc>
                <a:spcPct val="200000"/>
              </a:lnSpc>
              <a:defRPr sz="1800" b="1"/>
            </a:lvl1pPr>
            <a:lvl2pPr>
              <a:lnSpc>
                <a:spcPct val="200000"/>
              </a:lnSpc>
              <a:defRPr sz="1800" b="1"/>
            </a:lvl2pPr>
            <a:lvl3pPr>
              <a:lnSpc>
                <a:spcPct val="200000"/>
              </a:lnSpc>
              <a:defRPr sz="1800" b="1"/>
            </a:lvl3pPr>
            <a:lvl4pPr>
              <a:lnSpc>
                <a:spcPct val="200000"/>
              </a:lnSpc>
              <a:defRPr sz="1800" b="1"/>
            </a:lvl4pPr>
            <a:lvl5pPr>
              <a:lnSpc>
                <a:spcPct val="200000"/>
              </a:lnSpc>
              <a:defRPr sz="1800" b="1"/>
            </a:lvl5pPr>
          </a:lstStyle>
          <a:p>
            <a:pPr lvl="0"/>
            <a:r>
              <a:rPr lang="en-US" dirty="0"/>
              <a:t>1</a:t>
            </a:r>
          </a:p>
          <a:p>
            <a:pPr lvl="0"/>
            <a:r>
              <a:rPr lang="en-US" dirty="0"/>
              <a:t>2</a:t>
            </a:r>
          </a:p>
          <a:p>
            <a:pPr lvl="0"/>
            <a:r>
              <a:rPr lang="en-US" dirty="0"/>
              <a:t>3</a:t>
            </a:r>
          </a:p>
          <a:p>
            <a:pPr lvl="0"/>
            <a:r>
              <a:rPr lang="en-US" dirty="0"/>
              <a:t>4</a:t>
            </a:r>
          </a:p>
          <a:p>
            <a:pPr lvl="0"/>
            <a:r>
              <a:rPr lang="en-US" dirty="0"/>
              <a:t>5</a:t>
            </a:r>
          </a:p>
          <a:p>
            <a:pPr lvl="0"/>
            <a:r>
              <a:rPr lang="en-US" dirty="0"/>
              <a:t>5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179DF50-86A5-C843-43AD-752F0FB33D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89699" y="1286828"/>
            <a:ext cx="6880541" cy="3711892"/>
          </a:xfrm>
        </p:spPr>
        <p:txBody>
          <a:bodyPr/>
          <a:lstStyle>
            <a:lvl1pPr>
              <a:lnSpc>
                <a:spcPct val="200000"/>
              </a:lnSpc>
              <a:defRPr sz="1800" b="0"/>
            </a:lvl1pPr>
            <a:lvl2pPr>
              <a:lnSpc>
                <a:spcPct val="200000"/>
              </a:lnSpc>
              <a:defRPr sz="1800" b="0"/>
            </a:lvl2pPr>
            <a:lvl3pPr>
              <a:lnSpc>
                <a:spcPct val="200000"/>
              </a:lnSpc>
              <a:defRPr sz="1800" b="0"/>
            </a:lvl3pPr>
            <a:lvl4pPr>
              <a:lnSpc>
                <a:spcPct val="200000"/>
              </a:lnSpc>
              <a:defRPr sz="1800" b="0"/>
            </a:lvl4pPr>
            <a:lvl5pPr>
              <a:lnSpc>
                <a:spcPct val="200000"/>
              </a:lnSpc>
              <a:defRPr sz="18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6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638DF7B-BBB6-684E-A5BB-80F112594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96566A-34C0-2909-1BBA-2F1E01266A07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D75A6B-90D9-58CE-7BC7-31C53C19C8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C7F88C-022C-DC8C-F4BA-18F89F1E4ADA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5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638DF7B-BBB6-684E-A5BB-80F1125943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lnSpc>
                <a:spcPct val="100000"/>
              </a:lnSpc>
              <a:defRPr b="1" i="0">
                <a:solidFill>
                  <a:schemeClr val="tx1"/>
                </a:solidFill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CA5DC3-86B0-1F65-3F2B-CA7D6A41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EEC5612-9EFC-A5C7-60F5-422AA3E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1A2761-9610-DAD1-E4E2-18899B9B5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53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BEEF32F-ED74-47E3-D2C3-F1B1AD13F3F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FD6C787-D3B4-031A-8D4C-3A19D9BDFA78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05CA9E8-9559-78FA-E425-B044F817EEE2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20DA5B7-17E8-2CF4-4B51-F677DF6CE7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11853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/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71FF06-338B-46FE-B4FE-F72B7ABAE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">
            <a:extLst>
              <a:ext uri="{FF2B5EF4-FFF2-40B4-BE49-F238E27FC236}">
                <a16:creationId xmlns:a16="http://schemas.microsoft.com/office/drawing/2014/main" id="{756DCC98-315C-61EE-3BD9-275F39B0D5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0511B848-5314-5CFA-E302-CF9747E005C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62000" y="6423660"/>
            <a:ext cx="365760" cy="36576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8D47112-C304-3F08-B268-4678B79572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27759" y="6423978"/>
            <a:ext cx="5745379" cy="365125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E986AE2C-3C8D-7087-0A03-7B9F6CF293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6873138" y="6425604"/>
            <a:ext cx="2743200" cy="363500"/>
          </a:xfrm>
        </p:spPr>
        <p:txBody>
          <a:bodyPr/>
          <a:lstStyle>
            <a:lvl1pPr>
              <a:defRPr>
                <a:solidFill>
                  <a:srgbClr val="AEA8A2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09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B5BB6C-77A2-4299-98DB-F23A8BBC3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5D03235E-81C6-F058-9141-4468DA2197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10671048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D441708-8B15-4FCB-89B4-E673D271F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514C47"/>
                </a:solidFill>
                <a:latin typeface="+mn-lt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C80D3E3D-D429-473E-903C-04622CCE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514C47"/>
                </a:solidFill>
                <a:latin typeface="+mn-lt"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702B7E4-DD93-4403-964F-982773FE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514C47"/>
                </a:solidFill>
                <a:latin typeface="+mn-lt"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- Title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4B5BB6C-77A2-4299-98DB-F23A8BBC35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Content">
            <a:extLst>
              <a:ext uri="{FF2B5EF4-FFF2-40B4-BE49-F238E27FC236}">
                <a16:creationId xmlns:a16="http://schemas.microsoft.com/office/drawing/2014/main" id="{5D03235E-81C6-F058-9141-4468DA2197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10671048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D441708-8B15-4FCB-89B4-E673D271F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C80D3E3D-D429-473E-903C-04622CCE8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AEA8A2"/>
                </a:solidFill>
                <a:latin typeface="+mn-lt"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19" name="Date">
            <a:extLst>
              <a:ext uri="{FF2B5EF4-FFF2-40B4-BE49-F238E27FC236}">
                <a16:creationId xmlns:a16="http://schemas.microsoft.com/office/drawing/2014/main" id="{2702B7E4-DD93-4403-964F-982773FE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AEA8A2"/>
                </a:solidFill>
                <a:latin typeface="+mn-lt"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0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 b="1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B95271D6-CF2C-D8C3-F7FB-D555FC2D946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10671048" cy="4507992"/>
          </a:xfrm>
        </p:spPr>
        <p:txBody>
          <a:bodyPr/>
          <a:lstStyle>
            <a:lvl1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  <a:lvl2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2pPr>
            <a:lvl3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3pPr>
            <a:lvl4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4pPr>
            <a:lvl5pPr>
              <a:lnSpc>
                <a:spcPct val="100000"/>
              </a:lnSpc>
              <a:defRPr sz="16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rgbClr val="514C47"/>
                </a:solidFill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B28271ED-B1CF-9F0D-4AA0-883D80DEDB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0990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317995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8B8580"/>
                </a:solidFill>
                <a:latin typeface="+mn-lt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8B8580"/>
                </a:solidFill>
                <a:latin typeface="+mn-lt"/>
              </a:defRPr>
            </a:lvl1pPr>
          </a:lstStyle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8B8580"/>
                </a:solidFill>
                <a:latin typeface="+mn-lt"/>
              </a:defRPr>
            </a:lvl1pPr>
          </a:lstStyle>
          <a:p>
            <a:r>
              <a:rPr lang="en-US"/>
              <a:t>[Date]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4AA52A-6F44-A0DE-B919-48EA623F8DF4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11425280" y="6463137"/>
            <a:ext cx="396274" cy="3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8" r:id="rId1"/>
    <p:sldLayoutId id="2147484253" r:id="rId2"/>
    <p:sldLayoutId id="2147483994" r:id="rId3"/>
    <p:sldLayoutId id="2147484069" r:id="rId4"/>
    <p:sldLayoutId id="2147484074" r:id="rId5"/>
    <p:sldLayoutId id="2147484075" r:id="rId6"/>
    <p:sldLayoutId id="2147483917" r:id="rId7"/>
    <p:sldLayoutId id="2147484286" r:id="rId8"/>
    <p:sldLayoutId id="2147484077" r:id="rId9"/>
    <p:sldLayoutId id="2147484078" r:id="rId10"/>
    <p:sldLayoutId id="2147484008" r:id="rId11"/>
    <p:sldLayoutId id="2147484254" r:id="rId12"/>
    <p:sldLayoutId id="2147483922" r:id="rId13"/>
    <p:sldLayoutId id="2147484079" r:id="rId14"/>
    <p:sldLayoutId id="2147484296" r:id="rId15"/>
    <p:sldLayoutId id="2147484297" r:id="rId16"/>
    <p:sldLayoutId id="2147484308" r:id="rId17"/>
    <p:sldLayoutId id="2147484309" r:id="rId18"/>
    <p:sldLayoutId id="2147484285" r:id="rId19"/>
    <p:sldLayoutId id="2147484284" r:id="rId20"/>
    <p:sldLayoutId id="2147483744" r:id="rId21"/>
    <p:sldLayoutId id="2147483944" r:id="rId22"/>
    <p:sldLayoutId id="2147484310" r:id="rId23"/>
    <p:sldLayoutId id="2147484311" r:id="rId2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600" b="0" i="0" kern="1200">
          <a:solidFill>
            <a:schemeClr val="tx1"/>
          </a:solidFill>
          <a:latin typeface="Oracle Sans Tab" panose="020B0503020204020204" pitchFamily="34" charset="0"/>
          <a:ea typeface="+mn-ea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System Font Regular"/>
        <a:buChar char="-"/>
        <a:tabLst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-"/>
        <a:tabLst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System Font Regular"/>
        <a:buChar char="-"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7pPr>
      <a:lvl8pPr marL="16049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Oracle Sans" panose="020B0503020204020204" pitchFamily="34" charset="0"/>
          <a:ea typeface="+mn-ea"/>
          <a:cs typeface="Oracle Sans" panose="020B0503020204020204" pitchFamily="34" charset="0"/>
        </a:defRPr>
      </a:lvl8pPr>
      <a:lvl9pPr marL="1889125" indent="-2032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5ACBF0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10" Type="http://schemas.openxmlformats.org/officeDocument/2006/relationships/image" Target="../media/image19.sv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D468D-8630-E4EC-810A-2CD85F9FF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1DE0-30BF-648B-A1A5-5FF12AE15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538" y="2148840"/>
            <a:ext cx="6400800" cy="1280160"/>
          </a:xfrm>
        </p:spPr>
        <p:txBody>
          <a:bodyPr/>
          <a:lstStyle/>
          <a:p>
            <a:r>
              <a:rPr lang="en-US" dirty="0"/>
              <a:t>CS4I Hackathon FY26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E1C3-9E68-0620-B7FF-6E4D9804B1E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92538" y="3519553"/>
            <a:ext cx="6400800" cy="341247"/>
          </a:xfrm>
        </p:spPr>
        <p:txBody>
          <a:bodyPr/>
          <a:lstStyle/>
          <a:p>
            <a:r>
              <a:rPr lang="en-US" dirty="0"/>
              <a:t>AI-Driven Site Feasibility Assessment 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9B4F82B-5AC9-221D-7211-759D7A0A1B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92538" y="4544568"/>
            <a:ext cx="5077970" cy="266291"/>
          </a:xfrm>
        </p:spPr>
        <p:txBody>
          <a:bodyPr/>
          <a:lstStyle/>
          <a:p>
            <a:r>
              <a:rPr lang="en-US" dirty="0"/>
              <a:t>AI Edge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FC33A-1227-2733-C69E-8D0CAB7AEC3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2537" y="4882896"/>
            <a:ext cx="6085905" cy="895181"/>
          </a:xfrm>
        </p:spPr>
        <p:txBody>
          <a:bodyPr/>
          <a:lstStyle/>
          <a:p>
            <a:pPr lvl="0"/>
            <a:r>
              <a:rPr lang="en-US" dirty="0"/>
              <a:t>Mihai Badea, Shreyash Bhatkar, Vijayakumar Jayaraman</a:t>
            </a:r>
          </a:p>
          <a:p>
            <a:pPr lvl="0"/>
            <a:r>
              <a:rPr lang="en-US" dirty="0"/>
              <a:t>July 17,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D596A-9345-505A-69FD-A94B25FE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538" y="6245704"/>
            <a:ext cx="365760" cy="365760"/>
          </a:xfrm>
        </p:spPr>
        <p:txBody>
          <a:bodyPr/>
          <a:lstStyle/>
          <a:p>
            <a:fld id="{345D60D9-5372-5F40-9443-0F9AE5BDC3C8}" type="slidenum">
              <a:rPr lang="en-US" smtClean="0">
                <a:solidFill>
                  <a:schemeClr val="bg1">
                    <a:lumMod val="10000"/>
                    <a:lumOff val="90000"/>
                  </a:schemeClr>
                </a:solidFill>
              </a:rPr>
              <a:pPr/>
              <a:t>1</a:t>
            </a:fld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C9626-9596-B20C-5845-3244F4D1E54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>
          <a:xfrm>
            <a:off x="1133064" y="6270039"/>
            <a:ext cx="5745379" cy="365125"/>
          </a:xfrm>
        </p:spPr>
        <p:txBody>
          <a:bodyPr/>
          <a:lstStyle/>
          <a:p>
            <a:r>
              <a:rPr lang="en-US">
                <a:solidFill>
                  <a:schemeClr val="bg1">
                    <a:lumMod val="10000"/>
                    <a:lumOff val="90000"/>
                  </a:schemeClr>
                </a:solidFill>
              </a:rPr>
              <a:t>Copyright © 2025, Oracle and/or its affiliates |  Confidential: Internal</a:t>
            </a:r>
            <a:endParaRPr lang="en-US" dirty="0">
              <a:solidFill>
                <a:schemeClr val="bg1">
                  <a:lumMod val="10000"/>
                  <a:lumOff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8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53082-ADC8-600E-0747-8DCCC99D6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57C8-DF26-C67F-2B55-45ECD679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7F9D3-5932-0732-B395-77A279D44D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713-378B-F0B6-E69F-36D39D0164E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Internal/Restricted/Highly Restricted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A55C-0F32-1C17-7556-8F605747604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6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4FFDF6-AF83-5565-C13B-8E566EB79E6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Idea and Solution (Use Case) Overview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(1 minute)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dirty="0"/>
              <a:t>High Level Flow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(1 minute)</a:t>
            </a:r>
            <a:endParaRPr lang="en-US" sz="1400" dirty="0"/>
          </a:p>
          <a:p>
            <a:r>
              <a:rPr lang="en-US" dirty="0"/>
              <a:t>Technical Composition </a:t>
            </a:r>
            <a:r>
              <a:rPr lang="en-US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(1 minute)</a:t>
            </a:r>
            <a:endParaRPr lang="en-US" sz="1600" dirty="0"/>
          </a:p>
          <a:p>
            <a:r>
              <a:rPr lang="en-US" dirty="0"/>
              <a:t>Implementation Approach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(Short)</a:t>
            </a:r>
            <a:endParaRPr lang="en-US" sz="1400" dirty="0"/>
          </a:p>
          <a:p>
            <a:r>
              <a:rPr lang="en-US" dirty="0"/>
              <a:t>Demonstration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(3 minutes)</a:t>
            </a:r>
            <a:endParaRPr lang="en-US" sz="1400" dirty="0"/>
          </a:p>
          <a:p>
            <a:r>
              <a:rPr lang="en-US" dirty="0"/>
              <a:t>Team and Closing Comments </a:t>
            </a:r>
            <a:r>
              <a:rPr lang="en-US" sz="1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(remaining time)</a:t>
            </a:r>
            <a:endParaRPr 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99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C9A-3937-DDDF-38E8-0C45F19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Solution (Use Case)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323F-4F6C-9EAE-36BE-8D11EE258D7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dirty="0">
                <a:latin typeface="+mn-lt"/>
                <a:ea typeface="Calibri" panose="020F0502020204030204" pitchFamily="34" charset="0"/>
                <a:cs typeface="Oracle Sans Extra Bold" panose="020B0803020204020204" pitchFamily="34" charset="0"/>
              </a:rPr>
              <a:t>Business Challenge</a:t>
            </a:r>
            <a:endParaRPr lang="en-US" sz="1800" dirty="0">
              <a:latin typeface="+mn-lt"/>
              <a:cs typeface="Oracle Sans Extra Bold" panose="020B0803020204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Site selection is manual, biased, and slow, with limited use of  historical site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effectLst/>
                <a:latin typeface="+mn-lt"/>
                <a:ea typeface="Calibri" panose="020F0502020204030204" pitchFamily="34" charset="0"/>
              </a:rPr>
              <a:t>Disparate sources—investigator profiles, patient demographics, and trial performance—are not integrated for decision-making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  <a:ea typeface="Calibri" panose="020F0502020204030204" pitchFamily="34" charset="0"/>
              </a:rPr>
              <a:t>Causing delays in study startups, budget overruns, and risk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effectLst/>
              <a:latin typeface="+mn-lt"/>
              <a:ea typeface="Calibri" panose="020F0502020204030204" pitchFamily="34" charset="0"/>
            </a:endParaRPr>
          </a:p>
          <a:p>
            <a:r>
              <a:rPr lang="en-US" sz="1800" dirty="0">
                <a:latin typeface="+mn-lt"/>
                <a:ea typeface="Calibri" panose="020F0502020204030204" pitchFamily="34" charset="0"/>
                <a:cs typeface="Oracle Sans Extra Bold" panose="020B0803020204020204" pitchFamily="34" charset="0"/>
              </a:rPr>
              <a:t>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  <a:ea typeface="Calibri" panose="020F0502020204030204" pitchFamily="34" charset="0"/>
                <a:cs typeface="Oracle Sans Extra Bold" panose="020B0803020204020204" pitchFamily="34" charset="0"/>
              </a:rPr>
              <a:t>Translates complex clinical site data into actionable insights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  <a:ea typeface="Calibri" panose="020F0502020204030204" pitchFamily="34" charset="0"/>
                <a:cs typeface="Oracle Sans Extra Bold" panose="020B0803020204020204" pitchFamily="34" charset="0"/>
              </a:rPr>
              <a:t>Allows clinical teams to ask natural-language feasibility questions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  <a:ea typeface="Calibri" panose="020F0502020204030204" pitchFamily="34" charset="0"/>
                <a:cs typeface="Oracle Sans Extra Bold" panose="020B0803020204020204" pitchFamily="34" charset="0"/>
              </a:rPr>
              <a:t>Provides explainable AI-based answers with traceable logic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+mn-lt"/>
                <a:ea typeface="Calibri" panose="020F0502020204030204" pitchFamily="34" charset="0"/>
                <a:cs typeface="Oracle Sans Extra Bold" panose="020B0803020204020204" pitchFamily="34" charset="0"/>
              </a:rPr>
              <a:t>Uses vector similarity to match sites with trial requirements historically proven to work</a:t>
            </a:r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14B8-DABD-7F62-51DC-CAC022EE5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AF3D-E7B8-540E-2106-18445CB020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1D12E-84E9-5FE2-7AE2-A98AB82F3B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AI-Driven Site Feasibility Assessment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1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7C9A-3937-DDDF-38E8-0C45F195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and Solution (Use Case)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323F-4F6C-9EAE-36BE-8D11EE258D7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Market Study: Why This Product Now?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Oracle Sans Extra"/>
                <a:ea typeface="Calibri" panose="020F0502020204030204" pitchFamily="34" charset="0"/>
                <a:cs typeface="Oracle Sans Extra Bold" panose="020B0803020204020204" pitchFamily="34" charset="0"/>
              </a:rPr>
              <a:t>The clinical trial landscape is undergoing a transformation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Oracle Sans Extra"/>
                <a:ea typeface="Calibri" panose="020F0502020204030204" pitchFamily="34" charset="0"/>
                <a:cs typeface="Oracle Sans Extra Bold" panose="020B0803020204020204" pitchFamily="34" charset="0"/>
              </a:rPr>
              <a:t>Rising costs &amp; delays: ~40% of delays stem from poor site selection (Tufts Center for Study Drug Development)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Oracle Sans Extra"/>
                <a:ea typeface="Calibri" panose="020F0502020204030204" pitchFamily="34" charset="0"/>
                <a:cs typeface="Oracle Sans Extra Bold" panose="020B0803020204020204" pitchFamily="34" charset="0"/>
              </a:rPr>
              <a:t>Decentralization trends are pushing sponsors to explore new geographies — making predictive selection critical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Oracle Sans Extra"/>
                <a:ea typeface="Calibri" panose="020F0502020204030204" pitchFamily="34" charset="0"/>
                <a:cs typeface="Oracle Sans Extra Bold" panose="020B0803020204020204" pitchFamily="34" charset="0"/>
              </a:rPr>
              <a:t>Too much data, not enough intelligence: Data on sites exists in silos (CTMS, past trial data, regulatory feedback, survey tools).</a:t>
            </a:r>
          </a:p>
          <a:p>
            <a:endParaRPr lang="en-US" sz="1800" dirty="0">
              <a:effectLst/>
              <a:latin typeface="+mn-lt"/>
              <a:ea typeface="Calibri" panose="020F0502020204030204" pitchFamily="34" charset="0"/>
            </a:endParaRPr>
          </a:p>
          <a:p>
            <a:r>
              <a:rPr lang="en-US" sz="1800" b="1" dirty="0">
                <a:latin typeface="Oracle Sans Extra"/>
                <a:ea typeface="Calibri" panose="020F0502020204030204" pitchFamily="34" charset="0"/>
                <a:cs typeface="Oracle Sans Extra Bold" panose="020B0803020204020204" pitchFamily="34" charset="0"/>
              </a:rPr>
              <a:t>What Relevance to us</a:t>
            </a:r>
          </a:p>
          <a:p>
            <a:r>
              <a:rPr lang="en-US" sz="1600" dirty="0">
                <a:latin typeface="Oracle Sans Extra"/>
                <a:ea typeface="Calibri" panose="020F0502020204030204" pitchFamily="34" charset="0"/>
                <a:cs typeface="Oracle Sans Extra Bold" panose="020B0803020204020204" pitchFamily="34" charset="0"/>
              </a:rPr>
              <a:t>Complements existing prototypes like Risk-Based Prioritization (task prioritization) and AI-Powered Site Performance (ongoing monitoring) by focusing on proactive site selection during study start-up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14B8-DABD-7F62-51DC-CAC022EE52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AF3D-E7B8-540E-2106-18445CB020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D1D12E-84E9-5FE2-7AE2-A98AB82F3B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AI-Driven Site Feasibility Assessment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55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C43B-794C-8FD4-5B13-28816659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07F5-5834-874E-A0C8-611DCDA9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2" y="1600199"/>
            <a:ext cx="8072438" cy="45079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0282-F8EB-CFE1-8D48-19EA272B6BB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A451-3866-4B7E-6C79-F2949465FC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C88E9-25E2-3FD0-4CD4-F3C300D2F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AI-Driven Site Feasibility Assessment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72E49-B89C-B737-360A-93C978C23ADE}"/>
              </a:ext>
            </a:extLst>
          </p:cNvPr>
          <p:cNvSpPr txBox="1"/>
          <p:nvPr/>
        </p:nvSpPr>
        <p:spPr>
          <a:xfrm>
            <a:off x="9067800" y="0"/>
            <a:ext cx="31242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Highlights for the Flow: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Historical Performance Data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Translates complex clinical site data into actionable insights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Allows clinical teams to ask natural-language feasibility questions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Provides explainable AI-based answers with traceable logic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What is the output and format</a:t>
            </a:r>
          </a:p>
          <a:p>
            <a:pPr marL="169863" indent="-169863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Uses vector similarity to match sites with trial requirements historically proven to work</a:t>
            </a:r>
          </a:p>
        </p:txBody>
      </p:sp>
      <p:pic>
        <p:nvPicPr>
          <p:cNvPr id="7" name="Picture Placeholder 134">
            <a:extLst>
              <a:ext uri="{FF2B5EF4-FFF2-40B4-BE49-F238E27FC236}">
                <a16:creationId xmlns:a16="http://schemas.microsoft.com/office/drawing/2014/main" id="{D6F8C36F-1C90-46EA-A0C9-027CDACB2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9499" y="2685404"/>
            <a:ext cx="822960" cy="8229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DAFC20-2D0C-A2E8-A9BE-ABD1CEAA27FB}"/>
              </a:ext>
            </a:extLst>
          </p:cNvPr>
          <p:cNvSpPr txBox="1"/>
          <p:nvPr/>
        </p:nvSpPr>
        <p:spPr>
          <a:xfrm>
            <a:off x="1010058" y="3523534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0DEE689E-7814-2AC1-532C-18211A5FC104}"/>
              </a:ext>
            </a:extLst>
          </p:cNvPr>
          <p:cNvSpPr/>
          <p:nvPr/>
        </p:nvSpPr>
        <p:spPr>
          <a:xfrm>
            <a:off x="6460752" y="3550813"/>
            <a:ext cx="914400" cy="573355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 Sources</a:t>
            </a:r>
          </a:p>
        </p:txBody>
      </p:sp>
      <p:pic>
        <p:nvPicPr>
          <p:cNvPr id="14" name="Picture Placeholder 37" descr="Database with solid fill">
            <a:extLst>
              <a:ext uri="{FF2B5EF4-FFF2-40B4-BE49-F238E27FC236}">
                <a16:creationId xmlns:a16="http://schemas.microsoft.com/office/drawing/2014/main" id="{464D7FFC-47CD-D7C7-C831-332844F33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206876" y="2629991"/>
            <a:ext cx="929788" cy="9297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14D0C-E38F-5819-945C-991E72ADF4FA}"/>
              </a:ext>
            </a:extLst>
          </p:cNvPr>
          <p:cNvSpPr txBox="1"/>
          <p:nvPr/>
        </p:nvSpPr>
        <p:spPr>
          <a:xfrm>
            <a:off x="2278323" y="3492395"/>
            <a:ext cx="1029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LLM Cohere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EBBB62-43D7-FFE6-D776-D446D5090EC9}"/>
              </a:ext>
            </a:extLst>
          </p:cNvPr>
          <p:cNvSpPr/>
          <p:nvPr/>
        </p:nvSpPr>
        <p:spPr>
          <a:xfrm>
            <a:off x="3862259" y="2579851"/>
            <a:ext cx="1828800" cy="2512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Hackathon Application</a:t>
            </a:r>
          </a:p>
        </p:txBody>
      </p:sp>
      <p:pic>
        <p:nvPicPr>
          <p:cNvPr id="23" name="Picture Placeholder 114">
            <a:extLst>
              <a:ext uri="{FF2B5EF4-FFF2-40B4-BE49-F238E27FC236}">
                <a16:creationId xmlns:a16="http://schemas.microsoft.com/office/drawing/2014/main" id="{A95E6EE0-72F9-AD7F-2631-A1F1A3BAC04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98871" y="4254465"/>
            <a:ext cx="929788" cy="92978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E0F2CB-7AAF-5B5A-0937-3D0C0C8DEBCD}"/>
              </a:ext>
            </a:extLst>
          </p:cNvPr>
          <p:cNvSpPr txBox="1"/>
          <p:nvPr/>
        </p:nvSpPr>
        <p:spPr>
          <a:xfrm>
            <a:off x="4916750" y="3184677"/>
            <a:ext cx="607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GenAI</a:t>
            </a:r>
          </a:p>
        </p:txBody>
      </p:sp>
      <p:pic>
        <p:nvPicPr>
          <p:cNvPr id="17" name="Picture 16" descr="A black and white logo&#10;&#10;AI-generated content may be incorrect.">
            <a:extLst>
              <a:ext uri="{FF2B5EF4-FFF2-40B4-BE49-F238E27FC236}">
                <a16:creationId xmlns:a16="http://schemas.microsoft.com/office/drawing/2014/main" id="{E1152E3A-F2D6-C432-E2F1-0D6F415D682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37" y="2618299"/>
            <a:ext cx="717805" cy="717805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484614-C54E-2F74-3555-EA4BA720786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1652459" y="3094885"/>
            <a:ext cx="554417" cy="1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2DBCEC8-0392-EEB2-BC09-45ADFAA48A7F}"/>
              </a:ext>
            </a:extLst>
          </p:cNvPr>
          <p:cNvCxnSpPr>
            <a:stCxn id="14" idx="3"/>
            <a:endCxn id="22" idx="1"/>
          </p:cNvCxnSpPr>
          <p:nvPr/>
        </p:nvCxnSpPr>
        <p:spPr>
          <a:xfrm>
            <a:off x="3136664" y="3094885"/>
            <a:ext cx="725595" cy="7413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B6A2F64-B15C-575E-85B0-710FEA73B333}"/>
              </a:ext>
            </a:extLst>
          </p:cNvPr>
          <p:cNvCxnSpPr>
            <a:stCxn id="22" idx="2"/>
            <a:endCxn id="23" idx="2"/>
          </p:cNvCxnSpPr>
          <p:nvPr/>
        </p:nvCxnSpPr>
        <p:spPr>
          <a:xfrm rot="5400000">
            <a:off x="2974383" y="3381977"/>
            <a:ext cx="91658" cy="3512894"/>
          </a:xfrm>
          <a:prstGeom prst="bentConnector3">
            <a:avLst>
              <a:gd name="adj1" fmla="val 3494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A9CD9C8-818B-DA1B-F313-398B82F599C9}"/>
              </a:ext>
            </a:extLst>
          </p:cNvPr>
          <p:cNvCxnSpPr>
            <a:cxnSpLocks/>
            <a:stCxn id="23" idx="0"/>
            <a:endCxn id="8" idx="2"/>
          </p:cNvCxnSpPr>
          <p:nvPr/>
        </p:nvCxnSpPr>
        <p:spPr>
          <a:xfrm rot="16200000" flipV="1">
            <a:off x="1036263" y="4026962"/>
            <a:ext cx="453932" cy="10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2F8D78F-14E5-3AAD-8B5D-6AF8781DD5D6}"/>
              </a:ext>
            </a:extLst>
          </p:cNvPr>
          <p:cNvCxnSpPr>
            <a:cxnSpLocks/>
            <a:stCxn id="9" idx="2"/>
            <a:endCxn id="22" idx="3"/>
          </p:cNvCxnSpPr>
          <p:nvPr/>
        </p:nvCxnSpPr>
        <p:spPr>
          <a:xfrm rot="10800000">
            <a:off x="5691060" y="3836223"/>
            <a:ext cx="769693" cy="12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Table outline">
            <a:extLst>
              <a:ext uri="{FF2B5EF4-FFF2-40B4-BE49-F238E27FC236}">
                <a16:creationId xmlns:a16="http://schemas.microsoft.com/office/drawing/2014/main" id="{657D3FD9-849B-CEDA-FAF2-BCACA94B73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02428" y="2167093"/>
            <a:ext cx="1195691" cy="8546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B6FFCC-4737-A9E0-7EA9-220A98FA2D20}"/>
              </a:ext>
            </a:extLst>
          </p:cNvPr>
          <p:cNvSpPr txBox="1"/>
          <p:nvPr/>
        </p:nvSpPr>
        <p:spPr>
          <a:xfrm rot="10800000" flipV="1">
            <a:off x="6873138" y="1717005"/>
            <a:ext cx="178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Demography, Investigator Profile, Trial Performance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455B87-68DF-4842-B17F-C550F77C9F7A}"/>
              </a:ext>
            </a:extLst>
          </p:cNvPr>
          <p:cNvCxnSpPr/>
          <p:nvPr/>
        </p:nvCxnSpPr>
        <p:spPr>
          <a:xfrm>
            <a:off x="7000273" y="2900775"/>
            <a:ext cx="0" cy="52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19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70D63E4-8268-67D3-768A-32D2C0E02D2F}"/>
              </a:ext>
            </a:extLst>
          </p:cNvPr>
          <p:cNvSpPr/>
          <p:nvPr/>
        </p:nvSpPr>
        <p:spPr>
          <a:xfrm>
            <a:off x="7010400" y="3429000"/>
            <a:ext cx="1295400" cy="762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gradFill>
              <a:gsLst>
                <a:gs pos="41000">
                  <a:schemeClr val="accent1">
                    <a:lumMod val="8000"/>
                    <a:lumOff val="92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1C43B-794C-8FD4-5B13-288166595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Composition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092346C-DA5F-D96B-FAD4-5BDF478B625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00845134"/>
              </p:ext>
            </p:extLst>
          </p:nvPr>
        </p:nvGraphicFramePr>
        <p:xfrm>
          <a:off x="766762" y="1600199"/>
          <a:ext cx="8072438" cy="4507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B0282-F8EB-CFE1-8D48-19EA272B6BB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FA451-3866-4B7E-6C79-F2949465FC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5C88E9-25E2-3FD0-4CD4-F3C300D2FF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AI-Driven Site Feasibility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72E49-B89C-B737-360A-93C978C23ADE}"/>
              </a:ext>
            </a:extLst>
          </p:cNvPr>
          <p:cNvSpPr txBox="1"/>
          <p:nvPr/>
        </p:nvSpPr>
        <p:spPr>
          <a:xfrm>
            <a:off x="9067800" y="0"/>
            <a:ext cx="3124200" cy="68580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Highlights of the Technology: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major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APEX User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Oracle DB 23ai,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Gen AI Services/ LLM Cohere, Vector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Programming: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PL/SQL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Libraries (Oracle)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Py</a:t>
            </a:r>
            <a:r>
              <a:rPr lang="en-US" sz="1400" dirty="0">
                <a:solidFill>
                  <a:schemeClr val="bg1"/>
                </a:solidFill>
              </a:rPr>
              <a:t>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does each component do</a:t>
            </a:r>
          </a:p>
          <a:p>
            <a:endParaRPr lang="en-US" b="0" dirty="0"/>
          </a:p>
          <a:p>
            <a:r>
              <a:rPr lang="en-US" b="0" dirty="0"/>
              <a:t>Clinical Study data is processed using Oracle Database 23ai and Cohere LLM to generate AI Powered feasibility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F1E599-8175-C623-8F74-A697C31B9A94}"/>
              </a:ext>
            </a:extLst>
          </p:cNvPr>
          <p:cNvSpPr txBox="1"/>
          <p:nvPr/>
        </p:nvSpPr>
        <p:spPr>
          <a:xfrm>
            <a:off x="1524000" y="291846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E57DBD-6978-E9F5-561D-CE20C42BF4AB}"/>
              </a:ext>
            </a:extLst>
          </p:cNvPr>
          <p:cNvSpPr txBox="1"/>
          <p:nvPr/>
        </p:nvSpPr>
        <p:spPr>
          <a:xfrm>
            <a:off x="4091940" y="29337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62ADE7-FE08-7742-F67A-7A9DBB88905B}"/>
              </a:ext>
            </a:extLst>
          </p:cNvPr>
          <p:cNvSpPr txBox="1"/>
          <p:nvPr/>
        </p:nvSpPr>
        <p:spPr>
          <a:xfrm>
            <a:off x="6857898" y="2979866"/>
            <a:ext cx="1752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User </a:t>
            </a:r>
            <a:r>
              <a:rPr lang="en-US" sz="1770" dirty="0">
                <a:solidFill>
                  <a:schemeClr val="bg1"/>
                </a:solidFill>
              </a:rPr>
              <a:t>Interface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A3E0EAA-6D7C-E1EC-06CD-93A46ED4D12B}"/>
              </a:ext>
            </a:extLst>
          </p:cNvPr>
          <p:cNvCxnSpPr/>
          <p:nvPr/>
        </p:nvCxnSpPr>
        <p:spPr>
          <a:xfrm>
            <a:off x="3276600" y="3886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3C32A1-A743-B143-54ED-4C2C1A7D685B}"/>
              </a:ext>
            </a:extLst>
          </p:cNvPr>
          <p:cNvCxnSpPr/>
          <p:nvPr/>
        </p:nvCxnSpPr>
        <p:spPr>
          <a:xfrm>
            <a:off x="6096000" y="38862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4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E359-7D2A-20E2-C944-68DEA3C8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D0DE-0D76-B286-D872-2516D9D670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structured into functional modules based on expertise : APEX UI, AI Integration, Oracle 23ai, Cohere/ONNX model orchestration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faced in using embedding and Vector storage using Oracle 23ai VECTOR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Configuring and Integrating ONNX Models within the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really worked well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APEX 24.2 native vector provider integration simplified the LLM integration workflows, eliminating dynamic calls using Python or Pl/SQL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expertise in latest tools and adaptive nature to address these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7254A-AD39-BAFC-0E74-80F757C4BE1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5C165-0522-664F-5DF2-D9975E3DF5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284289-C128-52A3-B1B8-C9DCF10161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AI-Driven Site Feasibility Assessment </a:t>
            </a:r>
          </a:p>
        </p:txBody>
      </p:sp>
    </p:spTree>
    <p:extLst>
      <p:ext uri="{BB962C8B-B14F-4D97-AF65-F5344CB8AC3E}">
        <p14:creationId xmlns:p14="http://schemas.microsoft.com/office/powerpoint/2010/main" val="227041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40C0-6530-50FF-A0E9-0792BC92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28EABA6-1417-9590-FF71-CE54BFE6820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404479548"/>
              </p:ext>
            </p:extLst>
          </p:nvPr>
        </p:nvGraphicFramePr>
        <p:xfrm>
          <a:off x="766762" y="1600200"/>
          <a:ext cx="10671048" cy="2001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662238">
                  <a:extLst>
                    <a:ext uri="{9D8B030D-6E8A-4147-A177-3AD203B41FA5}">
                      <a16:colId xmlns:a16="http://schemas.microsoft.com/office/drawing/2014/main" val="1984610899"/>
                    </a:ext>
                  </a:extLst>
                </a:gridCol>
                <a:gridCol w="8008810">
                  <a:extLst>
                    <a:ext uri="{9D8B030D-6E8A-4147-A177-3AD203B41FA5}">
                      <a16:colId xmlns:a16="http://schemas.microsoft.com/office/drawing/2014/main" val="3339417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Describe the “stage”:  What has been setup?  Who is the user (role)?  What are they doing? What should we expect to see in the solution?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376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URL to the Recorded 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Otube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958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URL to the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SharePoint Link (Provided Folder).  Zip file with source code and installation instructions.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1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URL to the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SharePoint Link (Provided Folder).  Include this presentation and any solution documentation.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883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URL to the Lab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Lab link to User interface.  Indicate if this is something that can be easily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4656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B7E49-9B75-38FD-13E1-C2DC72FDCCD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23E84-6FEA-3F30-E012-9BCC1738693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63873B-1770-DF1A-8F2F-BD75E71C60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AI-Driven Site Feasibility Assessment </a:t>
            </a:r>
          </a:p>
        </p:txBody>
      </p:sp>
    </p:spTree>
    <p:extLst>
      <p:ext uri="{BB962C8B-B14F-4D97-AF65-F5344CB8AC3E}">
        <p14:creationId xmlns:p14="http://schemas.microsoft.com/office/powerpoint/2010/main" val="52312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6702-D365-89F8-B4EC-9357F051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Edge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7E0590-E9FB-8C05-3C19-9607F21F54C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904684561"/>
              </p:ext>
            </p:extLst>
          </p:nvPr>
        </p:nvGraphicFramePr>
        <p:xfrm>
          <a:off x="766762" y="1600200"/>
          <a:ext cx="10968036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2009">
                  <a:extLst>
                    <a:ext uri="{9D8B030D-6E8A-4147-A177-3AD203B41FA5}">
                      <a16:colId xmlns:a16="http://schemas.microsoft.com/office/drawing/2014/main" val="678194844"/>
                    </a:ext>
                  </a:extLst>
                </a:gridCol>
                <a:gridCol w="2742009">
                  <a:extLst>
                    <a:ext uri="{9D8B030D-6E8A-4147-A177-3AD203B41FA5}">
                      <a16:colId xmlns:a16="http://schemas.microsoft.com/office/drawing/2014/main" val="1785831181"/>
                    </a:ext>
                  </a:extLst>
                </a:gridCol>
                <a:gridCol w="2742009">
                  <a:extLst>
                    <a:ext uri="{9D8B030D-6E8A-4147-A177-3AD203B41FA5}">
                      <a16:colId xmlns:a16="http://schemas.microsoft.com/office/drawing/2014/main" val="2098713179"/>
                    </a:ext>
                  </a:extLst>
                </a:gridCol>
                <a:gridCol w="2742009">
                  <a:extLst>
                    <a:ext uri="{9D8B030D-6E8A-4147-A177-3AD203B41FA5}">
                      <a16:colId xmlns:a16="http://schemas.microsoft.com/office/drawing/2014/main" val="1399604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Team 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Organization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4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Mihai Madea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Principal Application Consultant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Oracle Database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Shreyash Bhatkar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Associate Consultant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Integration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2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Vijayakumar Jayaraman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Principal Consultant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 Engineer /Analyst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11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8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56488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DBE3C-D63B-B649-1BE6-9870087326A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1DC6-FE9D-B9C1-2F6B-9C1F2363069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2025, Oracle and/or its affiliates |  Confidential: Internal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688AF6-336E-0B61-2040-92AC77C24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Meet the 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E8281-83BD-9EA6-A781-B02F02D88992}"/>
              </a:ext>
            </a:extLst>
          </p:cNvPr>
          <p:cNvSpPr txBox="1"/>
          <p:nvPr/>
        </p:nvSpPr>
        <p:spPr>
          <a:xfrm>
            <a:off x="744415" y="4606251"/>
            <a:ext cx="2229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Closing Comments!</a:t>
            </a:r>
          </a:p>
        </p:txBody>
      </p:sp>
    </p:spTree>
    <p:extLst>
      <p:ext uri="{BB962C8B-B14F-4D97-AF65-F5344CB8AC3E}">
        <p14:creationId xmlns:p14="http://schemas.microsoft.com/office/powerpoint/2010/main" val="117320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racle-FY26-7.9">
  <a:themeElements>
    <a:clrScheme name="Custom 43">
      <a:dk1>
        <a:srgbClr val="2A2F2F"/>
      </a:dk1>
      <a:lt1>
        <a:srgbClr val="FFFFFF"/>
      </a:lt1>
      <a:dk2>
        <a:srgbClr val="2A2F2F"/>
      </a:dk2>
      <a:lt2>
        <a:srgbClr val="FBF9F8"/>
      </a:lt2>
      <a:accent1>
        <a:srgbClr val="04536F"/>
      </a:accent1>
      <a:accent2>
        <a:srgbClr val="6C3F49"/>
      </a:accent2>
      <a:accent3>
        <a:srgbClr val="C74634"/>
      </a:accent3>
      <a:accent4>
        <a:srgbClr val="F0CC71"/>
      </a:accent4>
      <a:accent5>
        <a:srgbClr val="89B2B0"/>
      </a:accent5>
      <a:accent6>
        <a:srgbClr val="86B596"/>
      </a:accent6>
      <a:hlink>
        <a:srgbClr val="00688C"/>
      </a:hlink>
      <a:folHlink>
        <a:srgbClr val="F0CC71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racle Red">
      <a:srgbClr val="C74634"/>
    </a:custClr>
    <a:custClr name="Brand Dark 170/Hyperlink Dark">
      <a:srgbClr val="F0CC72"/>
    </a:custClr>
    <a:custClr name="Beige 50">
      <a:srgbClr val="D8D0B5"/>
    </a:custClr>
    <a:custClr name="Pine 80">
      <a:srgbClr val="74A683"/>
    </a:custClr>
    <a:custClr name="Teal 90">
      <a:srgbClr val="628F8D"/>
    </a:custClr>
    <a:custClr name="Plum 90">
      <a:srgbClr val="957CA4"/>
    </a:custClr>
    <a:custClr name="Sky 80">
      <a:srgbClr val="5FA2BA"/>
    </a:custClr>
    <a:custClr name="Higlight Light">
      <a:srgbClr val="AE562C"/>
    </a:custClr>
    <a:custClr name="Rose 90">
      <a:srgbClr val="B47282"/>
    </a:custClr>
    <a:custClr name="Brand Yellow ">
      <a:srgbClr val="F1B13F"/>
    </a:custClr>
    <a:custClr name="Brand: Neutral 30">
      <a:srgbClr val="F1EFED"/>
    </a:custClr>
    <a:custClr name="Developer: Pebble 30">
      <a:srgbClr val="E7F0FD"/>
    </a:custClr>
    <a:custClr name="Database: Slate 50">
      <a:srgbClr val="C2D4D4"/>
    </a:custClr>
    <a:custClr name="Pine 90">
      <a:srgbClr val="5C926D"/>
    </a:custClr>
    <a:custClr name="Teal 110">
      <a:srgbClr val="467173"/>
    </a:custClr>
    <a:custClr name="Plum 110">
      <a:srgbClr val="796087"/>
    </a:custClr>
    <a:custClr name="Sky 100">
      <a:srgbClr val="227E9E"/>
    </a:custClr>
    <a:custClr name="Ocean 90">
      <a:srgbClr val="558EA4"/>
    </a:custClr>
    <a:custClr name="Rose 100">
      <a:srgbClr val="925865"/>
    </a:custClr>
    <a:custClr name="Sienna 50">
      <a:srgbClr val="ECCB98"/>
    </a:custClr>
    <a:custClr name="Neutral 70">
      <a:srgbClr val="AEA8A2"/>
    </a:custClr>
    <a:custClr name="Pebble 90">
      <a:srgbClr val="808792"/>
    </a:custClr>
    <a:custClr name="Database: Slate 100">
      <a:srgbClr val="697778"/>
    </a:custClr>
    <a:custClr name="Pine 100">
      <a:srgbClr val="4C825C"/>
    </a:custClr>
    <a:custClr name="Teal 130">
      <a:srgbClr val="375D61"/>
    </a:custClr>
    <a:custClr name="Plum 130">
      <a:srgbClr val="634E71"/>
    </a:custClr>
    <a:custClr name="Sky 120">
      <a:srgbClr val="00688C"/>
    </a:custClr>
    <a:custClr name="Ocean 110">
      <a:srgbClr val="3B7087"/>
    </a:custClr>
    <a:custClr name="Rose 130">
      <a:srgbClr val="7A4753"/>
    </a:custClr>
    <a:custClr name="Sienna 60">
      <a:srgbClr val="DEB068"/>
    </a:custClr>
    <a:custClr name="Brand: Neutral 140">
      <a:srgbClr val="514C47"/>
    </a:custClr>
    <a:custClr name="Pebble 130">
      <a:srgbClr val="53575F"/>
    </a:custClr>
    <a:custClr name="Slate 150">
      <a:srgbClr val="3C4545"/>
    </a:custClr>
    <a:custClr name="Pine 120">
      <a:srgbClr val="3F6B4B"/>
    </a:custClr>
    <a:custClr name="Teal 150">
      <a:srgbClr val="2B484B"/>
    </a:custClr>
    <a:custClr name="Plum 150">
      <a:srgbClr val="4D3C57"/>
    </a:custClr>
    <a:custClr name="Sky 140">
      <a:srgbClr val="04536F"/>
    </a:custClr>
    <a:custClr name="Ocean 120">
      <a:srgbClr val="36677D"/>
    </a:custClr>
    <a:custClr name="Rose 150">
      <a:srgbClr val="5F363F"/>
    </a:custClr>
    <a:custClr name="Sienna 80">
      <a:srgbClr val="C58C52"/>
    </a:custClr>
    <a:custClr name="Brand: Neutral 180">
      <a:srgbClr val="201E1C"/>
    </a:custClr>
    <a:custClr name="Pebble 170">
      <a:srgbClr val="2B2E32"/>
    </a:custClr>
    <a:custClr name="Slate 170">
      <a:srgbClr val="2A2F2F"/>
    </a:custClr>
    <a:custClr name="Pine 160">
      <a:srgbClr val="253D2C"/>
    </a:custClr>
    <a:custClr name="Teal 170">
      <a:srgbClr val="1E3133"/>
    </a:custClr>
    <a:custClr name="Plum 170">
      <a:srgbClr val="36293C"/>
    </a:custClr>
    <a:custClr name="Sky 160">
      <a:srgbClr val="063C4E"/>
    </a:custClr>
    <a:custClr name="Ocean 180">
      <a:srgbClr val="13212C"/>
    </a:custClr>
    <a:custClr name="Rose 180">
      <a:srgbClr val="2D191D"/>
    </a:custClr>
    <a:custClr name="SCM: Sienna 90">
      <a:srgbClr val="B67745"/>
    </a:custClr>
  </a:custClrLst>
  <a:extLst>
    <a:ext uri="{05A4C25C-085E-4340-85A3-A5531E510DB2}">
      <thm15:themeFamily xmlns:thm15="http://schemas.microsoft.com/office/thememl/2012/main" name="CS4I 2025 Template - Tiny.potx" id="{DDDC1222-082E-4C48-9133-0383D1491A48}" vid="{64F61554-C1E6-4D89-A8E9-CBA724A3C53D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 Pillars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e83a574-b6e4-412b-9666-ef45ac619fed" xsi:nil="true"/>
    <lcf76f155ced4ddcb4097134ff3c332f xmlns="a920b6ce-bc36-4e55-b236-90e36203ff6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F6EB21EC72F042B21687AB24DAC71E" ma:contentTypeVersion="12" ma:contentTypeDescription="Create a new document." ma:contentTypeScope="" ma:versionID="2d905855963cf5ee81236441caca2640">
  <xsd:schema xmlns:xsd="http://www.w3.org/2001/XMLSchema" xmlns:xs="http://www.w3.org/2001/XMLSchema" xmlns:p="http://schemas.microsoft.com/office/2006/metadata/properties" xmlns:ns2="a920b6ce-bc36-4e55-b236-90e36203ff61" xmlns:ns3="be83a574-b6e4-412b-9666-ef45ac619fed" targetNamespace="http://schemas.microsoft.com/office/2006/metadata/properties" ma:root="true" ma:fieldsID="3ba17c56f9a06dfc458e9a8db2eb83d7" ns2:_="" ns3:_="">
    <xsd:import namespace="a920b6ce-bc36-4e55-b236-90e36203ff61"/>
    <xsd:import namespace="be83a574-b6e4-412b-9666-ef45ac619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BillingMetadata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20b6ce-bc36-4e55-b236-90e36203f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11" nillable="true" ma:displayName="MediaServiceBillingMetadata" ma:hidden="true" ma:internalName="MediaServiceBilling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b6b08d2-6182-4197-8221-8710a9404ce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83a574-b6e4-412b-9666-ef45ac619fe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b9351fc-6a98-4803-911e-2b4f9bb27ecb}" ma:internalName="TaxCatchAll" ma:showField="CatchAllData" ma:web="be83a574-b6e4-412b-9666-ef45ac619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D2F5C-DFD8-4FE6-82E9-093D52BC2DE4}">
  <ds:schemaRefs>
    <ds:schemaRef ds:uri="http://schemas.microsoft.com/office/2006/metadata/properties"/>
    <ds:schemaRef ds:uri="http://schemas.microsoft.com/office/infopath/2007/PartnerControls"/>
    <ds:schemaRef ds:uri="be83a574-b6e4-412b-9666-ef45ac619fed"/>
    <ds:schemaRef ds:uri="a920b6ce-bc36-4e55-b236-90e36203ff61"/>
  </ds:schemaRefs>
</ds:datastoreItem>
</file>

<file path=customXml/itemProps2.xml><?xml version="1.0" encoding="utf-8"?>
<ds:datastoreItem xmlns:ds="http://schemas.openxmlformats.org/officeDocument/2006/customXml" ds:itemID="{C3105861-4C67-43FB-9E8D-7033D8BC0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6B3ABB-DB7A-431B-A09B-5132C8F6B5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20b6ce-bc36-4e55-b236-90e36203ff61"/>
    <ds:schemaRef ds:uri="be83a574-b6e4-412b-9666-ef45ac619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CS4I 2025 Template - Tiny</Template>
  <TotalTime>172</TotalTime>
  <Words>833</Words>
  <Application>Microsoft Office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Oracle Sans</vt:lpstr>
      <vt:lpstr>Oracle Sans Extra</vt:lpstr>
      <vt:lpstr>Oracle Sans Tab</vt:lpstr>
      <vt:lpstr>Oracle Sans Tab Light</vt:lpstr>
      <vt:lpstr>System Font Regular</vt:lpstr>
      <vt:lpstr>Oracle-FY26-7.9</vt:lpstr>
      <vt:lpstr>CS4I Hackathon FY26</vt:lpstr>
      <vt:lpstr>Agenda</vt:lpstr>
      <vt:lpstr>Idea and Solution (Use Case) Overview</vt:lpstr>
      <vt:lpstr>Idea and Solution (Use Case) Overview</vt:lpstr>
      <vt:lpstr>High Level Flow</vt:lpstr>
      <vt:lpstr>Technical Composition</vt:lpstr>
      <vt:lpstr>Implementation Approach</vt:lpstr>
      <vt:lpstr>Demonstration</vt:lpstr>
      <vt:lpstr>AI Edge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CS4I Hackathon FY26</dc:title>
  <dc:creator>Joe Leggiero</dc:creator>
  <cp:lastModifiedBy>Vijayakumar Jayaraman</cp:lastModifiedBy>
  <cp:revision>16</cp:revision>
  <dcterms:created xsi:type="dcterms:W3CDTF">2025-07-10T10:21:04Z</dcterms:created>
  <dcterms:modified xsi:type="dcterms:W3CDTF">2025-07-16T09:59:44Z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  <property fmtid="{D5CDD505-2E9C-101B-9397-08002B2CF9AE}" pid="5" name="MSIP_Label_3c76ce46-357f-46de-88d6-77b9bbb83c46_Enabled">
    <vt:lpwstr>true</vt:lpwstr>
  </property>
  <property fmtid="{D5CDD505-2E9C-101B-9397-08002B2CF9AE}" pid="6" name="MSIP_Label_3c76ce46-357f-46de-88d6-77b9bbb83c46_SetDate">
    <vt:lpwstr>2025-01-23T20:44:35Z</vt:lpwstr>
  </property>
  <property fmtid="{D5CDD505-2E9C-101B-9397-08002B2CF9AE}" pid="7" name="MSIP_Label_3c76ce46-357f-46de-88d6-77b9bbb83c46_Method">
    <vt:lpwstr>Privileged</vt:lpwstr>
  </property>
  <property fmtid="{D5CDD505-2E9C-101B-9397-08002B2CF9AE}" pid="8" name="MSIP_Label_3c76ce46-357f-46de-88d6-77b9bbb83c46_Name">
    <vt:lpwstr>Public</vt:lpwstr>
  </property>
  <property fmtid="{D5CDD505-2E9C-101B-9397-08002B2CF9AE}" pid="9" name="MSIP_Label_3c76ce46-357f-46de-88d6-77b9bbb83c46_SiteId">
    <vt:lpwstr>4e2c6054-71cb-48f1-bd6c-3a9705aca71b</vt:lpwstr>
  </property>
  <property fmtid="{D5CDD505-2E9C-101B-9397-08002B2CF9AE}" pid="10" name="MSIP_Label_3c76ce46-357f-46de-88d6-77b9bbb83c46_ActionId">
    <vt:lpwstr>f22884e0-546d-4aff-a9ba-accbb4729511</vt:lpwstr>
  </property>
  <property fmtid="{D5CDD505-2E9C-101B-9397-08002B2CF9AE}" pid="11" name="MSIP_Label_3c76ce46-357f-46de-88d6-77b9bbb83c46_ContentBits">
    <vt:lpwstr>0</vt:lpwstr>
  </property>
  <property fmtid="{D5CDD505-2E9C-101B-9397-08002B2CF9AE}" pid="12" name="MSIP_Label_3c76ce46-357f-46de-88d6-77b9bbb83c46_Tag">
    <vt:lpwstr>50, 0, 1, 1</vt:lpwstr>
  </property>
  <property fmtid="{D5CDD505-2E9C-101B-9397-08002B2CF9AE}" pid="13" name="ContentTypeId">
    <vt:lpwstr>0x010100C0F6EB21EC72F042B21687AB24DAC71E</vt:lpwstr>
  </property>
  <property fmtid="{D5CDD505-2E9C-101B-9397-08002B2CF9AE}" pid="14" name="MediaServiceImageTags">
    <vt:lpwstr/>
  </property>
</Properties>
</file>