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rimo" panose="020B0604020202020204" charset="0"/>
      <p:regular r:id="rId22"/>
    </p:embeddedFont>
    <p:embeddedFont>
      <p:font typeface="Arimo Bold" panose="020B0604020202020204" charset="0"/>
      <p:regular r:id="rId23"/>
    </p:embeddedFont>
    <p:embeddedFont>
      <p:font typeface="Calibri" panose="020F0502020204030204" pitchFamily="34" charset="0"/>
      <p:regular r:id="rId24"/>
      <p:bold r:id="rId25"/>
      <p:italic r:id="rId26"/>
      <p:boldItalic r:id="rId27"/>
    </p:embeddedFont>
    <p:embeddedFont>
      <p:font typeface="League Spartan" panose="020B0604020202020204" charset="0"/>
      <p:regular r:id="rId28"/>
    </p:embeddedFont>
    <p:embeddedFont>
      <p:font typeface="Open Sans" pitchFamily="2" charset="0"/>
      <p:regular r:id="rId29"/>
      <p:bold r:id="rId30"/>
      <p:italic r:id="rId31"/>
      <p:boldItalic r:id="rId32"/>
    </p:embeddedFont>
    <p:embeddedFont>
      <p:font typeface="Open Sans Bold" pitchFamily="2" charset="0"/>
      <p:regular r:id="rId33"/>
      <p:bold r:id="rId34"/>
    </p:embeddedFont>
    <p:embeddedFont>
      <p:font typeface="Poppins Medium" panose="00000600000000000000" pitchFamily="2" charset="0"/>
      <p:regular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97880" y="2230873"/>
            <a:ext cx="5804607" cy="580460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2230873"/>
            <a:ext cx="5804607" cy="5804607"/>
          </a:xfrm>
          <a:prstGeom prst="rect">
            <a:avLst/>
          </a:prstGeom>
        </p:spPr>
      </p:pic>
      <p:pic>
        <p:nvPicPr>
          <p:cNvPr id="4" name="Picture 4"/>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124200" y="5660470"/>
            <a:ext cx="8233265" cy="8233265"/>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980388" y="1346208"/>
            <a:ext cx="1740378" cy="1769331"/>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48701" y="6288865"/>
            <a:ext cx="1499906" cy="1746616"/>
          </a:xfrm>
          <a:prstGeom prst="rect">
            <a:avLst/>
          </a:prstGeom>
        </p:spPr>
      </p:pic>
      <p:sp>
        <p:nvSpPr>
          <p:cNvPr id="7" name="TextBox 7"/>
          <p:cNvSpPr txBox="1"/>
          <p:nvPr/>
        </p:nvSpPr>
        <p:spPr>
          <a:xfrm>
            <a:off x="812426" y="334110"/>
            <a:ext cx="11081255" cy="4251579"/>
          </a:xfrm>
          <a:prstGeom prst="rect">
            <a:avLst/>
          </a:prstGeom>
        </p:spPr>
        <p:txBody>
          <a:bodyPr lIns="0" tIns="0" rIns="0" bIns="0" rtlCol="0" anchor="t">
            <a:spAutoFit/>
          </a:bodyPr>
          <a:lstStyle/>
          <a:p>
            <a:pPr>
              <a:lnSpc>
                <a:spcPts val="11193"/>
              </a:lnSpc>
            </a:pPr>
            <a:r>
              <a:rPr lang="en-US" sz="9100">
                <a:solidFill>
                  <a:srgbClr val="000000"/>
                </a:solidFill>
                <a:latin typeface="League Spartan"/>
              </a:rPr>
              <a:t>Application of AI/ML in concrete mix design</a:t>
            </a:r>
          </a:p>
        </p:txBody>
      </p:sp>
      <p:sp>
        <p:nvSpPr>
          <p:cNvPr id="8" name="TextBox 8"/>
          <p:cNvSpPr txBox="1"/>
          <p:nvPr/>
        </p:nvSpPr>
        <p:spPr>
          <a:xfrm>
            <a:off x="619758" y="7019298"/>
            <a:ext cx="4257041" cy="2757804"/>
          </a:xfrm>
          <a:prstGeom prst="rect">
            <a:avLst/>
          </a:prstGeom>
        </p:spPr>
        <p:txBody>
          <a:bodyPr wrap="square" lIns="0" tIns="0" rIns="0" bIns="0" rtlCol="0" anchor="t">
            <a:spAutoFit/>
          </a:bodyPr>
          <a:lstStyle/>
          <a:p>
            <a:pPr>
              <a:lnSpc>
                <a:spcPts val="7279"/>
              </a:lnSpc>
            </a:pPr>
            <a:r>
              <a:rPr lang="en-US" sz="5199" dirty="0">
                <a:solidFill>
                  <a:srgbClr val="000000"/>
                </a:solidFill>
                <a:latin typeface="Poppins Medium"/>
              </a:rPr>
              <a:t>Done by,</a:t>
            </a:r>
          </a:p>
          <a:p>
            <a:pPr>
              <a:lnSpc>
                <a:spcPts val="4760"/>
              </a:lnSpc>
            </a:pPr>
            <a:r>
              <a:rPr lang="en-US" sz="3400" dirty="0" err="1">
                <a:solidFill>
                  <a:srgbClr val="000000"/>
                </a:solidFill>
                <a:latin typeface="Poppins Medium"/>
              </a:rPr>
              <a:t>Aadil</a:t>
            </a:r>
            <a:r>
              <a:rPr lang="en-US" sz="3400" dirty="0">
                <a:solidFill>
                  <a:srgbClr val="000000"/>
                </a:solidFill>
                <a:latin typeface="Poppins Medium"/>
              </a:rPr>
              <a:t> M </a:t>
            </a:r>
            <a:r>
              <a:rPr lang="en-US" sz="3400" dirty="0" err="1">
                <a:solidFill>
                  <a:srgbClr val="000000"/>
                </a:solidFill>
                <a:latin typeface="Poppins Medium"/>
              </a:rPr>
              <a:t>Moopan</a:t>
            </a:r>
            <a:endParaRPr lang="en-US" sz="3400" dirty="0">
              <a:solidFill>
                <a:srgbClr val="000000"/>
              </a:solidFill>
              <a:latin typeface="Poppins Medium"/>
            </a:endParaRPr>
          </a:p>
          <a:p>
            <a:pPr>
              <a:lnSpc>
                <a:spcPts val="4760"/>
              </a:lnSpc>
            </a:pPr>
            <a:r>
              <a:rPr lang="en-US" sz="3400" dirty="0" err="1">
                <a:solidFill>
                  <a:srgbClr val="000000"/>
                </a:solidFill>
                <a:latin typeface="Poppins Medium"/>
              </a:rPr>
              <a:t>Shijith</a:t>
            </a:r>
            <a:r>
              <a:rPr lang="en-US" sz="3400" dirty="0">
                <a:solidFill>
                  <a:srgbClr val="000000"/>
                </a:solidFill>
                <a:latin typeface="Poppins Medium"/>
              </a:rPr>
              <a:t> S</a:t>
            </a:r>
          </a:p>
          <a:p>
            <a:pPr>
              <a:lnSpc>
                <a:spcPts val="4760"/>
              </a:lnSpc>
            </a:pPr>
            <a:r>
              <a:rPr lang="en-US" sz="3400" dirty="0">
                <a:solidFill>
                  <a:srgbClr val="000000"/>
                </a:solidFill>
                <a:latin typeface="Poppins Medium"/>
              </a:rPr>
              <a:t>Shravan 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4" name="AutoShape 4"/>
          <p:cNvSpPr/>
          <p:nvPr/>
        </p:nvSpPr>
        <p:spPr>
          <a:xfrm rot="5835">
            <a:off x="1991862" y="1564890"/>
            <a:ext cx="8416199" cy="0"/>
          </a:xfrm>
          <a:prstGeom prst="line">
            <a:avLst/>
          </a:prstGeom>
          <a:ln w="28575" cap="rnd">
            <a:solidFill>
              <a:srgbClr val="000000"/>
            </a:solidFill>
            <a:prstDash val="solid"/>
            <a:headEnd type="none" w="sm" len="sm"/>
            <a:tailEnd type="none" w="sm" len="sm"/>
          </a:ln>
        </p:spPr>
        <p:txBody>
          <a:bodyPr/>
          <a:lstStyle/>
          <a:p>
            <a:endParaRPr lang="en-IN" dirty="0"/>
          </a:p>
        </p:txBody>
      </p:sp>
      <p:pic>
        <p:nvPicPr>
          <p:cNvPr id="5" name="Picture 5"/>
          <p:cNvPicPr>
            <a:picLocks noChangeAspect="1"/>
          </p:cNvPicPr>
          <p:nvPr/>
        </p:nvPicPr>
        <p:blipFill>
          <a:blip r:embed="rId6"/>
          <a:srcRect l="5703" r="5703"/>
          <a:stretch>
            <a:fillRect/>
          </a:stretch>
        </p:blipFill>
        <p:spPr>
          <a:xfrm>
            <a:off x="8199964" y="3282506"/>
            <a:ext cx="10292475" cy="7037610"/>
          </a:xfrm>
          <a:prstGeom prst="rect">
            <a:avLst/>
          </a:prstGeom>
        </p:spPr>
      </p:pic>
      <p:sp>
        <p:nvSpPr>
          <p:cNvPr id="6" name="TextBox 6"/>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id="7" name="TextBox 7"/>
          <p:cNvSpPr txBox="1"/>
          <p:nvPr/>
        </p:nvSpPr>
        <p:spPr>
          <a:xfrm>
            <a:off x="713551" y="3215831"/>
            <a:ext cx="7534518" cy="4311650"/>
          </a:xfrm>
          <a:prstGeom prst="rect">
            <a:avLst/>
          </a:prstGeom>
        </p:spPr>
        <p:txBody>
          <a:bodyPr lIns="0" tIns="0" rIns="0" bIns="0" rtlCol="0" anchor="t">
            <a:spAutoFit/>
          </a:bodyPr>
          <a:lstStyle/>
          <a:p>
            <a:pPr marL="755651" lvl="1" indent="-377825">
              <a:lnSpc>
                <a:spcPts val="4900"/>
              </a:lnSpc>
              <a:buFont typeface="Arial"/>
              <a:buChar char="•"/>
            </a:pPr>
            <a:r>
              <a:rPr lang="en-US" sz="3500">
                <a:solidFill>
                  <a:srgbClr val="000000"/>
                </a:solidFill>
                <a:latin typeface="Open Sans"/>
              </a:rPr>
              <a:t>Strength decreases with an increase in water, strength increases with an increase in Superplasticizer. </a:t>
            </a:r>
          </a:p>
          <a:p>
            <a:pPr marL="755651" lvl="1" indent="-377825" algn="l">
              <a:lnSpc>
                <a:spcPts val="4900"/>
              </a:lnSpc>
              <a:buFont typeface="Arial"/>
              <a:buChar char="•"/>
            </a:pPr>
            <a:r>
              <a:rPr lang="en-US" sz="3500">
                <a:solidFill>
                  <a:srgbClr val="000000"/>
                </a:solidFill>
                <a:latin typeface="Arimo"/>
              </a:rPr>
              <a:t>More Fine aggregate is used when less water and more Superplasticizer are used.</a:t>
            </a:r>
            <a:r>
              <a:rPr lang="en-US" sz="3500">
                <a:solidFill>
                  <a:srgbClr val="000000"/>
                </a:solidFill>
                <a:latin typeface="Open Sans"/>
              </a:rPr>
              <a:t>  </a:t>
            </a:r>
          </a:p>
        </p:txBody>
      </p:sp>
      <p:sp>
        <p:nvSpPr>
          <p:cNvPr id="8" name="TextBox 8"/>
          <p:cNvSpPr txBox="1"/>
          <p:nvPr/>
        </p:nvSpPr>
        <p:spPr>
          <a:xfrm>
            <a:off x="-914400" y="1747421"/>
            <a:ext cx="17574449" cy="2007473"/>
          </a:xfrm>
          <a:prstGeom prst="rect">
            <a:avLst/>
          </a:prstGeom>
        </p:spPr>
        <p:txBody>
          <a:bodyPr lIns="0" tIns="0" rIns="0" bIns="0" rtlCol="0" anchor="t">
            <a:spAutoFit/>
          </a:bodyPr>
          <a:lstStyle/>
          <a:p>
            <a:pPr algn="ctr">
              <a:lnSpc>
                <a:spcPts val="5040"/>
              </a:lnSpc>
            </a:pPr>
            <a:r>
              <a:rPr lang="en-US" sz="4000" dirty="0">
                <a:solidFill>
                  <a:srgbClr val="000000"/>
                </a:solidFill>
                <a:latin typeface="Open Sans Bold"/>
              </a:rPr>
              <a:t>Observations from CC Strength vs </a:t>
            </a:r>
          </a:p>
          <a:p>
            <a:pPr algn="ctr">
              <a:lnSpc>
                <a:spcPts val="5040"/>
              </a:lnSpc>
            </a:pPr>
            <a:r>
              <a:rPr lang="en-US" sz="4000" dirty="0">
                <a:solidFill>
                  <a:srgbClr val="000000"/>
                </a:solidFill>
                <a:latin typeface="Open Sans Bold"/>
              </a:rPr>
              <a:t>(Fine aggregate, Super Plasticizer, </a:t>
            </a:r>
            <a:r>
              <a:rPr lang="en-US" sz="4000" dirty="0" err="1">
                <a:solidFill>
                  <a:srgbClr val="000000"/>
                </a:solidFill>
                <a:latin typeface="Open Sans Bold"/>
              </a:rPr>
              <a:t>FlyAsh</a:t>
            </a:r>
            <a:r>
              <a:rPr lang="en-US" sz="4000" dirty="0">
                <a:solidFill>
                  <a:srgbClr val="000000"/>
                </a:solidFill>
                <a:latin typeface="Open Sans Bold"/>
              </a:rPr>
              <a:t>)</a:t>
            </a:r>
          </a:p>
          <a:p>
            <a:pPr algn="ctr">
              <a:lnSpc>
                <a:spcPts val="6299"/>
              </a:lnSpc>
            </a:pPr>
            <a:endParaRPr lang="en-US" sz="4000" dirty="0">
              <a:solidFill>
                <a:srgbClr val="000000"/>
              </a:solidFill>
              <a:latin typeface="Open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5" name="AutoShape 5"/>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6" name="TextBox 6"/>
          <p:cNvSpPr txBox="1"/>
          <p:nvPr/>
        </p:nvSpPr>
        <p:spPr>
          <a:xfrm>
            <a:off x="1028700" y="3075277"/>
            <a:ext cx="16230600" cy="57188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Open Sans"/>
              </a:rPr>
              <a:t>Although we are making conclusions by observing the scatter plots, there is an underlying non-linear interaction between features which we cannot visualize.</a:t>
            </a:r>
          </a:p>
          <a:p>
            <a:pPr marL="777240" lvl="1" indent="-388620" algn="l">
              <a:lnSpc>
                <a:spcPts val="5040"/>
              </a:lnSpc>
              <a:buFont typeface="Arial"/>
              <a:buChar char="•"/>
            </a:pPr>
            <a:r>
              <a:rPr lang="en-US" sz="3600">
                <a:solidFill>
                  <a:srgbClr val="000000"/>
                </a:solidFill>
                <a:latin typeface="Arimo"/>
              </a:rPr>
              <a:t>We can visually understand 2D, 3D and max up to 4D plots as shown, we can further use row-wise and column-wise plotting features by seaborn to do further analysis, but still, we lack the ability to track all these correlations by ourselves. For this reason, we can turn to </a:t>
            </a:r>
            <a:r>
              <a:rPr lang="en-US" sz="3600">
                <a:solidFill>
                  <a:srgbClr val="000000"/>
                </a:solidFill>
                <a:latin typeface="Arimo Bold"/>
              </a:rPr>
              <a:t>Machine Learning</a:t>
            </a:r>
            <a:r>
              <a:rPr lang="en-US" sz="3600">
                <a:solidFill>
                  <a:srgbClr val="000000"/>
                </a:solidFill>
                <a:latin typeface="Arimo"/>
              </a:rPr>
              <a:t> to capture these relations and give better insights into the problem.</a:t>
            </a:r>
          </a:p>
        </p:txBody>
      </p:sp>
      <p:sp>
        <p:nvSpPr>
          <p:cNvPr id="7" name="TextBox 7"/>
          <p:cNvSpPr txBox="1"/>
          <p:nvPr/>
        </p:nvSpPr>
        <p:spPr>
          <a:xfrm>
            <a:off x="-594626" y="1958066"/>
            <a:ext cx="12418603" cy="771525"/>
          </a:xfrm>
          <a:prstGeom prst="rect">
            <a:avLst/>
          </a:prstGeom>
        </p:spPr>
        <p:txBody>
          <a:bodyPr lIns="0" tIns="0" rIns="0" bIns="0" rtlCol="0" anchor="t">
            <a:spAutoFit/>
          </a:bodyPr>
          <a:lstStyle/>
          <a:p>
            <a:pPr algn="ctr">
              <a:lnSpc>
                <a:spcPts val="6300"/>
              </a:lnSpc>
            </a:pPr>
            <a:r>
              <a:rPr lang="en-US" sz="4500">
                <a:solidFill>
                  <a:srgbClr val="000000"/>
                </a:solidFill>
                <a:latin typeface="Open Sans Bold"/>
              </a:rPr>
              <a:t> Conclusions and Discussions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984596">
            <a:off x="9094599" y="-773690"/>
            <a:ext cx="12484703" cy="1248470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5500284" y="238544"/>
            <a:ext cx="1986022" cy="2312689"/>
          </a:xfrm>
          <a:prstGeom prst="rect">
            <a:avLst/>
          </a:prstGeom>
        </p:spPr>
      </p:pic>
      <p:sp>
        <p:nvSpPr>
          <p:cNvPr id="4" name="TextBox 4"/>
          <p:cNvSpPr txBox="1"/>
          <p:nvPr/>
        </p:nvSpPr>
        <p:spPr>
          <a:xfrm>
            <a:off x="1028700" y="4753814"/>
            <a:ext cx="9975467" cy="1273646"/>
          </a:xfrm>
          <a:prstGeom prst="rect">
            <a:avLst/>
          </a:prstGeom>
        </p:spPr>
        <p:txBody>
          <a:bodyPr lIns="0" tIns="0" rIns="0" bIns="0" rtlCol="0" anchor="t">
            <a:spAutoFit/>
          </a:bodyPr>
          <a:lstStyle/>
          <a:p>
            <a:pPr>
              <a:lnSpc>
                <a:spcPts val="10097"/>
              </a:lnSpc>
            </a:pPr>
            <a:r>
              <a:rPr lang="en-US" sz="8209">
                <a:solidFill>
                  <a:srgbClr val="000000"/>
                </a:solidFill>
                <a:latin typeface="League Spartan"/>
              </a:rPr>
              <a:t>AI/ML Models</a:t>
            </a:r>
          </a:p>
        </p:txBody>
      </p:sp>
      <p:grpSp>
        <p:nvGrpSpPr>
          <p:cNvPr id="5" name="Group 5"/>
          <p:cNvGrpSpPr/>
          <p:nvPr/>
        </p:nvGrpSpPr>
        <p:grpSpPr>
          <a:xfrm rot="-5400000">
            <a:off x="1629316" y="6900536"/>
            <a:ext cx="413551" cy="4580320"/>
            <a:chOff x="0" y="0"/>
            <a:chExt cx="2354580" cy="26078363"/>
          </a:xfrm>
        </p:grpSpPr>
        <p:sp>
          <p:nvSpPr>
            <p:cNvPr id="6" name="Freeform 6"/>
            <p:cNvSpPr/>
            <p:nvPr/>
          </p:nvSpPr>
          <p:spPr>
            <a:xfrm>
              <a:off x="0" y="0"/>
              <a:ext cx="2353310" cy="26078362"/>
            </a:xfrm>
            <a:custGeom>
              <a:avLst/>
              <a:gdLst/>
              <a:ahLst/>
              <a:cxnLst/>
              <a:rect l="l" t="t" r="r" b="b"/>
              <a:pathLst>
                <a:path w="2353310" h="26078362">
                  <a:moveTo>
                    <a:pt x="784860" y="26011054"/>
                  </a:moveTo>
                  <a:cubicBezTo>
                    <a:pt x="905510" y="26051694"/>
                    <a:pt x="1042670" y="26078362"/>
                    <a:pt x="1177290" y="26078362"/>
                  </a:cubicBezTo>
                  <a:cubicBezTo>
                    <a:pt x="1311910" y="26078362"/>
                    <a:pt x="1441450" y="26055504"/>
                    <a:pt x="1560830" y="26014862"/>
                  </a:cubicBezTo>
                  <a:cubicBezTo>
                    <a:pt x="1563370" y="26013594"/>
                    <a:pt x="1565910" y="26013594"/>
                    <a:pt x="1568450" y="26012322"/>
                  </a:cubicBezTo>
                  <a:cubicBezTo>
                    <a:pt x="2016760" y="25849763"/>
                    <a:pt x="2346960" y="25420503"/>
                    <a:pt x="2353310" y="24847440"/>
                  </a:cubicBezTo>
                  <a:lnTo>
                    <a:pt x="2353310" y="0"/>
                  </a:lnTo>
                  <a:lnTo>
                    <a:pt x="0" y="0"/>
                  </a:lnTo>
                  <a:lnTo>
                    <a:pt x="0" y="24828316"/>
                  </a:lnTo>
                  <a:cubicBezTo>
                    <a:pt x="6350" y="25423042"/>
                    <a:pt x="331470" y="25852303"/>
                    <a:pt x="784860" y="26011054"/>
                  </a:cubicBezTo>
                  <a:close/>
                </a:path>
              </a:pathLst>
            </a:custGeom>
            <a:solidFill>
              <a:srgbClr val="000000"/>
            </a:solidFill>
          </p:spPr>
        </p:sp>
      </p:grpSp>
      <p:pic>
        <p:nvPicPr>
          <p:cNvPr id="7" name="Picture 7"/>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728645">
            <a:off x="-2471411" y="-3654321"/>
            <a:ext cx="6303208" cy="63032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59567">
            <a:off x="13952014" y="-3836383"/>
            <a:ext cx="8175621" cy="8175621"/>
          </a:xfrm>
          <a:prstGeom prst="rect">
            <a:avLst/>
          </a:prstGeom>
        </p:spPr>
      </p:pic>
      <p:sp>
        <p:nvSpPr>
          <p:cNvPr id="3" name="AutoShape 3"/>
          <p:cNvSpPr/>
          <p:nvPr/>
        </p:nvSpPr>
        <p:spPr>
          <a:xfrm rot="5835">
            <a:off x="2701117" y="2398933"/>
            <a:ext cx="8416199" cy="0"/>
          </a:xfrm>
          <a:prstGeom prst="line">
            <a:avLst/>
          </a:prstGeom>
          <a:ln w="28575" cap="rnd">
            <a:solidFill>
              <a:srgbClr val="000000"/>
            </a:solidFill>
            <a:prstDash val="solid"/>
            <a:headEnd type="none" w="sm" len="sm"/>
            <a:tailEnd type="none" w="sm" len="sm"/>
          </a:ln>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09347" y="3238769"/>
            <a:ext cx="1499906" cy="1746616"/>
          </a:xfrm>
          <a:prstGeom prst="rect">
            <a:avLst/>
          </a:prstGeom>
        </p:spPr>
      </p:pic>
      <p:sp>
        <p:nvSpPr>
          <p:cNvPr id="5" name="TextBox 5"/>
          <p:cNvSpPr txBox="1"/>
          <p:nvPr/>
        </p:nvSpPr>
        <p:spPr>
          <a:xfrm>
            <a:off x="-908024" y="1405078"/>
            <a:ext cx="15256105" cy="845820"/>
          </a:xfrm>
          <a:prstGeom prst="rect">
            <a:avLst/>
          </a:prstGeom>
        </p:spPr>
        <p:txBody>
          <a:bodyPr lIns="0" tIns="0" rIns="0" bIns="0" rtlCol="0" anchor="t">
            <a:spAutoFit/>
          </a:bodyPr>
          <a:lstStyle/>
          <a:p>
            <a:pPr algn="ctr">
              <a:lnSpc>
                <a:spcPts val="6764"/>
              </a:lnSpc>
            </a:pPr>
            <a:r>
              <a:rPr lang="en-US" sz="5499">
                <a:solidFill>
                  <a:srgbClr val="000000"/>
                </a:solidFill>
                <a:latin typeface="League Spartan"/>
              </a:rPr>
              <a:t> ML Models Used</a:t>
            </a:r>
          </a:p>
        </p:txBody>
      </p:sp>
      <p:pic>
        <p:nvPicPr>
          <p:cNvPr id="6" name="Picture 6"/>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728645">
            <a:off x="-4059628" y="8050622"/>
            <a:ext cx="6303208" cy="6303208"/>
          </a:xfrm>
          <a:prstGeom prst="rect">
            <a:avLst/>
          </a:prstGeom>
        </p:spPr>
      </p:pic>
      <p:grpSp>
        <p:nvGrpSpPr>
          <p:cNvPr id="7" name="Group 7"/>
          <p:cNvGrpSpPr/>
          <p:nvPr/>
        </p:nvGrpSpPr>
        <p:grpSpPr>
          <a:xfrm>
            <a:off x="294800" y="7983762"/>
            <a:ext cx="1057504" cy="105750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2326872" y="2949914"/>
            <a:ext cx="12800856" cy="5562600"/>
          </a:xfrm>
          <a:prstGeom prst="rect">
            <a:avLst/>
          </a:prstGeom>
        </p:spPr>
        <p:txBody>
          <a:bodyPr lIns="0" tIns="0" rIns="0" bIns="0" rtlCol="0" anchor="t">
            <a:spAutoFit/>
          </a:bodyPr>
          <a:lstStyle/>
          <a:p>
            <a:pPr marL="971550" lvl="1" indent="-485775">
              <a:lnSpc>
                <a:spcPts val="6299"/>
              </a:lnSpc>
              <a:buFont typeface="Arial"/>
              <a:buChar char="•"/>
            </a:pPr>
            <a:r>
              <a:rPr lang="en-US" sz="4500">
                <a:solidFill>
                  <a:srgbClr val="000000"/>
                </a:solidFill>
                <a:latin typeface="Open Sans"/>
              </a:rPr>
              <a:t> Linear Regression (without regularisation)</a:t>
            </a:r>
          </a:p>
          <a:p>
            <a:pPr marL="971550" lvl="1" indent="-485775">
              <a:lnSpc>
                <a:spcPts val="6299"/>
              </a:lnSpc>
              <a:buFont typeface="Arial"/>
              <a:buChar char="•"/>
            </a:pPr>
            <a:r>
              <a:rPr lang="en-US" sz="4500">
                <a:solidFill>
                  <a:srgbClr val="000000"/>
                </a:solidFill>
                <a:latin typeface="Open Sans"/>
              </a:rPr>
              <a:t> Lasso Regression - L1 regularisation (Tries     to push coefficients to zero)</a:t>
            </a:r>
          </a:p>
          <a:p>
            <a:pPr marL="971550" lvl="1" indent="-485775">
              <a:lnSpc>
                <a:spcPts val="6299"/>
              </a:lnSpc>
              <a:buFont typeface="Arial"/>
              <a:buChar char="•"/>
            </a:pPr>
            <a:r>
              <a:rPr lang="en-US" sz="4500">
                <a:solidFill>
                  <a:srgbClr val="000000"/>
                </a:solidFill>
                <a:latin typeface="Open Sans"/>
              </a:rPr>
              <a:t> Ridge Regression - L2 regularisation (Tries to keep coefficients as low as possible)</a:t>
            </a:r>
          </a:p>
          <a:p>
            <a:pPr marL="971550" lvl="1" indent="-485775">
              <a:lnSpc>
                <a:spcPts val="6299"/>
              </a:lnSpc>
              <a:buFont typeface="Arial"/>
              <a:buChar char="•"/>
            </a:pPr>
            <a:r>
              <a:rPr lang="en-US" sz="4500">
                <a:solidFill>
                  <a:srgbClr val="000000"/>
                </a:solidFill>
                <a:latin typeface="Open Sans"/>
              </a:rPr>
              <a:t> Decision Trees</a:t>
            </a:r>
          </a:p>
          <a:p>
            <a:pPr marL="971550" lvl="1" indent="-485775">
              <a:lnSpc>
                <a:spcPts val="6299"/>
              </a:lnSpc>
              <a:buFont typeface="Arial"/>
              <a:buChar char="•"/>
            </a:pPr>
            <a:r>
              <a:rPr lang="en-US" sz="4500">
                <a:solidFill>
                  <a:srgbClr val="000000"/>
                </a:solidFill>
                <a:latin typeface="Open Sans"/>
              </a:rPr>
              <a:t> Random forest Regressor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4" name="AutoShape 4"/>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5" name="TextBox 5"/>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Data Preprocessing</a:t>
            </a:r>
          </a:p>
        </p:txBody>
      </p:sp>
      <p:sp>
        <p:nvSpPr>
          <p:cNvPr id="6" name="TextBox 6"/>
          <p:cNvSpPr txBox="1"/>
          <p:nvPr/>
        </p:nvSpPr>
        <p:spPr>
          <a:xfrm>
            <a:off x="611639" y="2239899"/>
            <a:ext cx="16301653" cy="2518410"/>
          </a:xfrm>
          <a:prstGeom prst="rect">
            <a:avLst/>
          </a:prstGeom>
        </p:spPr>
        <p:txBody>
          <a:bodyPr lIns="0" tIns="0" rIns="0" bIns="0" rtlCol="0" anchor="t">
            <a:spAutoFit/>
          </a:bodyPr>
          <a:lstStyle/>
          <a:p>
            <a:pPr marL="734058" lvl="1" indent="-367029">
              <a:lnSpc>
                <a:spcPts val="5099"/>
              </a:lnSpc>
              <a:buFont typeface="Arial"/>
              <a:buChar char="•"/>
            </a:pPr>
            <a:r>
              <a:rPr lang="en-US" sz="3399">
                <a:solidFill>
                  <a:srgbClr val="000000"/>
                </a:solidFill>
                <a:latin typeface="Open Sans"/>
              </a:rPr>
              <a:t> Separated Input Features and Target Variable.</a:t>
            </a:r>
          </a:p>
          <a:p>
            <a:pPr marL="734058" lvl="1" indent="-367029">
              <a:lnSpc>
                <a:spcPts val="5099"/>
              </a:lnSpc>
              <a:buFont typeface="Arial"/>
              <a:buChar char="•"/>
            </a:pPr>
            <a:r>
              <a:rPr lang="en-US" sz="3399">
                <a:solidFill>
                  <a:srgbClr val="000000"/>
                </a:solidFill>
                <a:latin typeface="Open Sans"/>
              </a:rPr>
              <a:t> Split data into Training and Test splits.</a:t>
            </a:r>
          </a:p>
          <a:p>
            <a:pPr marL="734058" lvl="1" indent="-367029" algn="l">
              <a:lnSpc>
                <a:spcPts val="5099"/>
              </a:lnSpc>
              <a:buFont typeface="Arial"/>
              <a:buChar char="•"/>
            </a:pPr>
            <a:r>
              <a:rPr lang="en-US" sz="3399">
                <a:solidFill>
                  <a:srgbClr val="000000"/>
                </a:solidFill>
                <a:latin typeface="Open Sans"/>
              </a:rPr>
              <a:t> Standardization the data i.e. to rescale the features to have a mean of zero and standard deviation of 1.</a:t>
            </a:r>
          </a:p>
        </p:txBody>
      </p:sp>
      <p:sp>
        <p:nvSpPr>
          <p:cNvPr id="7" name="TextBox 7"/>
          <p:cNvSpPr txBox="1"/>
          <p:nvPr/>
        </p:nvSpPr>
        <p:spPr>
          <a:xfrm>
            <a:off x="611639" y="4857750"/>
            <a:ext cx="17676361" cy="4112006"/>
          </a:xfrm>
          <a:prstGeom prst="rect">
            <a:avLst/>
          </a:prstGeom>
        </p:spPr>
        <p:txBody>
          <a:bodyPr lIns="0" tIns="0" rIns="0" bIns="0" rtlCol="0" anchor="t">
            <a:spAutoFit/>
          </a:bodyPr>
          <a:lstStyle/>
          <a:p>
            <a:pPr algn="just">
              <a:lnSpc>
                <a:spcPts val="7003"/>
              </a:lnSpc>
            </a:pPr>
            <a:r>
              <a:rPr lang="en-US" sz="3399" u="sng">
                <a:solidFill>
                  <a:srgbClr val="000000"/>
                </a:solidFill>
                <a:latin typeface="Open Sans"/>
              </a:rPr>
              <a:t>Linear Regression</a:t>
            </a:r>
          </a:p>
          <a:p>
            <a:pPr marL="734059" lvl="1" indent="-367030" algn="just">
              <a:lnSpc>
                <a:spcPts val="5099"/>
              </a:lnSpc>
              <a:buFont typeface="Arial"/>
              <a:buChar char="•"/>
            </a:pPr>
            <a:r>
              <a:rPr lang="en-US" sz="3399">
                <a:solidFill>
                  <a:srgbClr val="000000"/>
                </a:solidFill>
                <a:latin typeface="Open Sans"/>
              </a:rPr>
              <a:t>The Go-to method for Regression problems.</a:t>
            </a:r>
          </a:p>
          <a:p>
            <a:pPr marL="734059" lvl="1" indent="-367030" algn="just">
              <a:lnSpc>
                <a:spcPts val="5099"/>
              </a:lnSpc>
              <a:buFont typeface="Arial"/>
              <a:buChar char="•"/>
            </a:pPr>
            <a:r>
              <a:rPr lang="en-US" sz="3399">
                <a:solidFill>
                  <a:srgbClr val="000000"/>
                </a:solidFill>
                <a:latin typeface="Open Sans"/>
              </a:rPr>
              <a:t>The Algorithm assigns coefficients to each input feature to form a linear relation between input features and the target variable to minimize an objective function.</a:t>
            </a:r>
          </a:p>
          <a:p>
            <a:pPr marL="734059" lvl="1" indent="-367030" algn="just">
              <a:lnSpc>
                <a:spcPts val="5099"/>
              </a:lnSpc>
              <a:buFont typeface="Arial"/>
              <a:buChar char="•"/>
            </a:pPr>
            <a:r>
              <a:rPr lang="en-US" sz="3399">
                <a:solidFill>
                  <a:srgbClr val="000000"/>
                </a:solidFill>
                <a:latin typeface="Open Sans"/>
              </a:rPr>
              <a:t>The objective function used in this case is Mean Squared Error.</a:t>
            </a:r>
          </a:p>
          <a:p>
            <a:pPr algn="just">
              <a:lnSpc>
                <a:spcPts val="5099"/>
              </a:lnSpc>
            </a:pPr>
            <a:endParaRPr lang="en-US" sz="3399">
              <a:solidFill>
                <a:srgbClr val="000000"/>
              </a:solidFill>
              <a:latin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4" name="AutoShape 4"/>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5" name="TextBox 5"/>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Models Used</a:t>
            </a:r>
          </a:p>
        </p:txBody>
      </p:sp>
      <p:sp>
        <p:nvSpPr>
          <p:cNvPr id="6" name="TextBox 6"/>
          <p:cNvSpPr txBox="1"/>
          <p:nvPr/>
        </p:nvSpPr>
        <p:spPr>
          <a:xfrm>
            <a:off x="744208" y="2539841"/>
            <a:ext cx="16007853" cy="5813425"/>
          </a:xfrm>
          <a:prstGeom prst="rect">
            <a:avLst/>
          </a:prstGeom>
        </p:spPr>
        <p:txBody>
          <a:bodyPr lIns="0" tIns="0" rIns="0" bIns="0" rtlCol="0" anchor="t">
            <a:spAutoFit/>
          </a:bodyPr>
          <a:lstStyle/>
          <a:p>
            <a:pPr algn="just">
              <a:lnSpc>
                <a:spcPts val="5779"/>
              </a:lnSpc>
            </a:pPr>
            <a:r>
              <a:rPr lang="en-US" sz="3399">
                <a:solidFill>
                  <a:srgbClr val="000000"/>
                </a:solidFill>
                <a:latin typeface="Open Sans"/>
              </a:rPr>
              <a:t>There are three versions of Linear Regression</a:t>
            </a:r>
          </a:p>
          <a:p>
            <a:pPr marL="1468119" lvl="2" indent="-489373" algn="just">
              <a:lnSpc>
                <a:spcPts val="5779"/>
              </a:lnSpc>
              <a:buFont typeface="Arial"/>
              <a:buChar char="⚬"/>
            </a:pPr>
            <a:r>
              <a:rPr lang="en-US" sz="3399">
                <a:solidFill>
                  <a:srgbClr val="000000"/>
                </a:solidFill>
                <a:latin typeface="Open Sans"/>
              </a:rPr>
              <a:t>Linear Regression - No regularisation</a:t>
            </a:r>
          </a:p>
          <a:p>
            <a:pPr marL="1468119" lvl="2" indent="-489373" algn="just">
              <a:lnSpc>
                <a:spcPts val="5779"/>
              </a:lnSpc>
              <a:buFont typeface="Arial"/>
              <a:buChar char="⚬"/>
            </a:pPr>
            <a:r>
              <a:rPr lang="en-US" sz="3399">
                <a:solidFill>
                  <a:srgbClr val="000000"/>
                </a:solidFill>
                <a:latin typeface="Open Sans"/>
              </a:rPr>
              <a:t>Lasso Regression - L1 regularisation (Tries to push coefficients to zero)</a:t>
            </a:r>
          </a:p>
          <a:p>
            <a:pPr marL="1468119" lvl="2" indent="-489373" algn="just">
              <a:lnSpc>
                <a:spcPts val="5779"/>
              </a:lnSpc>
              <a:buFont typeface="Arial"/>
              <a:buChar char="⚬"/>
            </a:pPr>
            <a:r>
              <a:rPr lang="en-US" sz="3399">
                <a:solidFill>
                  <a:srgbClr val="000000"/>
                </a:solidFill>
                <a:latin typeface="Open Sans"/>
              </a:rPr>
              <a:t>Ridge Regression - L2 regularisation (Tries to keep coefficients as low as possible)</a:t>
            </a:r>
          </a:p>
          <a:p>
            <a:pPr algn="just">
              <a:lnSpc>
                <a:spcPts val="5779"/>
              </a:lnSpc>
            </a:pPr>
            <a:endParaRPr lang="en-US" sz="3399">
              <a:solidFill>
                <a:srgbClr val="000000"/>
              </a:solidFill>
              <a:latin typeface="Open Sans"/>
            </a:endParaRPr>
          </a:p>
          <a:p>
            <a:pPr algn="just">
              <a:lnSpc>
                <a:spcPts val="5779"/>
              </a:lnSpc>
            </a:pPr>
            <a:r>
              <a:rPr lang="en-US" sz="3399">
                <a:solidFill>
                  <a:srgbClr val="000000"/>
                </a:solidFill>
                <a:latin typeface="Open Sans"/>
              </a:rPr>
              <a:t>We will compare these three algorithms.</a:t>
            </a:r>
          </a:p>
          <a:p>
            <a:pPr algn="just">
              <a:lnSpc>
                <a:spcPts val="5779"/>
              </a:lnSpc>
            </a:pPr>
            <a:endParaRPr lang="en-US" sz="3399">
              <a:solidFill>
                <a:srgbClr val="000000"/>
              </a:solidFill>
              <a:latin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4" name="AutoShape 4"/>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5" name="TextBox 5"/>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Evaluation</a:t>
            </a:r>
          </a:p>
        </p:txBody>
      </p:sp>
      <p:sp>
        <p:nvSpPr>
          <p:cNvPr id="6" name="TextBox 6"/>
          <p:cNvSpPr txBox="1"/>
          <p:nvPr/>
        </p:nvSpPr>
        <p:spPr>
          <a:xfrm>
            <a:off x="2625050" y="4261913"/>
            <a:ext cx="12224088" cy="4432935"/>
          </a:xfrm>
          <a:prstGeom prst="rect">
            <a:avLst/>
          </a:prstGeom>
        </p:spPr>
        <p:txBody>
          <a:bodyPr lIns="0" tIns="0" rIns="0" bIns="0" rtlCol="0" anchor="t">
            <a:spAutoFit/>
          </a:bodyPr>
          <a:lstStyle/>
          <a:p>
            <a:pPr algn="just">
              <a:lnSpc>
                <a:spcPts val="5099"/>
              </a:lnSpc>
            </a:pPr>
            <a:endParaRPr/>
          </a:p>
          <a:p>
            <a:pPr algn="just">
              <a:lnSpc>
                <a:spcPts val="5099"/>
              </a:lnSpc>
            </a:pPr>
            <a:r>
              <a:rPr lang="en-US" sz="3399">
                <a:solidFill>
                  <a:srgbClr val="000000"/>
                </a:solidFill>
                <a:latin typeface="Open Sans"/>
              </a:rPr>
              <a:t>         </a:t>
            </a:r>
            <a:r>
              <a:rPr lang="en-US" sz="3399">
                <a:solidFill>
                  <a:srgbClr val="000000"/>
                </a:solidFill>
                <a:latin typeface="Open Sans Bold"/>
              </a:rPr>
              <a:t>Model</a:t>
            </a:r>
            <a:r>
              <a:rPr lang="en-US" sz="3399">
                <a:solidFill>
                  <a:srgbClr val="000000"/>
                </a:solidFill>
                <a:latin typeface="Open Sans"/>
              </a:rPr>
              <a:t>                        </a:t>
            </a:r>
            <a:r>
              <a:rPr lang="en-US" sz="3399">
                <a:solidFill>
                  <a:srgbClr val="000000"/>
                </a:solidFill>
                <a:latin typeface="Open Sans Bold"/>
              </a:rPr>
              <a:t>RMSE</a:t>
            </a:r>
            <a:r>
              <a:rPr lang="en-US" sz="3399">
                <a:solidFill>
                  <a:srgbClr val="000000"/>
                </a:solidFill>
                <a:latin typeface="Open Sans"/>
              </a:rPr>
              <a:t>       </a:t>
            </a:r>
            <a:r>
              <a:rPr lang="en-US" sz="3399">
                <a:solidFill>
                  <a:srgbClr val="000000"/>
                </a:solidFill>
                <a:latin typeface="Open Sans Bold"/>
              </a:rPr>
              <a:t>MSE</a:t>
            </a:r>
            <a:r>
              <a:rPr lang="en-US" sz="3399">
                <a:solidFill>
                  <a:srgbClr val="000000"/>
                </a:solidFill>
                <a:latin typeface="Open Sans"/>
              </a:rPr>
              <a:t>        </a:t>
            </a:r>
            <a:r>
              <a:rPr lang="en-US" sz="3399">
                <a:solidFill>
                  <a:srgbClr val="000000"/>
                </a:solidFill>
                <a:latin typeface="Open Sans Bold"/>
              </a:rPr>
              <a:t>MAE</a:t>
            </a:r>
            <a:r>
              <a:rPr lang="en-US" sz="3399">
                <a:solidFill>
                  <a:srgbClr val="000000"/>
                </a:solidFill>
                <a:latin typeface="Open Sans"/>
              </a:rPr>
              <a:t>        </a:t>
            </a:r>
            <a:r>
              <a:rPr lang="en-US" sz="3399">
                <a:solidFill>
                  <a:srgbClr val="000000"/>
                </a:solidFill>
                <a:latin typeface="Open Sans Bold"/>
              </a:rPr>
              <a:t>R2</a:t>
            </a:r>
          </a:p>
          <a:p>
            <a:pPr algn="just">
              <a:lnSpc>
                <a:spcPts val="5099"/>
              </a:lnSpc>
            </a:pPr>
            <a:endParaRPr lang="en-US" sz="3399">
              <a:solidFill>
                <a:srgbClr val="000000"/>
              </a:solidFill>
              <a:latin typeface="Open Sans Bold"/>
            </a:endParaRPr>
          </a:p>
          <a:p>
            <a:pPr algn="just">
              <a:lnSpc>
                <a:spcPts val="5099"/>
              </a:lnSpc>
            </a:pPr>
            <a:r>
              <a:rPr lang="en-US" sz="3399">
                <a:solidFill>
                  <a:srgbClr val="000000"/>
                </a:solidFill>
                <a:latin typeface="Open Sans Bold"/>
              </a:rPr>
              <a:t>Linear Regression</a:t>
            </a:r>
            <a:r>
              <a:rPr lang="en-US" sz="3399">
                <a:solidFill>
                  <a:srgbClr val="000000"/>
                </a:solidFill>
                <a:latin typeface="Open Sans"/>
              </a:rPr>
              <a:t>            10.29      105.78     8.23       0.57</a:t>
            </a:r>
          </a:p>
          <a:p>
            <a:pPr algn="just">
              <a:lnSpc>
                <a:spcPts val="5099"/>
              </a:lnSpc>
            </a:pPr>
            <a:r>
              <a:rPr lang="en-US" sz="3399">
                <a:solidFill>
                  <a:srgbClr val="000000"/>
                </a:solidFill>
                <a:latin typeface="Open Sans Bold"/>
              </a:rPr>
              <a:t>Lasso Regression</a:t>
            </a:r>
            <a:r>
              <a:rPr lang="en-US" sz="3399">
                <a:solidFill>
                  <a:srgbClr val="000000"/>
                </a:solidFill>
                <a:latin typeface="Open Sans"/>
              </a:rPr>
              <a:t>              10.68      114.13     8.66       0.54</a:t>
            </a:r>
          </a:p>
          <a:p>
            <a:pPr algn="just">
              <a:lnSpc>
                <a:spcPts val="5099"/>
              </a:lnSpc>
            </a:pPr>
            <a:r>
              <a:rPr lang="en-US" sz="3399">
                <a:solidFill>
                  <a:srgbClr val="000000"/>
                </a:solidFill>
                <a:latin typeface="Open Sans Bold"/>
              </a:rPr>
              <a:t>Ridge Regression</a:t>
            </a:r>
            <a:r>
              <a:rPr lang="en-US" sz="3399">
                <a:solidFill>
                  <a:srgbClr val="000000"/>
                </a:solidFill>
                <a:latin typeface="Open Sans"/>
              </a:rPr>
              <a:t>              10.29      105.86     8.24       0.57</a:t>
            </a:r>
          </a:p>
          <a:p>
            <a:pPr algn="just">
              <a:lnSpc>
                <a:spcPts val="5099"/>
              </a:lnSpc>
            </a:pPr>
            <a:endParaRPr lang="en-US" sz="3399">
              <a:solidFill>
                <a:srgbClr val="000000"/>
              </a:solidFill>
              <a:latin typeface="Open Sans"/>
            </a:endParaRPr>
          </a:p>
        </p:txBody>
      </p:sp>
      <p:sp>
        <p:nvSpPr>
          <p:cNvPr id="7" name="AutoShape 7"/>
          <p:cNvSpPr/>
          <p:nvPr/>
        </p:nvSpPr>
        <p:spPr>
          <a:xfrm>
            <a:off x="2625050" y="5869435"/>
            <a:ext cx="11406584" cy="0"/>
          </a:xfrm>
          <a:prstGeom prst="line">
            <a:avLst/>
          </a:prstGeom>
          <a:ln w="28575" cap="rnd">
            <a:solidFill>
              <a:srgbClr val="000000"/>
            </a:solidFill>
            <a:prstDash val="solid"/>
            <a:headEnd type="none" w="sm" len="sm"/>
            <a:tailEnd type="none" w="sm" len="sm"/>
          </a:ln>
        </p:spPr>
      </p:sp>
      <p:sp>
        <p:nvSpPr>
          <p:cNvPr id="8" name="TextBox 8"/>
          <p:cNvSpPr txBox="1"/>
          <p:nvPr/>
        </p:nvSpPr>
        <p:spPr>
          <a:xfrm>
            <a:off x="801631" y="2445903"/>
            <a:ext cx="17486369" cy="1180465"/>
          </a:xfrm>
          <a:prstGeom prst="rect">
            <a:avLst/>
          </a:prstGeom>
        </p:spPr>
        <p:txBody>
          <a:bodyPr lIns="0" tIns="0" rIns="0" bIns="0" rtlCol="0" anchor="t">
            <a:spAutoFit/>
          </a:bodyPr>
          <a:lstStyle/>
          <a:p>
            <a:pPr>
              <a:lnSpc>
                <a:spcPts val="4759"/>
              </a:lnSpc>
            </a:pPr>
            <a:r>
              <a:rPr lang="en-US" sz="3399">
                <a:solidFill>
                  <a:srgbClr val="000000"/>
                </a:solidFill>
                <a:latin typeface="Open Sans"/>
              </a:rPr>
              <a:t>Comparing the Root Mean Squared Error (RMSE), Mean Squared Error (MSE), Mean Absolute Error (MAE) and R2 Score.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rot="5835">
            <a:off x="2701117" y="1594883"/>
            <a:ext cx="8416199" cy="0"/>
          </a:xfrm>
          <a:prstGeom prst="line">
            <a:avLst/>
          </a:prstGeom>
          <a:ln w="28575" cap="rnd">
            <a:solidFill>
              <a:srgbClr val="000000"/>
            </a:solidFill>
            <a:prstDash val="solid"/>
            <a:headEnd type="none" w="sm" len="sm"/>
            <a:tailEnd type="none" w="sm" len="sm"/>
          </a:ln>
        </p:spPr>
      </p:sp>
      <p:pic>
        <p:nvPicPr>
          <p:cNvPr id="3" name="Picture 3"/>
          <p:cNvPicPr>
            <a:picLocks noChangeAspect="1"/>
          </p:cNvPicPr>
          <p:nvPr/>
        </p:nvPicPr>
        <p:blipFill>
          <a:blip r:embed="rId2"/>
          <a:srcRect/>
          <a:stretch>
            <a:fillRect/>
          </a:stretch>
        </p:blipFill>
        <p:spPr>
          <a:xfrm>
            <a:off x="0" y="1779259"/>
            <a:ext cx="13648699" cy="8127877"/>
          </a:xfrm>
          <a:prstGeom prst="rect">
            <a:avLst/>
          </a:prstGeom>
        </p:spPr>
      </p:pic>
      <p:sp>
        <p:nvSpPr>
          <p:cNvPr id="4" name="TextBox 4"/>
          <p:cNvSpPr txBox="1"/>
          <p:nvPr/>
        </p:nvSpPr>
        <p:spPr>
          <a:xfrm>
            <a:off x="-908024" y="601027"/>
            <a:ext cx="15256105" cy="1703070"/>
          </a:xfrm>
          <a:prstGeom prst="rect">
            <a:avLst/>
          </a:prstGeom>
        </p:spPr>
        <p:txBody>
          <a:bodyPr lIns="0" tIns="0" rIns="0" bIns="0" rtlCol="0" anchor="t">
            <a:spAutoFit/>
          </a:bodyPr>
          <a:lstStyle/>
          <a:p>
            <a:pPr algn="ctr">
              <a:lnSpc>
                <a:spcPts val="6764"/>
              </a:lnSpc>
            </a:pPr>
            <a:r>
              <a:rPr lang="en-US" sz="5499">
                <a:solidFill>
                  <a:srgbClr val="000000"/>
                </a:solidFill>
                <a:latin typeface="League Spartan"/>
              </a:rPr>
              <a:t>Plotting the coefficients</a:t>
            </a:r>
          </a:p>
          <a:p>
            <a:pPr algn="ctr">
              <a:lnSpc>
                <a:spcPts val="6764"/>
              </a:lnSpc>
            </a:pPr>
            <a:endParaRPr lang="en-US" sz="5499">
              <a:solidFill>
                <a:srgbClr val="000000"/>
              </a:solidFill>
              <a:latin typeface="League Spartan"/>
            </a:endParaRPr>
          </a:p>
        </p:txBody>
      </p:sp>
      <p:sp>
        <p:nvSpPr>
          <p:cNvPr id="5" name="TextBox 5"/>
          <p:cNvSpPr txBox="1"/>
          <p:nvPr/>
        </p:nvSpPr>
        <p:spPr>
          <a:xfrm>
            <a:off x="13926775" y="2317115"/>
            <a:ext cx="3959200" cy="5595620"/>
          </a:xfrm>
          <a:prstGeom prst="rect">
            <a:avLst/>
          </a:prstGeom>
        </p:spPr>
        <p:txBody>
          <a:bodyPr lIns="0" tIns="0" rIns="0" bIns="0" rtlCol="0" anchor="t">
            <a:spAutoFit/>
          </a:bodyPr>
          <a:lstStyle/>
          <a:p>
            <a:pPr>
              <a:lnSpc>
                <a:spcPts val="4480"/>
              </a:lnSpc>
            </a:pPr>
            <a:r>
              <a:rPr lang="en-US" sz="3200">
                <a:solidFill>
                  <a:srgbClr val="000000"/>
                </a:solidFill>
                <a:latin typeface="Open Sans"/>
              </a:rPr>
              <a:t>Lasso Regression reduces the complexity of the model by keeping the coefficients as low as possible. Also, coefficients with Linear and Ridge are almost same.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rot="5835">
            <a:off x="2701117" y="1594883"/>
            <a:ext cx="8416199" cy="0"/>
          </a:xfrm>
          <a:prstGeom prst="line">
            <a:avLst/>
          </a:prstGeom>
          <a:ln w="28575" cap="rnd">
            <a:solidFill>
              <a:srgbClr val="000000"/>
            </a:solidFill>
            <a:prstDash val="solid"/>
            <a:headEnd type="none" w="sm" len="sm"/>
            <a:tailEnd type="none" w="sm" len="sm"/>
          </a:ln>
        </p:spPr>
      </p:sp>
      <p:pic>
        <p:nvPicPr>
          <p:cNvPr id="3" name="Picture 3"/>
          <p:cNvPicPr>
            <a:picLocks noChangeAspect="1"/>
          </p:cNvPicPr>
          <p:nvPr/>
        </p:nvPicPr>
        <p:blipFill>
          <a:blip r:embed="rId2"/>
          <a:srcRect/>
          <a:stretch>
            <a:fillRect/>
          </a:stretch>
        </p:blipFill>
        <p:spPr>
          <a:xfrm>
            <a:off x="673972" y="1885950"/>
            <a:ext cx="16085553" cy="5205255"/>
          </a:xfrm>
          <a:prstGeom prst="rect">
            <a:avLst/>
          </a:prstGeom>
        </p:spPr>
      </p:pic>
      <p:sp>
        <p:nvSpPr>
          <p:cNvPr id="4" name="TextBox 4"/>
          <p:cNvSpPr txBox="1"/>
          <p:nvPr/>
        </p:nvSpPr>
        <p:spPr>
          <a:xfrm>
            <a:off x="-908024" y="601027"/>
            <a:ext cx="15256105" cy="2560320"/>
          </a:xfrm>
          <a:prstGeom prst="rect">
            <a:avLst/>
          </a:prstGeom>
        </p:spPr>
        <p:txBody>
          <a:bodyPr lIns="0" tIns="0" rIns="0" bIns="0" rtlCol="0" anchor="t">
            <a:spAutoFit/>
          </a:bodyPr>
          <a:lstStyle/>
          <a:p>
            <a:pPr algn="ctr">
              <a:lnSpc>
                <a:spcPts val="6764"/>
              </a:lnSpc>
            </a:pPr>
            <a:r>
              <a:rPr lang="en-US" sz="5499">
                <a:solidFill>
                  <a:srgbClr val="000000"/>
                </a:solidFill>
                <a:latin typeface="League Spartan"/>
              </a:rPr>
              <a:t>Plotting Predictions</a:t>
            </a:r>
          </a:p>
          <a:p>
            <a:pPr algn="ctr">
              <a:lnSpc>
                <a:spcPts val="6764"/>
              </a:lnSpc>
            </a:pPr>
            <a:endParaRPr lang="en-US" sz="5499">
              <a:solidFill>
                <a:srgbClr val="000000"/>
              </a:solidFill>
              <a:latin typeface="League Spartan"/>
            </a:endParaRPr>
          </a:p>
          <a:p>
            <a:pPr algn="ctr">
              <a:lnSpc>
                <a:spcPts val="6764"/>
              </a:lnSpc>
            </a:pPr>
            <a:endParaRPr lang="en-US" sz="5499">
              <a:solidFill>
                <a:srgbClr val="000000"/>
              </a:solidFill>
              <a:latin typeface="League Spartan"/>
            </a:endParaRPr>
          </a:p>
        </p:txBody>
      </p:sp>
      <p:sp>
        <p:nvSpPr>
          <p:cNvPr id="5" name="TextBox 5"/>
          <p:cNvSpPr txBox="1"/>
          <p:nvPr/>
        </p:nvSpPr>
        <p:spPr>
          <a:xfrm>
            <a:off x="1677470" y="7034055"/>
            <a:ext cx="14933061" cy="2647950"/>
          </a:xfrm>
          <a:prstGeom prst="rect">
            <a:avLst/>
          </a:prstGeom>
        </p:spPr>
        <p:txBody>
          <a:bodyPr lIns="0" tIns="0" rIns="0" bIns="0" rtlCol="0" anchor="t">
            <a:spAutoFit/>
          </a:bodyPr>
          <a:lstStyle/>
          <a:p>
            <a:pPr>
              <a:lnSpc>
                <a:spcPts val="4200"/>
              </a:lnSpc>
            </a:pPr>
            <a:r>
              <a:rPr lang="en-US" sz="3000">
                <a:solidFill>
                  <a:srgbClr val="000000"/>
                </a:solidFill>
                <a:latin typeface="Open Sans"/>
              </a:rPr>
              <a:t>Looking at the graphs between predicted and true values of the target variable, we can conclude that Linear and Ridge Regression perform well as the predictions are closer to the actual values. While Lasso Regression reduces the complexity at the cost of loosing performance in this case. (The closer the points are to the black line, the less the error is.)</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509347" y="610552"/>
            <a:ext cx="1499906" cy="17466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4561182" y="2788742"/>
            <a:ext cx="4709517" cy="470951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2788742"/>
            <a:ext cx="4709517" cy="4709517"/>
          </a:xfrm>
          <a:prstGeom prst="rect">
            <a:avLst/>
          </a:prstGeom>
        </p:spPr>
      </p:pic>
      <p:sp>
        <p:nvSpPr>
          <p:cNvPr id="4" name="TextBox 4"/>
          <p:cNvSpPr txBox="1"/>
          <p:nvPr/>
        </p:nvSpPr>
        <p:spPr>
          <a:xfrm>
            <a:off x="9872104" y="2019738"/>
            <a:ext cx="7363548" cy="1143251"/>
          </a:xfrm>
          <a:prstGeom prst="rect">
            <a:avLst/>
          </a:prstGeom>
        </p:spPr>
        <p:txBody>
          <a:bodyPr lIns="0" tIns="0" rIns="0" bIns="0" rtlCol="0" anchor="t">
            <a:spAutoFit/>
          </a:bodyPr>
          <a:lstStyle/>
          <a:p>
            <a:pPr>
              <a:lnSpc>
                <a:spcPts val="9143"/>
              </a:lnSpc>
            </a:pPr>
            <a:r>
              <a:rPr lang="en-US" sz="7434">
                <a:solidFill>
                  <a:srgbClr val="000000"/>
                </a:solidFill>
                <a:latin typeface="League Spartan"/>
              </a:rPr>
              <a:t>Conclusion</a:t>
            </a:r>
          </a:p>
        </p:txBody>
      </p:sp>
      <p:sp>
        <p:nvSpPr>
          <p:cNvPr id="5" name="AutoShape 5"/>
          <p:cNvSpPr/>
          <p:nvPr/>
        </p:nvSpPr>
        <p:spPr>
          <a:xfrm>
            <a:off x="9756879" y="3580064"/>
            <a:ext cx="7020648" cy="0"/>
          </a:xfrm>
          <a:prstGeom prst="line">
            <a:avLst/>
          </a:prstGeom>
          <a:ln w="28575" cap="rnd">
            <a:solidFill>
              <a:srgbClr val="000000"/>
            </a:solidFill>
            <a:prstDash val="solid"/>
            <a:headEnd type="none" w="sm" len="sm"/>
            <a:tailEnd type="none" w="sm" len="sm"/>
          </a:ln>
        </p:spPr>
      </p:sp>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152055" y="1915434"/>
            <a:ext cx="1499906" cy="1746616"/>
          </a:xfrm>
          <a:prstGeom prst="rect">
            <a:avLst/>
          </a:prstGeom>
        </p:spPr>
      </p:pic>
      <p:sp>
        <p:nvSpPr>
          <p:cNvPr id="7" name="AutoShape 7"/>
          <p:cNvSpPr/>
          <p:nvPr/>
        </p:nvSpPr>
        <p:spPr>
          <a:xfrm rot="-1799999">
            <a:off x="4609275" y="7242177"/>
            <a:ext cx="4019073" cy="0"/>
          </a:xfrm>
          <a:prstGeom prst="line">
            <a:avLst/>
          </a:prstGeom>
          <a:ln w="28575" cap="rnd">
            <a:solidFill>
              <a:srgbClr val="000000"/>
            </a:solidFill>
            <a:prstDash val="solid"/>
            <a:headEnd type="none" w="sm" len="sm"/>
            <a:tailEnd type="none" w="sm" len="sm"/>
          </a:ln>
        </p:spPr>
      </p:sp>
      <p:sp>
        <p:nvSpPr>
          <p:cNvPr id="8" name="TextBox 8"/>
          <p:cNvSpPr txBox="1"/>
          <p:nvPr/>
        </p:nvSpPr>
        <p:spPr>
          <a:xfrm>
            <a:off x="9756879" y="3920646"/>
            <a:ext cx="8081799" cy="3073400"/>
          </a:xfrm>
          <a:prstGeom prst="rect">
            <a:avLst/>
          </a:prstGeom>
        </p:spPr>
        <p:txBody>
          <a:bodyPr lIns="0" tIns="0" rIns="0" bIns="0" rtlCol="0" anchor="t">
            <a:spAutoFit/>
          </a:bodyPr>
          <a:lstStyle/>
          <a:p>
            <a:pPr>
              <a:lnSpc>
                <a:spcPts val="4900"/>
              </a:lnSpc>
            </a:pPr>
            <a:r>
              <a:rPr lang="en-US" sz="3500">
                <a:solidFill>
                  <a:srgbClr val="000000"/>
                </a:solidFill>
                <a:latin typeface="Open Sans"/>
              </a:rPr>
              <a:t>Comparing the graphs, we find Linear and Ridge regression to be the better of the lot.</a:t>
            </a:r>
          </a:p>
          <a:p>
            <a:pPr>
              <a:lnSpc>
                <a:spcPts val="4900"/>
              </a:lnSpc>
            </a:pPr>
            <a:endParaRPr lang="en-US" sz="3500">
              <a:solidFill>
                <a:srgbClr val="000000"/>
              </a:solidFill>
              <a:latin typeface="Open Sans"/>
            </a:endParaRPr>
          </a:p>
          <a:p>
            <a:pPr>
              <a:lnSpc>
                <a:spcPts val="4900"/>
              </a:lnSpc>
            </a:pPr>
            <a:endParaRPr lang="en-US" sz="3500">
              <a:solidFill>
                <a:srgbClr val="000000"/>
              </a:solid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09"/>
          <a:stretch>
            <a:fillRect/>
          </a:stretch>
        </p:blipFill>
        <p:spPr>
          <a:xfrm rot="5400000">
            <a:off x="-4991292" y="3810192"/>
            <a:ext cx="16073566" cy="8453182"/>
          </a:xfrm>
          <a:prstGeom prst="rect">
            <a:avLst/>
          </a:prstGeom>
        </p:spPr>
      </p:pic>
      <p:sp>
        <p:nvSpPr>
          <p:cNvPr id="3" name="TextBox 3"/>
          <p:cNvSpPr txBox="1"/>
          <p:nvPr/>
        </p:nvSpPr>
        <p:spPr>
          <a:xfrm>
            <a:off x="512485" y="6060189"/>
            <a:ext cx="6759597" cy="1162050"/>
          </a:xfrm>
          <a:prstGeom prst="rect">
            <a:avLst/>
          </a:prstGeom>
        </p:spPr>
        <p:txBody>
          <a:bodyPr lIns="0" tIns="0" rIns="0" bIns="0" rtlCol="0" anchor="t">
            <a:spAutoFit/>
          </a:bodyPr>
          <a:lstStyle/>
          <a:p>
            <a:pPr>
              <a:lnSpc>
                <a:spcPts val="9225"/>
              </a:lnSpc>
            </a:pPr>
            <a:r>
              <a:rPr lang="en-US" sz="7500">
                <a:solidFill>
                  <a:srgbClr val="000000"/>
                </a:solidFill>
                <a:latin typeface="League Spartan"/>
              </a:rPr>
              <a:t>Introduction</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354040" y="768566"/>
            <a:ext cx="1499906" cy="1746616"/>
          </a:xfrm>
          <a:prstGeom prst="rect">
            <a:avLst/>
          </a:prstGeom>
        </p:spPr>
      </p:pic>
      <p:sp>
        <p:nvSpPr>
          <p:cNvPr id="5" name="TextBox 5"/>
          <p:cNvSpPr txBox="1"/>
          <p:nvPr/>
        </p:nvSpPr>
        <p:spPr>
          <a:xfrm>
            <a:off x="7854297" y="701891"/>
            <a:ext cx="9405003" cy="8909685"/>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Open Sans"/>
              </a:rPr>
              <a:t>Concrete mix design is a complex and multistage process in which we try to find the best composition of ingredients to create good performing concrete. </a:t>
            </a:r>
          </a:p>
          <a:p>
            <a:pPr marL="777240" lvl="1" indent="-388620">
              <a:lnSpc>
                <a:spcPts val="5040"/>
              </a:lnSpc>
              <a:buFont typeface="Arial"/>
              <a:buChar char="•"/>
            </a:pPr>
            <a:r>
              <a:rPr lang="en-US" sz="3600">
                <a:solidFill>
                  <a:srgbClr val="000000"/>
                </a:solidFill>
                <a:latin typeface="Open Sans"/>
              </a:rPr>
              <a:t>Machine learning has recently gained significant attention, and future predictions for this technology are even more promising. </a:t>
            </a:r>
          </a:p>
          <a:p>
            <a:pPr marL="777240" lvl="1" indent="-388620">
              <a:lnSpc>
                <a:spcPts val="5040"/>
              </a:lnSpc>
              <a:buFont typeface="Arial"/>
              <a:buChar char="•"/>
            </a:pPr>
            <a:r>
              <a:rPr lang="en-US" sz="3600">
                <a:solidFill>
                  <a:srgbClr val="000000"/>
                </a:solidFill>
                <a:latin typeface="Open Sans"/>
              </a:rPr>
              <a:t>Data mining on large sets of data attracts attention since machine learning algorithms have achieved a level in which they can recognise patterns which are difficult to recognise by human cognitive skills.</a:t>
            </a:r>
          </a:p>
        </p:txBody>
      </p:sp>
      <p:sp>
        <p:nvSpPr>
          <p:cNvPr id="6" name="AutoShape 6"/>
          <p:cNvSpPr/>
          <p:nvPr/>
        </p:nvSpPr>
        <p:spPr>
          <a:xfrm>
            <a:off x="361707" y="7465840"/>
            <a:ext cx="6492240" cy="0"/>
          </a:xfrm>
          <a:prstGeom prst="line">
            <a:avLst/>
          </a:prstGeom>
          <a:ln w="28575" cap="rnd">
            <a:solidFill>
              <a:srgbClr val="000000"/>
            </a:solidFill>
            <a:prstDash val="solid"/>
            <a:headEnd type="none" w="sm" len="sm"/>
            <a:tailEnd type="none" w="sm" len="sm"/>
          </a:ln>
        </p:spPr>
      </p:sp>
      <p:pic>
        <p:nvPicPr>
          <p:cNvPr id="7" name="Picture 7"/>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728645">
            <a:off x="-1633090" y="-2685389"/>
            <a:ext cx="6303208" cy="63032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97880" y="2230873"/>
            <a:ext cx="5804607" cy="580460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2230873"/>
            <a:ext cx="5804607" cy="5804607"/>
          </a:xfrm>
          <a:prstGeom prst="rect">
            <a:avLst/>
          </a:prstGeom>
        </p:spPr>
      </p:pic>
      <p:pic>
        <p:nvPicPr>
          <p:cNvPr id="4" name="Picture 4"/>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43526" y="7597308"/>
            <a:ext cx="8233265" cy="8233265"/>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980388" y="1346208"/>
            <a:ext cx="1740378" cy="1769331"/>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48701" y="6288865"/>
            <a:ext cx="1499906" cy="1746616"/>
          </a:xfrm>
          <a:prstGeom prst="rect">
            <a:avLst/>
          </a:prstGeom>
        </p:spPr>
      </p:pic>
      <p:sp>
        <p:nvSpPr>
          <p:cNvPr id="7" name="TextBox 7"/>
          <p:cNvSpPr txBox="1"/>
          <p:nvPr/>
        </p:nvSpPr>
        <p:spPr>
          <a:xfrm>
            <a:off x="1592828" y="4803910"/>
            <a:ext cx="7122369" cy="1408034"/>
          </a:xfrm>
          <a:prstGeom prst="rect">
            <a:avLst/>
          </a:prstGeom>
        </p:spPr>
        <p:txBody>
          <a:bodyPr lIns="0" tIns="0" rIns="0" bIns="0" rtlCol="0" anchor="t">
            <a:spAutoFit/>
          </a:bodyPr>
          <a:lstStyle/>
          <a:p>
            <a:pPr>
              <a:lnSpc>
                <a:spcPts val="11180"/>
              </a:lnSpc>
            </a:pPr>
            <a:r>
              <a:rPr lang="en-US" sz="9090">
                <a:solidFill>
                  <a:srgbClr val="000000"/>
                </a:solidFill>
                <a:latin typeface="League Spart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340469" y="774264"/>
            <a:ext cx="13607063" cy="1059554"/>
          </a:xfrm>
          <a:prstGeom prst="rect">
            <a:avLst/>
          </a:prstGeom>
        </p:spPr>
        <p:txBody>
          <a:bodyPr lIns="0" tIns="0" rIns="0" bIns="0" rtlCol="0" anchor="t">
            <a:spAutoFit/>
          </a:bodyPr>
          <a:lstStyle/>
          <a:p>
            <a:pPr algn="ctr">
              <a:lnSpc>
                <a:spcPts val="8489"/>
              </a:lnSpc>
            </a:pPr>
            <a:r>
              <a:rPr lang="en-US" sz="6901">
                <a:solidFill>
                  <a:srgbClr val="000000"/>
                </a:solidFill>
                <a:latin typeface="League Spartan"/>
              </a:rPr>
              <a:t>Technology &amp; Concepts Used</a:t>
            </a:r>
          </a:p>
        </p:txBody>
      </p:sp>
      <p:pic>
        <p:nvPicPr>
          <p:cNvPr id="3" name="Picture 3"/>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12206" y="334467"/>
            <a:ext cx="10959214" cy="10959214"/>
          </a:xfrm>
          <a:prstGeom prst="rect">
            <a:avLst/>
          </a:prstGeom>
        </p:spPr>
      </p:pic>
      <p:pic>
        <p:nvPicPr>
          <p:cNvPr id="4" name="Picture 4"/>
          <p:cNvPicPr>
            <a:picLocks noChangeAspect="1"/>
          </p:cNvPicPr>
          <p:nvPr/>
        </p:nvPicPr>
        <p:blipFill>
          <a:blip r:embed="rId4">
            <a:alphaModFix amt="9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642726" y="-183004"/>
            <a:ext cx="6783048" cy="6783048"/>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87868" y="8394343"/>
            <a:ext cx="1986022" cy="2312689"/>
          </a:xfrm>
          <a:prstGeom prst="rect">
            <a:avLst/>
          </a:prstGeom>
        </p:spPr>
      </p:pic>
      <p:sp>
        <p:nvSpPr>
          <p:cNvPr id="6" name="TextBox 6"/>
          <p:cNvSpPr txBox="1"/>
          <p:nvPr/>
        </p:nvSpPr>
        <p:spPr>
          <a:xfrm>
            <a:off x="3140322" y="1911999"/>
            <a:ext cx="10161756" cy="7727950"/>
          </a:xfrm>
          <a:prstGeom prst="rect">
            <a:avLst/>
          </a:prstGeom>
        </p:spPr>
        <p:txBody>
          <a:bodyPr lIns="0" tIns="0" rIns="0" bIns="0" rtlCol="0" anchor="t">
            <a:spAutoFit/>
          </a:bodyPr>
          <a:lstStyle/>
          <a:p>
            <a:pPr marL="863598" lvl="1" indent="-431799" algn="just">
              <a:lnSpc>
                <a:spcPts val="5599"/>
              </a:lnSpc>
              <a:buFont typeface="Arial"/>
              <a:buChar char="•"/>
            </a:pPr>
            <a:r>
              <a:rPr lang="en-US" sz="3999">
                <a:solidFill>
                  <a:srgbClr val="000000"/>
                </a:solidFill>
                <a:latin typeface="Open Sans"/>
              </a:rPr>
              <a:t>Machine Learning was used to learn the effectiveness of different ratios of components used in the concrete mix design.</a:t>
            </a:r>
          </a:p>
          <a:p>
            <a:pPr marL="863598" lvl="1" indent="-431799" algn="just">
              <a:lnSpc>
                <a:spcPts val="5599"/>
              </a:lnSpc>
              <a:buFont typeface="Arial"/>
              <a:buChar char="•"/>
            </a:pPr>
            <a:r>
              <a:rPr lang="en-US" sz="3999">
                <a:solidFill>
                  <a:srgbClr val="000000"/>
                </a:solidFill>
                <a:latin typeface="Open Sans"/>
              </a:rPr>
              <a:t>Five ML methods are planned, of which three have been done this semester. The independent results will be compared.</a:t>
            </a:r>
          </a:p>
          <a:p>
            <a:pPr marL="863598" lvl="1" indent="-431799" algn="just">
              <a:lnSpc>
                <a:spcPts val="5599"/>
              </a:lnSpc>
              <a:buFont typeface="Arial"/>
              <a:buChar char="•"/>
            </a:pPr>
            <a:r>
              <a:rPr lang="en-US" sz="3999">
                <a:solidFill>
                  <a:srgbClr val="000000"/>
                </a:solidFill>
                <a:latin typeface="Open Sans"/>
              </a:rPr>
              <a:t>Optimisation of various ratios for concrete mix design is the main aim of this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59567">
            <a:off x="13952014" y="-3836383"/>
            <a:ext cx="8175621" cy="8175621"/>
          </a:xfrm>
          <a:prstGeom prst="rect">
            <a:avLst/>
          </a:prstGeom>
        </p:spPr>
      </p:pic>
      <p:sp>
        <p:nvSpPr>
          <p:cNvPr id="3" name="AutoShape 3"/>
          <p:cNvSpPr/>
          <p:nvPr/>
        </p:nvSpPr>
        <p:spPr>
          <a:xfrm rot="5835">
            <a:off x="2701117" y="1594883"/>
            <a:ext cx="8416199" cy="0"/>
          </a:xfrm>
          <a:prstGeom prst="line">
            <a:avLst/>
          </a:prstGeom>
          <a:ln w="28575" cap="rnd">
            <a:solidFill>
              <a:srgbClr val="000000"/>
            </a:solidFill>
            <a:prstDash val="solid"/>
            <a:headEnd type="none" w="sm" len="sm"/>
            <a:tailEnd type="none" w="sm" len="sm"/>
          </a:ln>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09347" y="3238769"/>
            <a:ext cx="1499906" cy="1746616"/>
          </a:xfrm>
          <a:prstGeom prst="rect">
            <a:avLst/>
          </a:prstGeom>
        </p:spPr>
      </p:pic>
      <p:sp>
        <p:nvSpPr>
          <p:cNvPr id="5" name="TextBox 5"/>
          <p:cNvSpPr txBox="1"/>
          <p:nvPr/>
        </p:nvSpPr>
        <p:spPr>
          <a:xfrm>
            <a:off x="-553296" y="601027"/>
            <a:ext cx="15256105" cy="845820"/>
          </a:xfrm>
          <a:prstGeom prst="rect">
            <a:avLst/>
          </a:prstGeom>
        </p:spPr>
        <p:txBody>
          <a:bodyPr lIns="0" tIns="0" rIns="0" bIns="0" rtlCol="0" anchor="t">
            <a:spAutoFit/>
          </a:bodyPr>
          <a:lstStyle/>
          <a:p>
            <a:pPr algn="ctr">
              <a:lnSpc>
                <a:spcPts val="6764"/>
              </a:lnSpc>
            </a:pPr>
            <a:r>
              <a:rPr lang="en-US" sz="5499">
                <a:solidFill>
                  <a:srgbClr val="000000"/>
                </a:solidFill>
                <a:latin typeface="League Spartan"/>
              </a:rPr>
              <a:t>Importance of Concrete Mix Design</a:t>
            </a:r>
          </a:p>
        </p:txBody>
      </p:sp>
      <p:pic>
        <p:nvPicPr>
          <p:cNvPr id="6" name="Picture 6"/>
          <p:cNvPicPr>
            <a:picLocks noChangeAspect="1"/>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728645">
            <a:off x="-4059628" y="8050622"/>
            <a:ext cx="6303208" cy="6303208"/>
          </a:xfrm>
          <a:prstGeom prst="rect">
            <a:avLst/>
          </a:prstGeom>
        </p:spPr>
      </p:pic>
      <p:grpSp>
        <p:nvGrpSpPr>
          <p:cNvPr id="7" name="Group 7"/>
          <p:cNvGrpSpPr/>
          <p:nvPr/>
        </p:nvGrpSpPr>
        <p:grpSpPr>
          <a:xfrm>
            <a:off x="294800" y="7983762"/>
            <a:ext cx="1057504" cy="105750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2018166"/>
            <a:ext cx="13674109" cy="7023100"/>
          </a:xfrm>
          <a:prstGeom prst="rect">
            <a:avLst/>
          </a:prstGeom>
        </p:spPr>
        <p:txBody>
          <a:bodyPr lIns="0" tIns="0" rIns="0" bIns="0" rtlCol="0" anchor="t">
            <a:spAutoFit/>
          </a:bodyPr>
          <a:lstStyle/>
          <a:p>
            <a:pPr marL="863599" lvl="1" indent="-431800">
              <a:lnSpc>
                <a:spcPts val="5599"/>
              </a:lnSpc>
              <a:buFont typeface="Arial"/>
              <a:buChar char="•"/>
            </a:pPr>
            <a:r>
              <a:rPr lang="en-US" sz="3999">
                <a:solidFill>
                  <a:srgbClr val="000000"/>
                </a:solidFill>
                <a:latin typeface="Open Sans"/>
              </a:rPr>
              <a:t>Concrete is one of the most important materials in Civil Engineering. </a:t>
            </a:r>
          </a:p>
          <a:p>
            <a:pPr marL="863599" lvl="1" indent="-431800">
              <a:lnSpc>
                <a:spcPts val="5599"/>
              </a:lnSpc>
              <a:buFont typeface="Arial"/>
              <a:buChar char="•"/>
            </a:pPr>
            <a:r>
              <a:rPr lang="en-US" sz="3999">
                <a:solidFill>
                  <a:srgbClr val="000000"/>
                </a:solidFill>
                <a:latin typeface="Open Sans"/>
              </a:rPr>
              <a:t>Knowing the compressive strength of concrete is very important when constructing a building or a bridge. </a:t>
            </a:r>
          </a:p>
          <a:p>
            <a:pPr marL="863599" lvl="1" indent="-431800">
              <a:lnSpc>
                <a:spcPts val="5599"/>
              </a:lnSpc>
              <a:buFont typeface="Arial"/>
              <a:buChar char="•"/>
            </a:pPr>
            <a:r>
              <a:rPr lang="en-US" sz="3999">
                <a:solidFill>
                  <a:srgbClr val="000000"/>
                </a:solidFill>
                <a:latin typeface="Open Sans"/>
              </a:rPr>
              <a:t>The Compressive Strength of Concrete is a highly nonlinear function of ingredients used in making it and its characteristics. </a:t>
            </a:r>
          </a:p>
          <a:p>
            <a:pPr marL="863599" lvl="1" indent="-431800">
              <a:lnSpc>
                <a:spcPts val="5599"/>
              </a:lnSpc>
              <a:buFont typeface="Arial"/>
              <a:buChar char="•"/>
            </a:pPr>
            <a:r>
              <a:rPr lang="en-US" sz="3999">
                <a:solidFill>
                  <a:srgbClr val="000000"/>
                </a:solidFill>
                <a:latin typeface="Open Sans"/>
              </a:rPr>
              <a:t>Thus, using Machine Learning to predict the Strength could be useful in generating a combination of ingredients which result in high Strength.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59567">
            <a:off x="13952014" y="-3836383"/>
            <a:ext cx="8175621" cy="8175621"/>
          </a:xfrm>
          <a:prstGeom prst="rect">
            <a:avLst/>
          </a:prstGeom>
        </p:spPr>
      </p:pic>
      <p:pic>
        <p:nvPicPr>
          <p:cNvPr id="3" name="Picture 3"/>
          <p:cNvPicPr>
            <a:picLocks noChangeAspect="1"/>
          </p:cNvPicPr>
          <p:nvPr/>
        </p:nvPicPr>
        <p:blipFill>
          <a:blip r:embed="rId4">
            <a:alphaModFix amt="96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728645">
            <a:off x="-4059628" y="8050622"/>
            <a:ext cx="6303208" cy="6303208"/>
          </a:xfrm>
          <a:prstGeom prst="rect">
            <a:avLst/>
          </a:prstGeom>
        </p:spPr>
      </p:pic>
      <p:sp>
        <p:nvSpPr>
          <p:cNvPr id="4" name="AutoShape 4"/>
          <p:cNvSpPr/>
          <p:nvPr/>
        </p:nvSpPr>
        <p:spPr>
          <a:xfrm rot="5835">
            <a:off x="2626936" y="2533354"/>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09347" y="3238769"/>
            <a:ext cx="1499906" cy="1746616"/>
          </a:xfrm>
          <a:prstGeom prst="rect">
            <a:avLst/>
          </a:prstGeom>
        </p:spPr>
      </p:pic>
      <p:grpSp>
        <p:nvGrpSpPr>
          <p:cNvPr id="6" name="Group 6"/>
          <p:cNvGrpSpPr/>
          <p:nvPr/>
        </p:nvGrpSpPr>
        <p:grpSpPr>
          <a:xfrm>
            <a:off x="294800" y="7983762"/>
            <a:ext cx="1057504" cy="10575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627477" y="1539499"/>
            <a:ext cx="15256105" cy="845820"/>
          </a:xfrm>
          <a:prstGeom prst="rect">
            <a:avLst/>
          </a:prstGeom>
        </p:spPr>
        <p:txBody>
          <a:bodyPr lIns="0" tIns="0" rIns="0" bIns="0" rtlCol="0" anchor="t">
            <a:spAutoFit/>
          </a:bodyPr>
          <a:lstStyle/>
          <a:p>
            <a:pPr algn="ctr">
              <a:lnSpc>
                <a:spcPts val="6764"/>
              </a:lnSpc>
            </a:pPr>
            <a:r>
              <a:rPr lang="en-US" sz="5499">
                <a:solidFill>
                  <a:srgbClr val="000000"/>
                </a:solidFill>
                <a:latin typeface="League Spartan"/>
              </a:rPr>
              <a:t>Machine Learning</a:t>
            </a:r>
          </a:p>
        </p:txBody>
      </p:sp>
      <p:sp>
        <p:nvSpPr>
          <p:cNvPr id="9" name="TextBox 9"/>
          <p:cNvSpPr txBox="1"/>
          <p:nvPr/>
        </p:nvSpPr>
        <p:spPr>
          <a:xfrm>
            <a:off x="2084634" y="3162569"/>
            <a:ext cx="13416403" cy="4203700"/>
          </a:xfrm>
          <a:prstGeom prst="rect">
            <a:avLst/>
          </a:prstGeom>
        </p:spPr>
        <p:txBody>
          <a:bodyPr lIns="0" tIns="0" rIns="0" bIns="0" rtlCol="0" anchor="t">
            <a:spAutoFit/>
          </a:bodyPr>
          <a:lstStyle/>
          <a:p>
            <a:pPr>
              <a:lnSpc>
                <a:spcPts val="5599"/>
              </a:lnSpc>
            </a:pPr>
            <a:r>
              <a:rPr lang="en-US" sz="3999">
                <a:solidFill>
                  <a:srgbClr val="000000"/>
                </a:solidFill>
                <a:latin typeface="Open Sans"/>
              </a:rPr>
              <a:t>Machine Learning aims to use various </a:t>
            </a:r>
            <a:r>
              <a:rPr lang="en-US" sz="3999">
                <a:solidFill>
                  <a:srgbClr val="000000"/>
                </a:solidFill>
                <a:latin typeface="Arimo"/>
              </a:rPr>
              <a:t>state-of-the-art achievements in computer science to build upon a system that will be able to learn from data sets and, thus, seek patterns and relationships between variables and groups of variables, which would be challenging to conduct with conventional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Data Description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5" name="AutoShape 5"/>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6" name="TextBox 6"/>
          <p:cNvSpPr txBox="1"/>
          <p:nvPr/>
        </p:nvSpPr>
        <p:spPr>
          <a:xfrm>
            <a:off x="461007" y="2447980"/>
            <a:ext cx="16230600" cy="5957400"/>
          </a:xfrm>
          <a:prstGeom prst="rect">
            <a:avLst/>
          </a:prstGeom>
        </p:spPr>
        <p:txBody>
          <a:bodyPr lIns="0" tIns="0" rIns="0" bIns="0" rtlCol="0" anchor="t">
            <a:spAutoFit/>
          </a:bodyPr>
          <a:lstStyle/>
          <a:p>
            <a:pPr marL="798829" lvl="1" indent="-399415" algn="just">
              <a:lnSpc>
                <a:spcPts val="5179"/>
              </a:lnSpc>
              <a:buFont typeface="Arial"/>
              <a:buChar char="•"/>
            </a:pPr>
            <a:r>
              <a:rPr lang="en-US" sz="3699" dirty="0">
                <a:solidFill>
                  <a:srgbClr val="000000"/>
                </a:solidFill>
                <a:latin typeface="Open Sans"/>
              </a:rPr>
              <a:t>The number of Instances (Data) we used is 1030. We have used nine attributes, out of which 8 are independent variables, and one is an output </a:t>
            </a:r>
            <a:r>
              <a:rPr lang="en-US" sz="3699">
                <a:solidFill>
                  <a:srgbClr val="000000"/>
                </a:solidFill>
                <a:latin typeface="Open Sans"/>
              </a:rPr>
              <a:t>or dependent </a:t>
            </a:r>
            <a:r>
              <a:rPr lang="en-US" sz="3699" dirty="0">
                <a:solidFill>
                  <a:srgbClr val="000000"/>
                </a:solidFill>
                <a:latin typeface="Open Sans"/>
              </a:rPr>
              <a:t>variable.</a:t>
            </a:r>
          </a:p>
          <a:p>
            <a:pPr marL="798829" lvl="1" indent="-399415" algn="just">
              <a:lnSpc>
                <a:spcPts val="5179"/>
              </a:lnSpc>
              <a:buFont typeface="Arial"/>
              <a:buChar char="•"/>
            </a:pPr>
            <a:r>
              <a:rPr lang="en-US" sz="3699" dirty="0">
                <a:solidFill>
                  <a:srgbClr val="000000"/>
                </a:solidFill>
                <a:latin typeface="Open Sans"/>
              </a:rPr>
              <a:t>The eight attributes or inputs we used are Cement (kg/m³), Blast Furnace (kg/m³), Fly Ash (Kg/m³), Water (Kg/m³), Superplasticizer (Kg/m³), Fine Aggregates (Kg/m³), Coarse Aggregates (Kg/m³) and Age (Days).                                                                          </a:t>
            </a:r>
          </a:p>
          <a:p>
            <a:pPr marL="798829" lvl="1" indent="-399415" algn="just">
              <a:lnSpc>
                <a:spcPts val="5179"/>
              </a:lnSpc>
              <a:buFont typeface="Arial"/>
              <a:buChar char="•"/>
            </a:pPr>
            <a:r>
              <a:rPr lang="en-US" sz="3699" dirty="0">
                <a:solidFill>
                  <a:srgbClr val="000000"/>
                </a:solidFill>
                <a:latin typeface="Open Sans"/>
              </a:rPr>
              <a:t>The output is Concrete Compressive Strength (MPa) </a:t>
            </a:r>
          </a:p>
          <a:p>
            <a:pPr algn="just">
              <a:lnSpc>
                <a:spcPts val="5179"/>
              </a:lnSpc>
            </a:pPr>
            <a:r>
              <a:rPr lang="en-US" sz="3699" dirty="0">
                <a:solidFill>
                  <a:srgbClr val="000000"/>
                </a:solidFill>
                <a:latin typeface="Open Sans"/>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5" name="AutoShape 5"/>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6" name="TextBox 6"/>
          <p:cNvSpPr txBox="1"/>
          <p:nvPr/>
        </p:nvSpPr>
        <p:spPr>
          <a:xfrm>
            <a:off x="1028700" y="3075277"/>
            <a:ext cx="16230600" cy="5887720"/>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000000"/>
                </a:solidFill>
                <a:latin typeface="Open Sans"/>
              </a:rPr>
              <a:t>We have explored the data and computed the mean, median, Mode, Percentiles, Min, Max and Standard Deviation.</a:t>
            </a:r>
          </a:p>
          <a:p>
            <a:pPr marL="798829" lvl="1" indent="-399415">
              <a:lnSpc>
                <a:spcPts val="5179"/>
              </a:lnSpc>
              <a:buFont typeface="Arial"/>
              <a:buChar char="•"/>
            </a:pPr>
            <a:r>
              <a:rPr lang="en-US" sz="3699">
                <a:solidFill>
                  <a:srgbClr val="000000"/>
                </a:solidFill>
                <a:latin typeface="Open Sans"/>
              </a:rPr>
              <a:t>After that, we checked the pairwise relation between features and graphs were plotted and found that there seems to be no high correlation between independent variables (features). This can be further confirmed by plotting the </a:t>
            </a:r>
            <a:r>
              <a:rPr lang="en-US" sz="3699">
                <a:solidFill>
                  <a:srgbClr val="000000"/>
                </a:solidFill>
                <a:latin typeface="Open Sans Bold"/>
              </a:rPr>
              <a:t>Pearson Correlation coefficients</a:t>
            </a:r>
            <a:r>
              <a:rPr lang="en-US" sz="3699">
                <a:solidFill>
                  <a:srgbClr val="000000"/>
                </a:solidFill>
                <a:latin typeface="Open Sans"/>
              </a:rPr>
              <a:t> between the features.  </a:t>
            </a:r>
          </a:p>
          <a:p>
            <a:pPr marL="798829" lvl="1" indent="-399415" algn="l">
              <a:lnSpc>
                <a:spcPts val="5179"/>
              </a:lnSpc>
              <a:buFont typeface="Arial"/>
              <a:buChar char="•"/>
            </a:pPr>
            <a:r>
              <a:rPr lang="en-US" sz="3699">
                <a:solidFill>
                  <a:srgbClr val="000000"/>
                </a:solidFill>
                <a:latin typeface="Open Sans"/>
              </a:rPr>
              <a:t> Next, we have plotted the feature correlation heatmap among different attributes.  </a:t>
            </a:r>
          </a:p>
        </p:txBody>
      </p:sp>
      <p:sp>
        <p:nvSpPr>
          <p:cNvPr id="7" name="TextBox 7"/>
          <p:cNvSpPr txBox="1"/>
          <p:nvPr/>
        </p:nvSpPr>
        <p:spPr>
          <a:xfrm>
            <a:off x="1760146" y="1948541"/>
            <a:ext cx="4408884"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What we did?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sp>
        <p:nvSpPr>
          <p:cNvPr id="4" name="AutoShape 4"/>
          <p:cNvSpPr/>
          <p:nvPr/>
        </p:nvSpPr>
        <p:spPr>
          <a:xfrm rot="5835">
            <a:off x="1960931" y="1760423"/>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6"/>
          <a:srcRect/>
          <a:stretch>
            <a:fillRect/>
          </a:stretch>
        </p:blipFill>
        <p:spPr>
          <a:xfrm>
            <a:off x="9661591" y="2196191"/>
            <a:ext cx="8626409" cy="7431983"/>
          </a:xfrm>
          <a:prstGeom prst="rect">
            <a:avLst/>
          </a:prstGeom>
        </p:spPr>
      </p:pic>
      <p:sp>
        <p:nvSpPr>
          <p:cNvPr id="6" name="TextBox 6"/>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id="7" name="TextBox 7"/>
          <p:cNvSpPr txBox="1"/>
          <p:nvPr/>
        </p:nvSpPr>
        <p:spPr>
          <a:xfrm>
            <a:off x="777179" y="3209816"/>
            <a:ext cx="9088852" cy="5398135"/>
          </a:xfrm>
          <a:prstGeom prst="rect">
            <a:avLst/>
          </a:prstGeom>
        </p:spPr>
        <p:txBody>
          <a:bodyPr lIns="0" tIns="0" rIns="0" bIns="0" rtlCol="0" anchor="t">
            <a:spAutoFit/>
          </a:bodyPr>
          <a:lstStyle/>
          <a:p>
            <a:pPr marL="669289" lvl="1" indent="-334645">
              <a:lnSpc>
                <a:spcPts val="4339"/>
              </a:lnSpc>
              <a:buFont typeface="Arial"/>
              <a:buChar char="•"/>
            </a:pPr>
            <a:r>
              <a:rPr lang="en-US" sz="3099" dirty="0">
                <a:solidFill>
                  <a:srgbClr val="000000"/>
                </a:solidFill>
                <a:latin typeface="Open Sans"/>
              </a:rPr>
              <a:t>There aren't any high correlations between Compressive strength and other features except for Cement, which should be the case for more strength.</a:t>
            </a:r>
          </a:p>
          <a:p>
            <a:pPr marL="669289" lvl="1" indent="-334645">
              <a:lnSpc>
                <a:spcPts val="4339"/>
              </a:lnSpc>
              <a:buFont typeface="Arial"/>
              <a:buChar char="•"/>
            </a:pPr>
            <a:r>
              <a:rPr lang="en-US" sz="3099" dirty="0">
                <a:solidFill>
                  <a:srgbClr val="000000"/>
                </a:solidFill>
                <a:latin typeface="Open Sans"/>
              </a:rPr>
              <a:t>Age and Superplasticizer are the other two features which are strongly correlated with Compressive Strength.</a:t>
            </a:r>
          </a:p>
          <a:p>
            <a:pPr marL="669289" lvl="1" indent="-334645" algn="l">
              <a:lnSpc>
                <a:spcPts val="4339"/>
              </a:lnSpc>
              <a:buFont typeface="Arial"/>
              <a:buChar char="•"/>
            </a:pPr>
            <a:r>
              <a:rPr lang="en-US" sz="3099" dirty="0">
                <a:solidFill>
                  <a:srgbClr val="000000"/>
                </a:solidFill>
                <a:latin typeface="Open Sans"/>
              </a:rPr>
              <a:t>Super Plasticizer seems to have a negative high correlation with Water, and positive correlations with Fly ash and Fine aggregate.</a:t>
            </a:r>
          </a:p>
        </p:txBody>
      </p:sp>
      <p:sp>
        <p:nvSpPr>
          <p:cNvPr id="8" name="TextBox 8"/>
          <p:cNvSpPr txBox="1"/>
          <p:nvPr/>
        </p:nvSpPr>
        <p:spPr>
          <a:xfrm>
            <a:off x="1676400" y="2019300"/>
            <a:ext cx="4567238"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Open Sans Bold"/>
              </a:rPr>
              <a:t>Observations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52061" y="-414491"/>
            <a:ext cx="1740378" cy="176933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1007" y="9413692"/>
            <a:ext cx="1499906" cy="1746616"/>
          </a:xfrm>
          <a:prstGeom prst="rect">
            <a:avLst/>
          </a:prstGeom>
        </p:spPr>
      </p:pic>
      <p:pic>
        <p:nvPicPr>
          <p:cNvPr id="4" name="Picture 4"/>
          <p:cNvPicPr>
            <a:picLocks noChangeAspect="1"/>
          </p:cNvPicPr>
          <p:nvPr/>
        </p:nvPicPr>
        <p:blipFill>
          <a:blip r:embed="rId6"/>
          <a:srcRect l="3321" r="3321"/>
          <a:stretch>
            <a:fillRect/>
          </a:stretch>
        </p:blipFill>
        <p:spPr>
          <a:xfrm>
            <a:off x="10169029" y="2830556"/>
            <a:ext cx="8118971" cy="5656648"/>
          </a:xfrm>
          <a:prstGeom prst="rect">
            <a:avLst/>
          </a:prstGeom>
        </p:spPr>
      </p:pic>
      <p:sp>
        <p:nvSpPr>
          <p:cNvPr id="5" name="TextBox 5"/>
          <p:cNvSpPr txBox="1"/>
          <p:nvPr/>
        </p:nvSpPr>
        <p:spPr>
          <a:xfrm>
            <a:off x="461007" y="3089896"/>
            <a:ext cx="9332181" cy="5793105"/>
          </a:xfrm>
          <a:prstGeom prst="rect">
            <a:avLst/>
          </a:prstGeom>
        </p:spPr>
        <p:txBody>
          <a:bodyPr lIns="0" tIns="0" rIns="0" bIns="0" rtlCol="0" anchor="t">
            <a:spAutoFit/>
          </a:bodyPr>
          <a:lstStyle/>
          <a:p>
            <a:pPr marL="712468" lvl="1" indent="-356234">
              <a:lnSpc>
                <a:spcPts val="4619"/>
              </a:lnSpc>
              <a:buFont typeface="Arial"/>
              <a:buChar char="•"/>
            </a:pPr>
            <a:r>
              <a:rPr lang="en-US" sz="3299">
                <a:solidFill>
                  <a:srgbClr val="000000"/>
                </a:solidFill>
                <a:latin typeface="Open Sans"/>
              </a:rPr>
              <a:t>Compressive </a:t>
            </a:r>
            <a:r>
              <a:rPr lang="en-US" sz="3299">
                <a:solidFill>
                  <a:srgbClr val="000000"/>
                </a:solidFill>
                <a:latin typeface="Arimo"/>
              </a:rPr>
              <a:t>strength increases with amount of cement</a:t>
            </a:r>
          </a:p>
          <a:p>
            <a:pPr marL="712468" lvl="1" indent="-356234">
              <a:lnSpc>
                <a:spcPts val="4619"/>
              </a:lnSpc>
              <a:buFont typeface="Arial"/>
              <a:buChar char="•"/>
            </a:pPr>
            <a:r>
              <a:rPr lang="en-US" sz="3299">
                <a:solidFill>
                  <a:srgbClr val="000000"/>
                </a:solidFill>
                <a:latin typeface="Arimo"/>
              </a:rPr>
              <a:t>Compressive strength increases with age</a:t>
            </a:r>
          </a:p>
          <a:p>
            <a:pPr marL="712468" lvl="1" indent="-356234">
              <a:lnSpc>
                <a:spcPts val="4619"/>
              </a:lnSpc>
              <a:buFont typeface="Arial"/>
              <a:buChar char="•"/>
            </a:pPr>
            <a:r>
              <a:rPr lang="en-US" sz="3299">
                <a:solidFill>
                  <a:srgbClr val="000000"/>
                </a:solidFill>
                <a:latin typeface="Arimo"/>
              </a:rPr>
              <a:t>Cement with low age requires more cement for higher strength</a:t>
            </a:r>
          </a:p>
          <a:p>
            <a:pPr marL="712468" lvl="1" indent="-356234">
              <a:lnSpc>
                <a:spcPts val="4619"/>
              </a:lnSpc>
              <a:buFont typeface="Arial"/>
              <a:buChar char="•"/>
            </a:pPr>
            <a:r>
              <a:rPr lang="en-US" sz="3299">
                <a:solidFill>
                  <a:srgbClr val="000000"/>
                </a:solidFill>
                <a:latin typeface="Arimo"/>
              </a:rPr>
              <a:t>The older the cement is the more water it requires</a:t>
            </a:r>
          </a:p>
          <a:p>
            <a:pPr marL="712468" lvl="1" indent="-356234">
              <a:lnSpc>
                <a:spcPts val="4619"/>
              </a:lnSpc>
              <a:buFont typeface="Arial"/>
              <a:buChar char="•"/>
            </a:pPr>
            <a:r>
              <a:rPr lang="en-US" sz="3299">
                <a:solidFill>
                  <a:srgbClr val="000000"/>
                </a:solidFill>
                <a:latin typeface="Arimo"/>
              </a:rPr>
              <a:t>Concrete strength increases when less water is used in preparing it.</a:t>
            </a:r>
          </a:p>
          <a:p>
            <a:pPr>
              <a:lnSpc>
                <a:spcPts val="4619"/>
              </a:lnSpc>
            </a:pPr>
            <a:endParaRPr lang="en-US" sz="3299">
              <a:solidFill>
                <a:srgbClr val="000000"/>
              </a:solidFill>
              <a:latin typeface="Arimo"/>
            </a:endParaRPr>
          </a:p>
        </p:txBody>
      </p:sp>
      <p:sp>
        <p:nvSpPr>
          <p:cNvPr id="6" name="AutoShape 6"/>
          <p:cNvSpPr/>
          <p:nvPr/>
        </p:nvSpPr>
        <p:spPr>
          <a:xfrm rot="5835">
            <a:off x="1960931" y="1760423"/>
            <a:ext cx="8416199" cy="0"/>
          </a:xfrm>
          <a:prstGeom prst="line">
            <a:avLst/>
          </a:prstGeom>
          <a:ln w="28575" cap="rnd">
            <a:solidFill>
              <a:srgbClr val="000000"/>
            </a:solidFill>
            <a:prstDash val="solid"/>
            <a:headEnd type="none" w="sm" len="sm"/>
            <a:tailEnd type="none" w="sm" len="sm"/>
          </a:ln>
        </p:spPr>
      </p:sp>
      <p:sp>
        <p:nvSpPr>
          <p:cNvPr id="7" name="TextBox 7"/>
          <p:cNvSpPr txBox="1"/>
          <p:nvPr/>
        </p:nvSpPr>
        <p:spPr>
          <a:xfrm>
            <a:off x="-227069" y="345012"/>
            <a:ext cx="12854062" cy="1162050"/>
          </a:xfrm>
          <a:prstGeom prst="rect">
            <a:avLst/>
          </a:prstGeom>
        </p:spPr>
        <p:txBody>
          <a:bodyPr lIns="0" tIns="0" rIns="0" bIns="0" rtlCol="0" anchor="t">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id="8" name="TextBox 8"/>
          <p:cNvSpPr txBox="1"/>
          <p:nvPr/>
        </p:nvSpPr>
        <p:spPr>
          <a:xfrm>
            <a:off x="0" y="1967591"/>
            <a:ext cx="17057510" cy="762000"/>
          </a:xfrm>
          <a:prstGeom prst="rect">
            <a:avLst/>
          </a:prstGeom>
        </p:spPr>
        <p:txBody>
          <a:bodyPr lIns="0" tIns="0" rIns="0" bIns="0" rtlCol="0" anchor="t">
            <a:spAutoFit/>
          </a:bodyPr>
          <a:lstStyle/>
          <a:p>
            <a:pPr algn="ctr">
              <a:lnSpc>
                <a:spcPts val="6299"/>
              </a:lnSpc>
            </a:pPr>
            <a:r>
              <a:rPr lang="en-US" sz="4500" dirty="0">
                <a:solidFill>
                  <a:srgbClr val="000000"/>
                </a:solidFill>
                <a:latin typeface="Open Sans Bold"/>
              </a:rPr>
              <a:t> Observations from Strength vs (Cement, Age, Water)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1126</Words>
  <Application>Microsoft Office PowerPoint</Application>
  <PresentationFormat>Custom</PresentationFormat>
  <Paragraphs>88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League Spartan</vt:lpstr>
      <vt:lpstr>Arimo Bold</vt:lpstr>
      <vt:lpstr>Calibri</vt:lpstr>
      <vt:lpstr>Open Sans</vt:lpstr>
      <vt:lpstr>Open Sans Bold</vt:lpstr>
      <vt:lpstr>Poppins Medium</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dc:title>
  <cp:lastModifiedBy>SHRAVAN G</cp:lastModifiedBy>
  <cp:revision>4</cp:revision>
  <dcterms:created xsi:type="dcterms:W3CDTF">2006-08-16T00:00:00Z</dcterms:created>
  <dcterms:modified xsi:type="dcterms:W3CDTF">2022-07-14T14:09:31Z</dcterms:modified>
  <dc:identifier>DAFAIGyNkuY</dc:identifier>
</cp:coreProperties>
</file>