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91" r:id="rId3"/>
    <p:sldId id="272" r:id="rId4"/>
    <p:sldId id="258" r:id="rId5"/>
    <p:sldId id="259" r:id="rId6"/>
    <p:sldId id="260" r:id="rId7"/>
    <p:sldId id="279" r:id="rId8"/>
    <p:sldId id="280" r:id="rId9"/>
    <p:sldId id="261" r:id="rId10"/>
    <p:sldId id="277" r:id="rId11"/>
    <p:sldId id="281" r:id="rId12"/>
    <p:sldId id="282" r:id="rId13"/>
    <p:sldId id="283" r:id="rId14"/>
    <p:sldId id="278" r:id="rId15"/>
    <p:sldId id="284" r:id="rId16"/>
    <p:sldId id="285" r:id="rId17"/>
    <p:sldId id="286" r:id="rId18"/>
    <p:sldId id="287" r:id="rId19"/>
    <p:sldId id="275" r:id="rId20"/>
    <p:sldId id="288" r:id="rId21"/>
    <p:sldId id="289" r:id="rId22"/>
    <p:sldId id="29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50"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88EF7-C46C-4BAB-A22E-D6A7A140CF3C}"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ED30-8833-4B43-B84C-EB8BD9A58666}" type="slidenum">
              <a:rPr lang="en-US" smtClean="0"/>
              <a:t>‹#›</a:t>
            </a:fld>
            <a:endParaRPr lang="en-US"/>
          </a:p>
        </p:txBody>
      </p:sp>
    </p:spTree>
    <p:extLst>
      <p:ext uri="{BB962C8B-B14F-4D97-AF65-F5344CB8AC3E}">
        <p14:creationId xmlns:p14="http://schemas.microsoft.com/office/powerpoint/2010/main" val="325602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analysis on dataset we use various graph like scatterplot, Bar chart.</a:t>
            </a:r>
          </a:p>
          <a:p>
            <a:endParaRPr lang="en-US" dirty="0"/>
          </a:p>
        </p:txBody>
      </p:sp>
      <p:sp>
        <p:nvSpPr>
          <p:cNvPr id="4" name="Slide Number Placeholder 3"/>
          <p:cNvSpPr>
            <a:spLocks noGrp="1"/>
          </p:cNvSpPr>
          <p:nvPr>
            <p:ph type="sldNum" sz="quarter" idx="5"/>
          </p:nvPr>
        </p:nvSpPr>
        <p:spPr/>
        <p:txBody>
          <a:bodyPr/>
          <a:lstStyle/>
          <a:p>
            <a:fld id="{6F17ED30-8833-4B43-B84C-EB8BD9A58666}" type="slidenum">
              <a:rPr lang="en-US" smtClean="0"/>
              <a:t>3</a:t>
            </a:fld>
            <a:endParaRPr lang="en-US"/>
          </a:p>
        </p:txBody>
      </p:sp>
    </p:spTree>
    <p:extLst>
      <p:ext uri="{BB962C8B-B14F-4D97-AF65-F5344CB8AC3E}">
        <p14:creationId xmlns:p14="http://schemas.microsoft.com/office/powerpoint/2010/main" val="423092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defines the data set and the attributes available in the data set</a:t>
            </a:r>
          </a:p>
          <a:p>
            <a:endParaRPr lang="en-US" dirty="0"/>
          </a:p>
        </p:txBody>
      </p:sp>
      <p:sp>
        <p:nvSpPr>
          <p:cNvPr id="4" name="Slide Number Placeholder 3"/>
          <p:cNvSpPr>
            <a:spLocks noGrp="1"/>
          </p:cNvSpPr>
          <p:nvPr>
            <p:ph type="sldNum" sz="quarter" idx="5"/>
          </p:nvPr>
        </p:nvSpPr>
        <p:spPr/>
        <p:txBody>
          <a:bodyPr/>
          <a:lstStyle/>
          <a:p>
            <a:fld id="{6F17ED30-8833-4B43-B84C-EB8BD9A58666}" type="slidenum">
              <a:rPr lang="en-US" smtClean="0"/>
              <a:t>4</a:t>
            </a:fld>
            <a:endParaRPr lang="en-US"/>
          </a:p>
        </p:txBody>
      </p:sp>
    </p:spTree>
    <p:extLst>
      <p:ext uri="{BB962C8B-B14F-4D97-AF65-F5344CB8AC3E}">
        <p14:creationId xmlns:p14="http://schemas.microsoft.com/office/powerpoint/2010/main" val="19913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the raw data </a:t>
            </a:r>
            <a:r>
              <a:rPr lang="en-US" dirty="0" err="1"/>
              <a:t>characterstics</a:t>
            </a:r>
            <a:endParaRPr lang="en-US" dirty="0"/>
          </a:p>
        </p:txBody>
      </p:sp>
      <p:sp>
        <p:nvSpPr>
          <p:cNvPr id="4" name="Slide Number Placeholder 3"/>
          <p:cNvSpPr>
            <a:spLocks noGrp="1"/>
          </p:cNvSpPr>
          <p:nvPr>
            <p:ph type="sldNum" sz="quarter" idx="5"/>
          </p:nvPr>
        </p:nvSpPr>
        <p:spPr/>
        <p:txBody>
          <a:bodyPr/>
          <a:lstStyle/>
          <a:p>
            <a:fld id="{6F17ED30-8833-4B43-B84C-EB8BD9A58666}" type="slidenum">
              <a:rPr lang="en-US" smtClean="0"/>
              <a:t>5</a:t>
            </a:fld>
            <a:endParaRPr lang="en-US"/>
          </a:p>
        </p:txBody>
      </p:sp>
    </p:spTree>
    <p:extLst>
      <p:ext uri="{BB962C8B-B14F-4D97-AF65-F5344CB8AC3E}">
        <p14:creationId xmlns:p14="http://schemas.microsoft.com/office/powerpoint/2010/main" val="213989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preprocessing our data-set is ready for visualization.</a:t>
            </a:r>
          </a:p>
          <a:p>
            <a:endParaRPr lang="en-US" dirty="0"/>
          </a:p>
        </p:txBody>
      </p:sp>
      <p:sp>
        <p:nvSpPr>
          <p:cNvPr id="4" name="Slide Number Placeholder 3"/>
          <p:cNvSpPr>
            <a:spLocks noGrp="1"/>
          </p:cNvSpPr>
          <p:nvPr>
            <p:ph type="sldNum" sz="quarter" idx="5"/>
          </p:nvPr>
        </p:nvSpPr>
        <p:spPr/>
        <p:txBody>
          <a:bodyPr/>
          <a:lstStyle/>
          <a:p>
            <a:fld id="{6F17ED30-8833-4B43-B84C-EB8BD9A58666}" type="slidenum">
              <a:rPr lang="en-US" smtClean="0"/>
              <a:t>6</a:t>
            </a:fld>
            <a:endParaRPr lang="en-US"/>
          </a:p>
        </p:txBody>
      </p:sp>
    </p:spTree>
    <p:extLst>
      <p:ext uri="{BB962C8B-B14F-4D97-AF65-F5344CB8AC3E}">
        <p14:creationId xmlns:p14="http://schemas.microsoft.com/office/powerpoint/2010/main" val="209476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itchFamily="18" charset="0"/>
                <a:cs typeface="Times New Roman" pitchFamily="18" charset="0"/>
              </a:rPr>
              <a:t>This Graph shows us the visualization on the Gender basics.</a:t>
            </a:r>
          </a:p>
          <a:p>
            <a:r>
              <a:rPr lang="en-US" sz="1200" dirty="0">
                <a:latin typeface="Times New Roman" pitchFamily="18" charset="0"/>
                <a:cs typeface="Times New Roman" pitchFamily="18" charset="0"/>
              </a:rPr>
              <a:t>Here Visualizations is done by using bar chart.</a:t>
            </a:r>
          </a:p>
          <a:p>
            <a:endParaRPr lang="en-US" dirty="0"/>
          </a:p>
        </p:txBody>
      </p:sp>
      <p:sp>
        <p:nvSpPr>
          <p:cNvPr id="4" name="Slide Number Placeholder 3"/>
          <p:cNvSpPr>
            <a:spLocks noGrp="1"/>
          </p:cNvSpPr>
          <p:nvPr>
            <p:ph type="sldNum" sz="quarter" idx="5"/>
          </p:nvPr>
        </p:nvSpPr>
        <p:spPr/>
        <p:txBody>
          <a:bodyPr/>
          <a:lstStyle/>
          <a:p>
            <a:fld id="{6F17ED30-8833-4B43-B84C-EB8BD9A58666}" type="slidenum">
              <a:rPr lang="en-US" smtClean="0"/>
              <a:t>10</a:t>
            </a:fld>
            <a:endParaRPr lang="en-US"/>
          </a:p>
        </p:txBody>
      </p:sp>
    </p:spTree>
    <p:extLst>
      <p:ext uri="{BB962C8B-B14F-4D97-AF65-F5344CB8AC3E}">
        <p14:creationId xmlns:p14="http://schemas.microsoft.com/office/powerpoint/2010/main" val="231880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pPr/>
              <a:t>11/17/2020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pPr/>
              <a:t>11/17/2020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pPr/>
              <a:t>11/17/2020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pPr/>
              <a:t>11/17/2020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11/17/2020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pPr/>
              <a:t>11/17/2020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pPr/>
              <a:t>11/17/2020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pPr/>
              <a:t>11/17/2020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11/17/2020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11/17/2020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11/17/2020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11/17/2020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BE934-1875-8A42-B713-BCBF5B30D0F9}"/>
              </a:ext>
            </a:extLst>
          </p:cNvPr>
          <p:cNvSpPr>
            <a:spLocks noGrp="1"/>
          </p:cNvSpPr>
          <p:nvPr>
            <p:ph type="ctrTitle"/>
          </p:nvPr>
        </p:nvSpPr>
        <p:spPr>
          <a:xfrm>
            <a:off x="2692041" y="1714612"/>
            <a:ext cx="5518066" cy="2268559"/>
          </a:xfrm>
        </p:spPr>
        <p:txBody>
          <a:bodyPr>
            <a:normAutofit fontScale="90000"/>
          </a:bodyPr>
          <a:lstStyle/>
          <a:p>
            <a:r>
              <a:rPr lang="en-US" b="1" i="0" cap="all" dirty="0">
                <a:effectLst/>
                <a:latin typeface="Open Sans"/>
              </a:rPr>
              <a:t>COS60008 INTRODUCTION TO DATA SCIENCE</a:t>
            </a:r>
            <a:endParaRPr lang="en-US" dirty="0"/>
          </a:p>
        </p:txBody>
      </p:sp>
    </p:spTree>
    <p:extLst>
      <p:ext uri="{BB962C8B-B14F-4D97-AF65-F5344CB8AC3E}">
        <p14:creationId xmlns:p14="http://schemas.microsoft.com/office/powerpoint/2010/main" val="2326523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84E215-6A8C-704A-8487-A830DF883122}"/>
              </a:ext>
            </a:extLst>
          </p:cNvPr>
          <p:cNvSpPr>
            <a:spLocks noGrp="1"/>
          </p:cNvSpPr>
          <p:nvPr>
            <p:ph type="title"/>
          </p:nvPr>
        </p:nvSpPr>
        <p:spPr/>
        <p:txBody>
          <a:bodyPr/>
          <a:lstStyle/>
          <a:p>
            <a:pPr algn="l"/>
            <a:r>
              <a:rPr lang="en-US" sz="3600" dirty="0"/>
              <a:t>Visualization and Analysis</a:t>
            </a:r>
            <a:r>
              <a:rPr lang="en-US" dirty="0"/>
              <a:t> </a:t>
            </a:r>
            <a:br>
              <a:rPr lang="en-US" dirty="0"/>
            </a:br>
            <a:endParaRPr lang="en-US" dirty="0"/>
          </a:p>
        </p:txBody>
      </p:sp>
      <p:sp>
        <p:nvSpPr>
          <p:cNvPr id="7" name="Content Placeholder 6"/>
          <p:cNvSpPr>
            <a:spLocks noGrp="1"/>
          </p:cNvSpPr>
          <p:nvPr>
            <p:ph idx="1"/>
          </p:nvPr>
        </p:nvSpPr>
        <p:spPr>
          <a:xfrm>
            <a:off x="2773599" y="2052116"/>
            <a:ext cx="6522801" cy="3997828"/>
          </a:xfrm>
        </p:spPr>
        <p:txBody>
          <a:bodyPr>
            <a:normAutofit/>
          </a:bodyPr>
          <a:lstStyle/>
          <a:p>
            <a:r>
              <a:rPr lang="en-IN" sz="1800" dirty="0"/>
              <a:t>Data Visualization is a simple graphical representation from which everyone can understand what is going here. It simply represents information of data. Information representation gives us away from what the data implies by providing its visual setting through guides or charts</a:t>
            </a:r>
            <a:endParaRPr lang="en-US" sz="1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319913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null value column in bean type and broad bean origin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362200"/>
            <a:ext cx="8991600" cy="1143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571999"/>
            <a:ext cx="8991600" cy="914401"/>
          </a:xfrm>
          <a:prstGeom prst="rect">
            <a:avLst/>
          </a:prstGeom>
        </p:spPr>
      </p:pic>
    </p:spTree>
    <p:extLst>
      <p:ext uri="{BB962C8B-B14F-4D97-AF65-F5344CB8AC3E}">
        <p14:creationId xmlns:p14="http://schemas.microsoft.com/office/powerpoint/2010/main" val="144936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with the Highest Chocolate Vendors.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2052638"/>
            <a:ext cx="8665533" cy="4652962"/>
          </a:xfrm>
        </p:spPr>
      </p:pic>
    </p:spTree>
    <p:extLst>
      <p:ext uri="{BB962C8B-B14F-4D97-AF65-F5344CB8AC3E}">
        <p14:creationId xmlns:p14="http://schemas.microsoft.com/office/powerpoint/2010/main" val="32102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Users that Rated Chocolate Bars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85285"/>
            <a:ext cx="8779335" cy="4738801"/>
          </a:xfrm>
        </p:spPr>
      </p:pic>
    </p:spTree>
    <p:extLst>
      <p:ext uri="{BB962C8B-B14F-4D97-AF65-F5344CB8AC3E}">
        <p14:creationId xmlns:p14="http://schemas.microsoft.com/office/powerpoint/2010/main" val="373535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Neighbors Classifier</a:t>
            </a:r>
            <a:br>
              <a:rPr lang="en-US" dirty="0"/>
            </a:br>
            <a:endParaRPr lang="en-US" dirty="0"/>
          </a:p>
        </p:txBody>
      </p:sp>
      <p:sp>
        <p:nvSpPr>
          <p:cNvPr id="3" name="Content Placeholder 2"/>
          <p:cNvSpPr>
            <a:spLocks noGrp="1"/>
          </p:cNvSpPr>
          <p:nvPr>
            <p:ph idx="1"/>
          </p:nvPr>
        </p:nvSpPr>
        <p:spPr/>
        <p:txBody>
          <a:bodyPr/>
          <a:lstStyle/>
          <a:p>
            <a:r>
              <a:rPr lang="en-US" dirty="0"/>
              <a:t>The standard behind closest neighbor strategies is to discover a predefined number of preparing tests nearest in separation to the new point and anticipate the mark from these. The quantity of tests can be a client characterized steady (k-closest neighbor learning) or fluctuate dependent on the nearby thickness of focuses.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936" y="1752600"/>
            <a:ext cx="9363663" cy="4648200"/>
          </a:xfrm>
        </p:spPr>
      </p:pic>
    </p:spTree>
    <p:extLst>
      <p:ext uri="{BB962C8B-B14F-4D97-AF65-F5344CB8AC3E}">
        <p14:creationId xmlns:p14="http://schemas.microsoft.com/office/powerpoint/2010/main" val="141645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808056"/>
            <a:ext cx="8969939" cy="1077229"/>
          </a:xfrm>
        </p:spPr>
        <p:txBody>
          <a:bodyPr>
            <a:normAutofit fontScale="90000"/>
          </a:bodyPr>
          <a:lstStyle/>
          <a:p>
            <a:r>
              <a:rPr lang="en-US" dirty="0" smtClean="0"/>
              <a:t>Random Forest Confusion Matrix, Classification Report and Cross Validation Scores</a:t>
            </a:r>
            <a:br>
              <a:rPr lang="en-US"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183" y="2052638"/>
            <a:ext cx="4783677" cy="4500562"/>
          </a:xfrm>
        </p:spPr>
      </p:pic>
    </p:spTree>
    <p:extLst>
      <p:ext uri="{BB962C8B-B14F-4D97-AF65-F5344CB8AC3E}">
        <p14:creationId xmlns:p14="http://schemas.microsoft.com/office/powerpoint/2010/main" val="51043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with 5 values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965" y="2052638"/>
            <a:ext cx="7655007" cy="3997325"/>
          </a:xfrm>
        </p:spPr>
      </p:pic>
    </p:spTree>
    <p:extLst>
      <p:ext uri="{BB962C8B-B14F-4D97-AF65-F5344CB8AC3E}">
        <p14:creationId xmlns:p14="http://schemas.microsoft.com/office/powerpoint/2010/main" val="319321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8056"/>
            <a:ext cx="9427139" cy="1077229"/>
          </a:xfrm>
        </p:spPr>
        <p:txBody>
          <a:bodyPr>
            <a:normAutofit fontScale="90000"/>
          </a:bodyPr>
          <a:lstStyle/>
          <a:p>
            <a:r>
              <a:rPr lang="en-US" dirty="0" smtClean="0"/>
              <a:t>KNN With 5 values Confusion </a:t>
            </a:r>
            <a:r>
              <a:rPr lang="en-US" dirty="0"/>
              <a:t>Matrix, Classification Report and Cross Validation Scores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864915"/>
            <a:ext cx="4595698" cy="4679596"/>
          </a:xfrm>
        </p:spPr>
      </p:pic>
    </p:spTree>
    <p:extLst>
      <p:ext uri="{BB962C8B-B14F-4D97-AF65-F5344CB8AC3E}">
        <p14:creationId xmlns:p14="http://schemas.microsoft.com/office/powerpoint/2010/main" val="365835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6AD30-A32D-8147-89B2-A1A1B8DFCFA5}"/>
              </a:ext>
            </a:extLst>
          </p:cNvPr>
          <p:cNvSpPr>
            <a:spLocks noGrp="1"/>
          </p:cNvSpPr>
          <p:nvPr>
            <p:ph type="title"/>
          </p:nvPr>
        </p:nvSpPr>
        <p:spPr/>
        <p:txBody>
          <a:bodyPr/>
          <a:lstStyle/>
          <a:p>
            <a:r>
              <a:rPr lang="en-US" dirty="0"/>
              <a:t>Logistic </a:t>
            </a:r>
            <a:r>
              <a:rPr lang="en-IN" dirty="0"/>
              <a:t>Regression</a:t>
            </a:r>
            <a:endParaRPr lang="en-US" dirty="0"/>
          </a:p>
        </p:txBody>
      </p:sp>
      <p:sp>
        <p:nvSpPr>
          <p:cNvPr id="3" name="Content Placeholder 2">
            <a:extLst>
              <a:ext uri="{FF2B5EF4-FFF2-40B4-BE49-F238E27FC236}">
                <a16:creationId xmlns="" xmlns:a16="http://schemas.microsoft.com/office/drawing/2014/main" id="{AE1F2035-53CD-E744-8839-B848E10D52C4}"/>
              </a:ext>
            </a:extLst>
          </p:cNvPr>
          <p:cNvSpPr>
            <a:spLocks noGrp="1"/>
          </p:cNvSpPr>
          <p:nvPr>
            <p:ph idx="1"/>
          </p:nvPr>
        </p:nvSpPr>
        <p:spPr/>
        <p:txBody>
          <a:bodyPr/>
          <a:lstStyle/>
          <a:p>
            <a:r>
              <a:rPr lang="en-US" dirty="0"/>
              <a:t>Logistic </a:t>
            </a:r>
            <a:r>
              <a:rPr lang="en-IN" dirty="0"/>
              <a:t>Regression: It is also another algorithm that we used here to predict the accurate result of construction data. It is the best fit model. We also calculate here MSE, MAE value to check and compare the result between the algorithms.</a:t>
            </a:r>
            <a:endParaRPr lang="en-US" dirty="0"/>
          </a:p>
        </p:txBody>
      </p:sp>
    </p:spTree>
    <p:extLst>
      <p:ext uri="{BB962C8B-B14F-4D97-AF65-F5344CB8AC3E}">
        <p14:creationId xmlns:p14="http://schemas.microsoft.com/office/powerpoint/2010/main" val="631861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8056"/>
            <a:ext cx="9829800" cy="1077229"/>
          </a:xfrm>
        </p:spPr>
        <p:txBody>
          <a:bodyPr/>
          <a:lstStyle/>
          <a:p>
            <a:pPr algn="ctr"/>
            <a:r>
              <a:rPr lang="en-US" dirty="0" smtClean="0"/>
              <a:t>Group project on chocolate </a:t>
            </a:r>
            <a:r>
              <a:rPr lang="en-US" dirty="0"/>
              <a:t>b</a:t>
            </a:r>
            <a:r>
              <a:rPr lang="en-US" dirty="0" smtClean="0"/>
              <a:t>ars  </a:t>
            </a:r>
            <a:endParaRPr lang="en-US" dirty="0"/>
          </a:p>
        </p:txBody>
      </p:sp>
      <p:sp>
        <p:nvSpPr>
          <p:cNvPr id="3" name="Content Placeholder 2"/>
          <p:cNvSpPr>
            <a:spLocks noGrp="1"/>
          </p:cNvSpPr>
          <p:nvPr>
            <p:ph idx="1"/>
          </p:nvPr>
        </p:nvSpPr>
        <p:spPr>
          <a:xfrm>
            <a:off x="2773599" y="1676400"/>
            <a:ext cx="7796540" cy="3306744"/>
          </a:xfrm>
        </p:spPr>
        <p:txBody>
          <a:bodyPr/>
          <a:lstStyle/>
          <a:p>
            <a:pPr>
              <a:spcBef>
                <a:spcPts val="600"/>
              </a:spcBef>
              <a:spcAft>
                <a:spcPts val="0"/>
              </a:spcAft>
            </a:pPr>
            <a:r>
              <a:rPr lang="en-US" dirty="0"/>
              <a:t>102237143 (</a:t>
            </a:r>
            <a:r>
              <a:rPr lang="en-US" dirty="0" err="1"/>
              <a:t>Gundla</a:t>
            </a:r>
            <a:r>
              <a:rPr lang="en-US" dirty="0"/>
              <a:t> </a:t>
            </a:r>
            <a:r>
              <a:rPr lang="en-US" dirty="0" err="1"/>
              <a:t>Sravan</a:t>
            </a:r>
            <a:r>
              <a:rPr lang="en-US" dirty="0"/>
              <a:t> Kumar)</a:t>
            </a:r>
          </a:p>
          <a:p>
            <a:pPr>
              <a:spcBef>
                <a:spcPts val="600"/>
              </a:spcBef>
              <a:spcAft>
                <a:spcPts val="0"/>
              </a:spcAft>
            </a:pPr>
            <a:r>
              <a:rPr lang="en-US" dirty="0"/>
              <a:t>103377008 (Kieran </a:t>
            </a:r>
            <a:r>
              <a:rPr lang="en-US" dirty="0" err="1"/>
              <a:t>Veitch</a:t>
            </a:r>
            <a:r>
              <a:rPr lang="en-US" dirty="0"/>
              <a:t>)</a:t>
            </a:r>
          </a:p>
          <a:p>
            <a:pPr>
              <a:spcBef>
                <a:spcPts val="600"/>
              </a:spcBef>
              <a:spcAft>
                <a:spcPts val="0"/>
              </a:spcAft>
            </a:pPr>
            <a:r>
              <a:rPr lang="en-US" dirty="0"/>
              <a:t>102224462 (</a:t>
            </a:r>
            <a:r>
              <a:rPr lang="en-US" dirty="0" err="1"/>
              <a:t>Maruti</a:t>
            </a:r>
            <a:r>
              <a:rPr lang="en-US" dirty="0"/>
              <a:t> </a:t>
            </a:r>
            <a:r>
              <a:rPr lang="en-US" dirty="0" err="1"/>
              <a:t>Puppala</a:t>
            </a:r>
            <a:r>
              <a:rPr lang="en-US" dirty="0"/>
              <a:t>)</a:t>
            </a:r>
          </a:p>
          <a:p>
            <a:pPr>
              <a:spcBef>
                <a:spcPts val="600"/>
              </a:spcBef>
              <a:spcAft>
                <a:spcPts val="0"/>
              </a:spcAft>
            </a:pPr>
            <a:r>
              <a:rPr lang="en-US" dirty="0"/>
              <a:t>102863195 (</a:t>
            </a:r>
            <a:r>
              <a:rPr lang="en-US" dirty="0" err="1"/>
              <a:t>Paresh</a:t>
            </a:r>
            <a:r>
              <a:rPr lang="en-US" dirty="0"/>
              <a:t> </a:t>
            </a:r>
            <a:r>
              <a:rPr lang="en-US" dirty="0" err="1"/>
              <a:t>Gorasva</a:t>
            </a:r>
            <a:r>
              <a:rPr lang="en-US" dirty="0"/>
              <a:t>)</a:t>
            </a:r>
          </a:p>
          <a:p>
            <a:endParaRPr lang="en-US" dirty="0"/>
          </a:p>
        </p:txBody>
      </p:sp>
    </p:spTree>
    <p:extLst>
      <p:ext uri="{BB962C8B-B14F-4D97-AF65-F5344CB8AC3E}">
        <p14:creationId xmlns:p14="http://schemas.microsoft.com/office/powerpoint/2010/main" val="190613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2120531"/>
            <a:ext cx="7796212" cy="3861538"/>
          </a:xfrm>
        </p:spPr>
      </p:pic>
    </p:spTree>
    <p:extLst>
      <p:ext uri="{BB962C8B-B14F-4D97-AF65-F5344CB8AC3E}">
        <p14:creationId xmlns:p14="http://schemas.microsoft.com/office/powerpoint/2010/main" val="124746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08056"/>
            <a:ext cx="9122339" cy="1077229"/>
          </a:xfrm>
        </p:spPr>
        <p:txBody>
          <a:bodyPr>
            <a:normAutofit fontScale="90000"/>
          </a:bodyPr>
          <a:lstStyle/>
          <a:p>
            <a:r>
              <a:rPr lang="en-US" dirty="0"/>
              <a:t>Logistic </a:t>
            </a:r>
            <a:r>
              <a:rPr lang="en-US" dirty="0" smtClean="0"/>
              <a:t>Regression Confusion </a:t>
            </a:r>
            <a:r>
              <a:rPr lang="en-US" dirty="0"/>
              <a:t>Matrix, Classification Report and Cross Validation Scores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166" y="2052638"/>
            <a:ext cx="3798605" cy="3997325"/>
          </a:xfrm>
        </p:spPr>
      </p:pic>
    </p:spTree>
    <p:extLst>
      <p:ext uri="{BB962C8B-B14F-4D97-AF65-F5344CB8AC3E}">
        <p14:creationId xmlns:p14="http://schemas.microsoft.com/office/powerpoint/2010/main" val="246792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Score for All Models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6965" y="2155561"/>
            <a:ext cx="5249008" cy="3791479"/>
          </a:xfrm>
        </p:spPr>
      </p:pic>
    </p:spTree>
    <p:extLst>
      <p:ext uri="{BB962C8B-B14F-4D97-AF65-F5344CB8AC3E}">
        <p14:creationId xmlns:p14="http://schemas.microsoft.com/office/powerpoint/2010/main" val="331178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60F145-C59D-A743-B5C8-5570DD719A0A}"/>
              </a:ext>
            </a:extLst>
          </p:cNvPr>
          <p:cNvSpPr>
            <a:spLocks noGrp="1"/>
          </p:cNvSpPr>
          <p:nvPr>
            <p:ph idx="1"/>
          </p:nvPr>
        </p:nvSpPr>
        <p:spPr/>
        <p:txBody>
          <a:bodyPr/>
          <a:lstStyle/>
          <a:p>
            <a:pPr marL="0" indent="0">
              <a:buNone/>
            </a:pPr>
            <a:r>
              <a:rPr lang="en-US"/>
              <a:t> </a:t>
            </a:r>
          </a:p>
        </p:txBody>
      </p:sp>
      <p:pic>
        <p:nvPicPr>
          <p:cNvPr id="2" name="Picture 3">
            <a:extLst>
              <a:ext uri="{FF2B5EF4-FFF2-40B4-BE49-F238E27FC236}">
                <a16:creationId xmlns="" xmlns:a16="http://schemas.microsoft.com/office/drawing/2014/main" id="{9FEA585B-329D-514C-BFED-E147F4F617DA}"/>
              </a:ext>
            </a:extLst>
          </p:cNvPr>
          <p:cNvPicPr>
            <a:picLocks noChangeAspect="1"/>
          </p:cNvPicPr>
          <p:nvPr/>
        </p:nvPicPr>
        <p:blipFill>
          <a:blip r:embed="rId2"/>
          <a:stretch>
            <a:fillRect/>
          </a:stretch>
        </p:blipFill>
        <p:spPr>
          <a:xfrm>
            <a:off x="2390775" y="2095499"/>
            <a:ext cx="7410450" cy="2667000"/>
          </a:xfrm>
          <a:prstGeom prst="rect">
            <a:avLst/>
          </a:prstGeom>
        </p:spPr>
      </p:pic>
    </p:spTree>
    <p:extLst>
      <p:ext uri="{BB962C8B-B14F-4D97-AF65-F5344CB8AC3E}">
        <p14:creationId xmlns:p14="http://schemas.microsoft.com/office/powerpoint/2010/main" val="224616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40D9A3-2283-0A47-941F-F2C9AF8C5615}"/>
              </a:ext>
            </a:extLst>
          </p:cNvPr>
          <p:cNvSpPr>
            <a:spLocks noGrp="1"/>
          </p:cNvSpPr>
          <p:nvPr>
            <p:ph type="title"/>
          </p:nvPr>
        </p:nvSpPr>
        <p:spPr/>
        <p:txBody>
          <a:bodyPr/>
          <a:lstStyle/>
          <a:p>
            <a:pPr algn="l"/>
            <a:r>
              <a:rPr lang="en-US" dirty="0"/>
              <a:t>Tools and technologies </a:t>
            </a:r>
          </a:p>
        </p:txBody>
      </p:sp>
      <p:sp>
        <p:nvSpPr>
          <p:cNvPr id="3" name="Content Placeholder 2">
            <a:extLst>
              <a:ext uri="{FF2B5EF4-FFF2-40B4-BE49-F238E27FC236}">
                <a16:creationId xmlns="" xmlns:a16="http://schemas.microsoft.com/office/drawing/2014/main" id="{3F7A9314-9E38-C44B-A3B4-22B2B3B74B91}"/>
              </a:ext>
            </a:extLst>
          </p:cNvPr>
          <p:cNvSpPr>
            <a:spLocks noGrp="1"/>
          </p:cNvSpPr>
          <p:nvPr>
            <p:ph idx="1"/>
          </p:nvPr>
        </p:nvSpPr>
        <p:spPr>
          <a:xfrm>
            <a:off x="2773599" y="2052116"/>
            <a:ext cx="7361001" cy="3997828"/>
          </a:xfrm>
        </p:spPr>
        <p:txBody>
          <a:bodyPr/>
          <a:lstStyle/>
          <a:p>
            <a:r>
              <a:rPr lang="en-US" dirty="0"/>
              <a:t>The data science is study on the dataset and fetching the useful information from the data set. </a:t>
            </a:r>
          </a:p>
          <a:p>
            <a:r>
              <a:rPr lang="en-US" dirty="0"/>
              <a:t>For the cleaning and preprocessing of the dataset Pandas and Numpy are used.</a:t>
            </a:r>
          </a:p>
          <a:p>
            <a:r>
              <a:rPr lang="en-US" dirty="0"/>
              <a:t>For the visualization matplotlib is used.</a:t>
            </a:r>
          </a:p>
          <a:p>
            <a:endParaRPr lang="en-US" dirty="0"/>
          </a:p>
        </p:txBody>
      </p:sp>
    </p:spTree>
    <p:extLst>
      <p:ext uri="{BB962C8B-B14F-4D97-AF65-F5344CB8AC3E}">
        <p14:creationId xmlns:p14="http://schemas.microsoft.com/office/powerpoint/2010/main" val="1598364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C226B7-A5CF-4E44-9EE4-42E354808F41}"/>
              </a:ext>
            </a:extLst>
          </p:cNvPr>
          <p:cNvSpPr>
            <a:spLocks noGrp="1"/>
          </p:cNvSpPr>
          <p:nvPr>
            <p:ph type="title"/>
          </p:nvPr>
        </p:nvSpPr>
        <p:spPr/>
        <p:txBody>
          <a:bodyPr/>
          <a:lstStyle/>
          <a:p>
            <a:pPr algn="l"/>
            <a:r>
              <a:rPr lang="en-US" dirty="0"/>
              <a:t>Dataset structure </a:t>
            </a:r>
          </a:p>
        </p:txBody>
      </p:sp>
      <p:sp>
        <p:nvSpPr>
          <p:cNvPr id="3" name="Content Placeholder 2">
            <a:extLst>
              <a:ext uri="{FF2B5EF4-FFF2-40B4-BE49-F238E27FC236}">
                <a16:creationId xmlns="" xmlns:a16="http://schemas.microsoft.com/office/drawing/2014/main" id="{923814CA-6841-E24E-8DF9-DECA62F97DAA}"/>
              </a:ext>
            </a:extLst>
          </p:cNvPr>
          <p:cNvSpPr>
            <a:spLocks noGrp="1"/>
          </p:cNvSpPr>
          <p:nvPr>
            <p:ph idx="1"/>
          </p:nvPr>
        </p:nvSpPr>
        <p:spPr>
          <a:xfrm>
            <a:off x="990600" y="1828800"/>
            <a:ext cx="6141801" cy="3997828"/>
          </a:xfrm>
        </p:spPr>
        <p:txBody>
          <a:bodyPr>
            <a:normAutofit/>
          </a:bodyPr>
          <a:lstStyle/>
          <a:p>
            <a:r>
              <a:rPr lang="en-US" dirty="0"/>
              <a:t>The data set in this project which we are going to use consists of Company_Makers','Specific_bean_Origin_or_Bar_Name','Ref',Review_Date','Cocoa_Percent','Company_Location', 'Rating', '</a:t>
            </a:r>
            <a:r>
              <a:rPr lang="en-US" dirty="0" err="1"/>
              <a:t>Bean_Type</a:t>
            </a:r>
            <a:r>
              <a:rPr lang="en-US" dirty="0"/>
              <a:t>', '</a:t>
            </a:r>
            <a:r>
              <a:rPr lang="en-US" dirty="0" err="1"/>
              <a:t>Broad_Bean_Origin</a:t>
            </a:r>
            <a:r>
              <a:rPr lang="en-US" dirty="0"/>
              <a:t>'</a:t>
            </a:r>
          </a:p>
          <a:p>
            <a:pPr marL="0" indent="0">
              <a:buNone/>
            </a:pPr>
            <a:endParaRPr lang="en-US" dirty="0"/>
          </a:p>
        </p:txBody>
      </p:sp>
      <p:pic>
        <p:nvPicPr>
          <p:cNvPr id="5" name="Picture 4" descr="download (1).jpg"/>
          <p:cNvPicPr>
            <a:picLocks noChangeAspect="1"/>
          </p:cNvPicPr>
          <p:nvPr/>
        </p:nvPicPr>
        <p:blipFill>
          <a:blip r:embed="rId3"/>
          <a:stretch>
            <a:fillRect/>
          </a:stretch>
        </p:blipFill>
        <p:spPr>
          <a:xfrm>
            <a:off x="7214278" y="1905000"/>
            <a:ext cx="3489622" cy="3733800"/>
          </a:xfrm>
          <a:prstGeom prst="rect">
            <a:avLst/>
          </a:prstGeom>
        </p:spPr>
      </p:pic>
    </p:spTree>
    <p:extLst>
      <p:ext uri="{BB962C8B-B14F-4D97-AF65-F5344CB8AC3E}">
        <p14:creationId xmlns:p14="http://schemas.microsoft.com/office/powerpoint/2010/main" val="2515312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B98141-E2B8-0043-8279-BF0A3D665556}"/>
              </a:ext>
            </a:extLst>
          </p:cNvPr>
          <p:cNvSpPr>
            <a:spLocks noGrp="1"/>
          </p:cNvSpPr>
          <p:nvPr>
            <p:ph type="title"/>
          </p:nvPr>
        </p:nvSpPr>
        <p:spPr/>
        <p:txBody>
          <a:bodyPr/>
          <a:lstStyle/>
          <a:p>
            <a:pPr algn="l"/>
            <a:r>
              <a:rPr lang="en-US" dirty="0"/>
              <a:t>Raw dataset </a:t>
            </a:r>
          </a:p>
        </p:txBody>
      </p:sp>
      <p:sp>
        <p:nvSpPr>
          <p:cNvPr id="9" name="Content Placeholder 8"/>
          <p:cNvSpPr>
            <a:spLocks noGrp="1"/>
          </p:cNvSpPr>
          <p:nvPr>
            <p:ph idx="1"/>
          </p:nvPr>
        </p:nvSpPr>
        <p:spPr>
          <a:xfrm>
            <a:off x="2773599" y="2052116"/>
            <a:ext cx="6065601" cy="2367484"/>
          </a:xfrm>
        </p:spPr>
        <p:txBody>
          <a:bodyPr/>
          <a:lstStyle/>
          <a:p>
            <a:r>
              <a:rPr lang="en-US" dirty="0"/>
              <a:t>The data set which we used are not in a proper conditions.</a:t>
            </a:r>
          </a:p>
          <a:p>
            <a:r>
              <a:rPr lang="en-US" dirty="0"/>
              <a:t>This process is basically used for the purpose of mixed the data set and fetch the useful data from it. </a:t>
            </a:r>
          </a:p>
        </p:txBody>
      </p:sp>
    </p:spTree>
    <p:extLst>
      <p:ext uri="{BB962C8B-B14F-4D97-AF65-F5344CB8AC3E}">
        <p14:creationId xmlns:p14="http://schemas.microsoft.com/office/powerpoint/2010/main" val="1361534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74CB4-307B-044A-A602-C9C663AB8774}"/>
              </a:ext>
            </a:extLst>
          </p:cNvPr>
          <p:cNvSpPr>
            <a:spLocks noGrp="1"/>
          </p:cNvSpPr>
          <p:nvPr>
            <p:ph type="title"/>
          </p:nvPr>
        </p:nvSpPr>
        <p:spPr/>
        <p:txBody>
          <a:bodyPr/>
          <a:lstStyle/>
          <a:p>
            <a:pPr algn="l"/>
            <a:r>
              <a:rPr lang="en-US" dirty="0"/>
              <a:t>Dataset after processing </a:t>
            </a:r>
          </a:p>
        </p:txBody>
      </p:sp>
      <p:sp>
        <p:nvSpPr>
          <p:cNvPr id="5" name="Content Placeholder 4"/>
          <p:cNvSpPr>
            <a:spLocks noGrp="1"/>
          </p:cNvSpPr>
          <p:nvPr>
            <p:ph idx="1"/>
          </p:nvPr>
        </p:nvSpPr>
        <p:spPr>
          <a:xfrm>
            <a:off x="1524000" y="1828800"/>
            <a:ext cx="4998801" cy="3352800"/>
          </a:xfrm>
        </p:spPr>
        <p:txBody>
          <a:bodyPr/>
          <a:lstStyle/>
          <a:p>
            <a:r>
              <a:rPr lang="en-US" dirty="0"/>
              <a:t>The data preprocessing is the step in which the data cleaning is performed. After the data preprocessing, only useful data are available in the data set and rest null values and useless data are removed. </a:t>
            </a:r>
          </a:p>
        </p:txBody>
      </p:sp>
    </p:spTree>
    <p:extLst>
      <p:ext uri="{BB962C8B-B14F-4D97-AF65-F5344CB8AC3E}">
        <p14:creationId xmlns:p14="http://schemas.microsoft.com/office/powerpoint/2010/main" val="3430561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Dataset top 10 values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646" y="1885285"/>
            <a:ext cx="9839353" cy="4744115"/>
          </a:xfrm>
        </p:spPr>
      </p:pic>
    </p:spTree>
    <p:extLst>
      <p:ext uri="{BB962C8B-B14F-4D97-AF65-F5344CB8AC3E}">
        <p14:creationId xmlns:p14="http://schemas.microsoft.com/office/powerpoint/2010/main" val="52904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Column list and display dataset top 5 values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09800"/>
            <a:ext cx="9067800" cy="3962399"/>
          </a:xfrm>
        </p:spPr>
      </p:pic>
    </p:spTree>
    <p:extLst>
      <p:ext uri="{BB962C8B-B14F-4D97-AF65-F5344CB8AC3E}">
        <p14:creationId xmlns:p14="http://schemas.microsoft.com/office/powerpoint/2010/main" val="90007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8A73E-43F0-CD45-BF64-9B91FC1F9FB2}"/>
              </a:ext>
            </a:extLst>
          </p:cNvPr>
          <p:cNvSpPr>
            <a:spLocks noGrp="1"/>
          </p:cNvSpPr>
          <p:nvPr>
            <p:ph type="title"/>
          </p:nvPr>
        </p:nvSpPr>
        <p:spPr/>
        <p:txBody>
          <a:bodyPr/>
          <a:lstStyle/>
          <a:p>
            <a:pPr algn="l"/>
            <a:r>
              <a:rPr lang="en-US" dirty="0"/>
              <a:t>Challenges in raw dataset </a:t>
            </a:r>
          </a:p>
        </p:txBody>
      </p:sp>
      <p:sp>
        <p:nvSpPr>
          <p:cNvPr id="3" name="Content Placeholder 2">
            <a:extLst>
              <a:ext uri="{FF2B5EF4-FFF2-40B4-BE49-F238E27FC236}">
                <a16:creationId xmlns="" xmlns:a16="http://schemas.microsoft.com/office/drawing/2014/main" id="{2D38F6D1-15B3-C345-9C72-218FD49E3AE8}"/>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rPr>
              <a:t>The raw data set contains</a:t>
            </a:r>
            <a:r>
              <a:rPr lang="en-IN" dirty="0">
                <a:latin typeface="Times New Roman" panose="02020603050405020304" pitchFamily="18" charset="0"/>
                <a:ea typeface="Calibri" panose="020F0502020204030204" pitchFamily="34" charset="0"/>
              </a:rPr>
              <a:t> null values</a:t>
            </a:r>
            <a:r>
              <a:rPr lang="en-IN" dirty="0">
                <a:effectLst/>
                <a:latin typeface="Times New Roman" panose="02020603050405020304" pitchFamily="18" charset="0"/>
                <a:ea typeface="Calibri" panose="020F0502020204030204" pitchFamily="34" charset="0"/>
              </a:rPr>
              <a:t>. </a:t>
            </a:r>
          </a:p>
          <a:p>
            <a:r>
              <a:rPr lang="en-IN" dirty="0">
                <a:effectLst/>
                <a:latin typeface="Times New Roman" panose="02020603050405020304" pitchFamily="18" charset="0"/>
                <a:ea typeface="Calibri" panose="020F0502020204030204" pitchFamily="34" charset="0"/>
              </a:rPr>
              <a:t>The columns named are not structure.</a:t>
            </a:r>
          </a:p>
          <a:p>
            <a:r>
              <a:rPr lang="en-IN" dirty="0">
                <a:effectLst/>
                <a:latin typeface="Times New Roman" panose="02020603050405020304" pitchFamily="18" charset="0"/>
                <a:ea typeface="Calibri" panose="020F0502020204030204" pitchFamily="34" charset="0"/>
              </a:rPr>
              <a:t> Gathering the information from the data set is not so easy as it contains various useless data in it.</a:t>
            </a:r>
            <a:endParaRPr lang="en-US" dirty="0"/>
          </a:p>
        </p:txBody>
      </p:sp>
    </p:spTree>
    <p:extLst>
      <p:ext uri="{BB962C8B-B14F-4D97-AF65-F5344CB8AC3E}">
        <p14:creationId xmlns:p14="http://schemas.microsoft.com/office/powerpoint/2010/main" val="3644093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527</Words>
  <Application>Microsoft Office PowerPoint</Application>
  <PresentationFormat>Widescreen</PresentationFormat>
  <Paragraphs>51</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MS Shell Dlg 2</vt:lpstr>
      <vt:lpstr>Open Sans</vt:lpstr>
      <vt:lpstr>Times New Roman</vt:lpstr>
      <vt:lpstr>Wingdings</vt:lpstr>
      <vt:lpstr>Wingdings 3</vt:lpstr>
      <vt:lpstr>Madison</vt:lpstr>
      <vt:lpstr>COS60008 INTRODUCTION TO DATA SCIENCE</vt:lpstr>
      <vt:lpstr>Group project on chocolate bars  </vt:lpstr>
      <vt:lpstr>Tools and technologies </vt:lpstr>
      <vt:lpstr>Dataset structure </vt:lpstr>
      <vt:lpstr>Raw dataset </vt:lpstr>
      <vt:lpstr>Dataset after processing </vt:lpstr>
      <vt:lpstr>Display Dataset top 10 values </vt:lpstr>
      <vt:lpstr>Rename Column list and display dataset top 5 values</vt:lpstr>
      <vt:lpstr>Challenges in raw dataset </vt:lpstr>
      <vt:lpstr>Visualization and Analysis  </vt:lpstr>
      <vt:lpstr>Checking null value column in bean type and broad bean origin</vt:lpstr>
      <vt:lpstr>Companies with the Highest Chocolate Vendors.</vt:lpstr>
      <vt:lpstr>Number of Users that Rated Chocolate Bars</vt:lpstr>
      <vt:lpstr>K Neighbors Classifier </vt:lpstr>
      <vt:lpstr>Random Forest </vt:lpstr>
      <vt:lpstr>Random Forest Confusion Matrix, Classification Report and Cross Validation Scores </vt:lpstr>
      <vt:lpstr>KNN with 5 values</vt:lpstr>
      <vt:lpstr>KNN With 5 values Confusion Matrix, Classification Report and Cross Validation Scores</vt:lpstr>
      <vt:lpstr>Logistic Regression</vt:lpstr>
      <vt:lpstr>Logistic Regression</vt:lpstr>
      <vt:lpstr>Logistic Regression Confusion Matrix, Classification Report and Cross Validation Scores</vt:lpstr>
      <vt:lpstr>AUC Score for All Models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COS60008 INTRODUCTION TO DATA SCIENCE</dc:title>
  <cp:lastModifiedBy>Lenovo</cp:lastModifiedBy>
  <cp:revision>8</cp:revision>
  <dcterms:created xsi:type="dcterms:W3CDTF">2020-05-29T10:36:13Z</dcterms:created>
  <dcterms:modified xsi:type="dcterms:W3CDTF">2020-11-16T23:21:21Z</dcterms:modified>
</cp:coreProperties>
</file>