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png" ContentType="image/png"/>
  <Default Extension="svg" ContentType="image/svg+xml"/>
  <Default Extension="jpeg" ContentType="image/jpeg"/>
  <Default Extension="fntdata" ContentType="application/x-fontdata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7.xml" ContentType="application/vnd.openxmlformats-officedocument.presentationml.slideLayout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Id1" /><Relationship Type="http://schemas.openxmlformats.org/package/2006/relationships/metadata/thumbnail" Target="/docProps/thumbnail.jpeg" Id="rId2" /><Relationship Type="http://schemas.openxmlformats.org/package/2006/relationships/metadata/core-properties" Target="/docProps/core.xml" Id="rId3" /><Relationship Type="http://schemas.openxmlformats.org/officeDocument/2006/relationships/extended-properties" Target="/docProps/app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true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Canva Sans Bold" panose="020B0803030501040103" charset="1"/>
      <p:regular r:id="rId17"/>
    </p:embeddedFont>
    <p:embeddedFont>
      <p:font typeface="Canva Sans" panose="020B0503030501040103" charset="1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" Target="/ppt/slides/slide5.xml" Id="rId10" /><Relationship Type="http://schemas.openxmlformats.org/officeDocument/2006/relationships/slide" Target="/ppt/slides/slide6.xml" Id="rId11" /><Relationship Type="http://schemas.openxmlformats.org/officeDocument/2006/relationships/slide" Target="/ppt/slides/slide7.xml" Id="rId12" /><Relationship Type="http://schemas.openxmlformats.org/officeDocument/2006/relationships/slide" Target="/ppt/slides/slide8.xml" Id="rId13" /><Relationship Type="http://schemas.openxmlformats.org/officeDocument/2006/relationships/slide" Target="/ppt/slides/slide9.xml" Id="rId14" /><Relationship Type="http://schemas.openxmlformats.org/officeDocument/2006/relationships/slide" Target="/ppt/slides/slide10.xml" Id="rId15" /><Relationship Type="http://schemas.openxmlformats.org/officeDocument/2006/relationships/slide" Target="/ppt/slides/slide11.xml" Id="rId16" /><Relationship Type="http://schemas.openxmlformats.org/officeDocument/2006/relationships/font" Target="/ppt/fonts/font17.fntdata" Id="rId17" /><Relationship Type="http://schemas.openxmlformats.org/officeDocument/2006/relationships/font" Target="/ppt/fonts/font18.fntdata" Id="rId18" /><Relationship Type="http://schemas.openxmlformats.org/officeDocument/2006/relationships/presProps" Target="/ppt/presProps.xml" Id="rId2" /><Relationship Type="http://schemas.openxmlformats.org/officeDocument/2006/relationships/viewProps" Target="/ppt/viewProps.xml" Id="rId3" /><Relationship Type="http://schemas.openxmlformats.org/officeDocument/2006/relationships/theme" Target="/ppt/theme/theme1.xml" Id="rId4" /><Relationship Type="http://schemas.openxmlformats.org/officeDocument/2006/relationships/tableStyles" Target="/ppt/tableStyles.xml" Id="rId5" /><Relationship Type="http://schemas.openxmlformats.org/officeDocument/2006/relationships/slide" Target="/ppt/slides/slide1.xml" Id="rId6" /><Relationship Type="http://schemas.openxmlformats.org/officeDocument/2006/relationships/slide" Target="/ppt/slides/slide2.xml" Id="rId7" /><Relationship Type="http://schemas.openxmlformats.org/officeDocument/2006/relationships/slide" Target="/ppt/slides/slide3.xml" Id="rId8" /><Relationship Type="http://schemas.openxmlformats.org/officeDocument/2006/relationships/slide" Target="/ppt/slides/slide4.xml" Id="rId9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theme" Target="/ppt/theme/theme1.xml" Id="rId12" /><Relationship Type="http://schemas.openxmlformats.org/officeDocument/2006/relationships/slideLayout" Target="/ppt/slideLayouts/slideLayout7.xml" Id="rId7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1.jpeg" Id="rId2" /></Relationships>
</file>

<file path=ppt/slides/_rels/slide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2.jpeg" Id="rId2" /></Relationships>
</file>

<file path=ppt/slides/_rels/slide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18.png" Id="rId2" /><Relationship Type="http://schemas.openxmlformats.org/officeDocument/2006/relationships/image" Target="/ppt/media/image19.svg" Id="rId3" /><Relationship Type="http://schemas.openxmlformats.org/officeDocument/2006/relationships/image" Target="/ppt/media/image20.jpeg" Id="rId4" /><Relationship Type="http://schemas.openxmlformats.org/officeDocument/2006/relationships/image" Target="/ppt/media/image21.png" Id="rId5" /><Relationship Type="http://schemas.openxmlformats.org/officeDocument/2006/relationships/image" Target="/ppt/media/image22.svg" Id="rId6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2.jpeg" Id="rId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2.jpeg" Id="rId2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3.png" Id="rId2" /><Relationship Type="http://schemas.openxmlformats.org/officeDocument/2006/relationships/image" Target="/ppt/media/image4.png" Id="rId3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5.png" Id="rId2" /><Relationship Type="http://schemas.openxmlformats.org/officeDocument/2006/relationships/image" Target="/ppt/media/image6.png" Id="rId3" /><Relationship Type="http://schemas.openxmlformats.org/officeDocument/2006/relationships/image" Target="/ppt/media/image7.png" Id="rId4" /><Relationship Type="http://schemas.openxmlformats.org/officeDocument/2006/relationships/image" Target="/ppt/media/image8.svg" Id="rId5" /><Relationship Type="http://schemas.openxmlformats.org/officeDocument/2006/relationships/image" Target="/ppt/media/image9.png" Id="rId6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10.png" Id="rId2" /><Relationship Type="http://schemas.openxmlformats.org/officeDocument/2006/relationships/image" Target="/ppt/media/image11.png" Id="rId3" /><Relationship Type="http://schemas.openxmlformats.org/officeDocument/2006/relationships/image" Target="/ppt/media/image7.png" Id="rId4" /><Relationship Type="http://schemas.openxmlformats.org/officeDocument/2006/relationships/image" Target="/ppt/media/image8.svg" Id="rId5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12.png" Id="rId2" /><Relationship Type="http://schemas.openxmlformats.org/officeDocument/2006/relationships/image" Target="/ppt/media/image13.png" Id="rId3" /><Relationship Type="http://schemas.openxmlformats.org/officeDocument/2006/relationships/image" Target="/ppt/media/image14.svg" Id="rId4" /><Relationship Type="http://schemas.openxmlformats.org/officeDocument/2006/relationships/image" Target="/ppt/media/image15.png" Id="rId5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16.png" Id="rId2" /><Relationship Type="http://schemas.openxmlformats.org/officeDocument/2006/relationships/image" Target="/ppt/media/image13.png" Id="rId3" /><Relationship Type="http://schemas.openxmlformats.org/officeDocument/2006/relationships/image" Target="/ppt/media/image14.svg" Id="rId4" /><Relationship Type="http://schemas.openxmlformats.org/officeDocument/2006/relationships/image" Target="/ppt/media/image17.png" Id="rId5" /></Relationships>
</file>

<file path=ppt/slides/_rels/slide9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1" /><Relationship Type="http://schemas.openxmlformats.org/officeDocument/2006/relationships/image" Target="/ppt/media/image2.jpeg" Id="rId2" 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329911"/>
            <a:ext cx="18288000" cy="8957089"/>
          </a:xfrm>
          <a:custGeom>
            <a:avLst/>
            <a:gdLst/>
            <a:ahLst/>
            <a:cxnLst/>
            <a:rect r="r" b="b" t="t" l="l"/>
            <a:pathLst>
              <a:path h="8957089" w="18288000">
                <a:moveTo>
                  <a:pt x="0" y="0"/>
                </a:moveTo>
                <a:lnTo>
                  <a:pt x="18288000" y="0"/>
                </a:lnTo>
                <a:lnTo>
                  <a:pt x="18288000" y="8957089"/>
                </a:lnTo>
                <a:lnTo>
                  <a:pt x="0" y="89570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1218" r="0" b="-5295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053062" y="151130"/>
            <a:ext cx="14259613" cy="738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IPL 2024 ANALYSIS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40516" y="1006379"/>
            <a:ext cx="14765722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RESEARCH PROJECT BY SHRABANI GHOSH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393375" y="0"/>
            <a:ext cx="19681375" cy="10287000"/>
          </a:xfrm>
          <a:custGeom>
            <a:avLst/>
            <a:gdLst/>
            <a:ahLst/>
            <a:cxnLst/>
            <a:rect r="r" b="b" t="t" l="l"/>
            <a:pathLst>
              <a:path h="10287000" w="19681375">
                <a:moveTo>
                  <a:pt x="0" y="0"/>
                </a:moveTo>
                <a:lnTo>
                  <a:pt x="19681375" y="0"/>
                </a:lnTo>
                <a:lnTo>
                  <a:pt x="1968137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806" r="0" b="-1380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97496" y="788940"/>
            <a:ext cx="15693008" cy="8709120"/>
            <a:chOff x="0" y="0"/>
            <a:chExt cx="4133138" cy="22937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33138" cy="2293760"/>
            </a:xfrm>
            <a:custGeom>
              <a:avLst/>
              <a:gdLst/>
              <a:ahLst/>
              <a:cxnLst/>
              <a:rect r="r" b="b" t="t" l="l"/>
              <a:pathLst>
                <a:path h="2293760" w="4133138">
                  <a:moveTo>
                    <a:pt x="0" y="0"/>
                  </a:moveTo>
                  <a:lnTo>
                    <a:pt x="4133138" y="0"/>
                  </a:lnTo>
                  <a:lnTo>
                    <a:pt x="4133138" y="2293760"/>
                  </a:lnTo>
                  <a:lnTo>
                    <a:pt x="0" y="229376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133138" cy="23413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2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857720" y="1107193"/>
            <a:ext cx="16174667" cy="646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INSIGHTS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6311" y="2053766"/>
            <a:ext cx="14143321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1.Invest in reliable fast bowlers for match-winning impact.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188475" y="3104003"/>
            <a:ext cx="15693008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Back proven top-order players like Virat Kohli &amp; Harshal Patel 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88079" y="4269227"/>
            <a:ext cx="15713949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3.Focus on aggressive players with strong strike rates who can accelerate  scoring 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1093304" y="5434452"/>
            <a:ext cx="15693008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4.Identify low priced domestic players with potential.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-439500" y="6599676"/>
            <a:ext cx="15630182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5.Choose players based on their current form , not just frame.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-1393375" y="7764901"/>
            <a:ext cx="15693008" cy="431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6.All-rounders add depth &amp; balance to the squad.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ED9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29458" y="1262246"/>
            <a:ext cx="8529842" cy="8639803"/>
          </a:xfrm>
          <a:custGeom>
            <a:avLst/>
            <a:gdLst/>
            <a:ahLst/>
            <a:cxnLst/>
            <a:rect r="r" b="b" t="t" l="l"/>
            <a:pathLst>
              <a:path h="8639803" w="8529842">
                <a:moveTo>
                  <a:pt x="0" y="0"/>
                </a:moveTo>
                <a:lnTo>
                  <a:pt x="8529842" y="0"/>
                </a:lnTo>
                <a:lnTo>
                  <a:pt x="8529842" y="8639803"/>
                </a:lnTo>
                <a:lnTo>
                  <a:pt x="0" y="86398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79" r="0" b="-7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048395" y="2194842"/>
            <a:ext cx="5891968" cy="6774610"/>
            <a:chOff x="0" y="0"/>
            <a:chExt cx="7855958" cy="903281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20650" y="120650"/>
              <a:ext cx="7605649" cy="8782558"/>
            </a:xfrm>
            <a:custGeom>
              <a:avLst/>
              <a:gdLst/>
              <a:ahLst/>
              <a:cxnLst/>
              <a:rect r="r" b="b" t="t" l="l"/>
              <a:pathLst>
                <a:path h="8782558" w="7605649">
                  <a:moveTo>
                    <a:pt x="3802888" y="8782558"/>
                  </a:moveTo>
                  <a:lnTo>
                    <a:pt x="0" y="6586855"/>
                  </a:lnTo>
                  <a:lnTo>
                    <a:pt x="0" y="2195576"/>
                  </a:lnTo>
                  <a:lnTo>
                    <a:pt x="3802888" y="0"/>
                  </a:lnTo>
                  <a:lnTo>
                    <a:pt x="7605649" y="2195576"/>
                  </a:lnTo>
                  <a:lnTo>
                    <a:pt x="7605649" y="6586855"/>
                  </a:lnTo>
                  <a:lnTo>
                    <a:pt x="3802888" y="8782558"/>
                  </a:lnTo>
                  <a:close/>
                </a:path>
              </a:pathLst>
            </a:custGeom>
            <a:blipFill>
              <a:blip r:embed="rId4"/>
              <a:stretch>
                <a:fillRect l="-39014" t="-1373" r="-39132" b="-1475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-5461"/>
              <a:ext cx="7846949" cy="9034653"/>
            </a:xfrm>
            <a:custGeom>
              <a:avLst/>
              <a:gdLst/>
              <a:ahLst/>
              <a:cxnLst/>
              <a:rect r="r" b="b" t="t" l="l"/>
              <a:pathLst>
                <a:path h="9034653" w="7846949">
                  <a:moveTo>
                    <a:pt x="3863213" y="9013063"/>
                  </a:moveTo>
                  <a:lnTo>
                    <a:pt x="60325" y="6817487"/>
                  </a:lnTo>
                  <a:cubicBezTo>
                    <a:pt x="22987" y="6795897"/>
                    <a:pt x="0" y="6756146"/>
                    <a:pt x="0" y="6712966"/>
                  </a:cubicBezTo>
                  <a:lnTo>
                    <a:pt x="0" y="2321687"/>
                  </a:lnTo>
                  <a:cubicBezTo>
                    <a:pt x="0" y="2278634"/>
                    <a:pt x="22987" y="2238756"/>
                    <a:pt x="60325" y="2217166"/>
                  </a:cubicBezTo>
                  <a:lnTo>
                    <a:pt x="3863213" y="21590"/>
                  </a:lnTo>
                  <a:cubicBezTo>
                    <a:pt x="3900551" y="0"/>
                    <a:pt x="3946525" y="0"/>
                    <a:pt x="3983863" y="21590"/>
                  </a:cubicBezTo>
                  <a:lnTo>
                    <a:pt x="7786624" y="2217293"/>
                  </a:lnTo>
                  <a:cubicBezTo>
                    <a:pt x="7823962" y="2238883"/>
                    <a:pt x="7846949" y="2278634"/>
                    <a:pt x="7846949" y="2321814"/>
                  </a:cubicBezTo>
                  <a:lnTo>
                    <a:pt x="7846949" y="6712966"/>
                  </a:lnTo>
                  <a:cubicBezTo>
                    <a:pt x="7846949" y="6756019"/>
                    <a:pt x="7823962" y="6795898"/>
                    <a:pt x="7786624" y="6817487"/>
                  </a:cubicBezTo>
                  <a:lnTo>
                    <a:pt x="3983863" y="9013063"/>
                  </a:lnTo>
                  <a:cubicBezTo>
                    <a:pt x="3946525" y="9034653"/>
                    <a:pt x="3900551" y="9034653"/>
                    <a:pt x="3863213" y="9013063"/>
                  </a:cubicBezTo>
                  <a:moveTo>
                    <a:pt x="3983863" y="8804148"/>
                  </a:moveTo>
                  <a:lnTo>
                    <a:pt x="3923538" y="8908669"/>
                  </a:lnTo>
                  <a:lnTo>
                    <a:pt x="3863213" y="8804148"/>
                  </a:lnTo>
                  <a:lnTo>
                    <a:pt x="7665974" y="6608572"/>
                  </a:lnTo>
                  <a:lnTo>
                    <a:pt x="7726299" y="6713093"/>
                  </a:lnTo>
                  <a:lnTo>
                    <a:pt x="7605649" y="6713093"/>
                  </a:lnTo>
                  <a:lnTo>
                    <a:pt x="7605649" y="2321687"/>
                  </a:lnTo>
                  <a:lnTo>
                    <a:pt x="7726299" y="2321687"/>
                  </a:lnTo>
                  <a:lnTo>
                    <a:pt x="7665974" y="2426208"/>
                  </a:lnTo>
                  <a:lnTo>
                    <a:pt x="3863213" y="230632"/>
                  </a:lnTo>
                  <a:lnTo>
                    <a:pt x="3923538" y="126111"/>
                  </a:lnTo>
                  <a:lnTo>
                    <a:pt x="3983863" y="230632"/>
                  </a:lnTo>
                  <a:lnTo>
                    <a:pt x="180975" y="2426208"/>
                  </a:lnTo>
                  <a:lnTo>
                    <a:pt x="120650" y="2321687"/>
                  </a:lnTo>
                  <a:lnTo>
                    <a:pt x="241300" y="2321687"/>
                  </a:lnTo>
                  <a:lnTo>
                    <a:pt x="241300" y="6712966"/>
                  </a:lnTo>
                  <a:lnTo>
                    <a:pt x="120650" y="6712966"/>
                  </a:lnTo>
                  <a:lnTo>
                    <a:pt x="180975" y="6608446"/>
                  </a:lnTo>
                  <a:lnTo>
                    <a:pt x="3983863" y="8804148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5288691" y="-409063"/>
            <a:ext cx="3855309" cy="3248773"/>
          </a:xfrm>
          <a:custGeom>
            <a:avLst/>
            <a:gdLst/>
            <a:ahLst/>
            <a:cxnLst/>
            <a:rect r="r" b="b" t="t" l="l"/>
            <a:pathLst>
              <a:path h="3248773" w="3855309">
                <a:moveTo>
                  <a:pt x="0" y="0"/>
                </a:moveTo>
                <a:lnTo>
                  <a:pt x="3855309" y="0"/>
                </a:lnTo>
                <a:lnTo>
                  <a:pt x="3855309" y="3248773"/>
                </a:lnTo>
                <a:lnTo>
                  <a:pt x="0" y="32487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104" r="0" b="-10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467375" y="7285877"/>
            <a:ext cx="3855309" cy="3248773"/>
          </a:xfrm>
          <a:custGeom>
            <a:avLst/>
            <a:gdLst/>
            <a:ahLst/>
            <a:cxnLst/>
            <a:rect r="r" b="b" t="t" l="l"/>
            <a:pathLst>
              <a:path h="3248773" w="3855309">
                <a:moveTo>
                  <a:pt x="0" y="0"/>
                </a:moveTo>
                <a:lnTo>
                  <a:pt x="3855309" y="0"/>
                </a:lnTo>
                <a:lnTo>
                  <a:pt x="3855309" y="3248773"/>
                </a:lnTo>
                <a:lnTo>
                  <a:pt x="0" y="32487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2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104" r="0" b="-104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420908" y="4133848"/>
            <a:ext cx="6386359" cy="1009652"/>
            <a:chOff x="0" y="0"/>
            <a:chExt cx="8515145" cy="134620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515145" cy="1346203"/>
            </a:xfrm>
            <a:custGeom>
              <a:avLst/>
              <a:gdLst/>
              <a:ahLst/>
              <a:cxnLst/>
              <a:rect r="r" b="b" t="t" l="l"/>
              <a:pathLst>
                <a:path h="1346203" w="8515145">
                  <a:moveTo>
                    <a:pt x="0" y="0"/>
                  </a:moveTo>
                  <a:lnTo>
                    <a:pt x="8515145" y="0"/>
                  </a:lnTo>
                  <a:lnTo>
                    <a:pt x="8515145" y="1346203"/>
                  </a:lnTo>
                  <a:lnTo>
                    <a:pt x="0" y="13462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104775"/>
              <a:ext cx="8515145" cy="1450978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ctr">
                <a:lnSpc>
                  <a:spcPts val="8398"/>
                </a:lnSpc>
              </a:pPr>
              <a:r>
                <a:rPr lang="en-US" sz="5998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THANK YOU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34414" y="0"/>
            <a:ext cx="19422414" cy="10287000"/>
          </a:xfrm>
          <a:custGeom>
            <a:avLst/>
            <a:gdLst/>
            <a:ahLst/>
            <a:cxnLst/>
            <a:rect r="r" b="b" t="t" l="l"/>
            <a:pathLst>
              <a:path h="10287000" w="19422414">
                <a:moveTo>
                  <a:pt x="0" y="0"/>
                </a:moveTo>
                <a:lnTo>
                  <a:pt x="19422414" y="0"/>
                </a:lnTo>
                <a:lnTo>
                  <a:pt x="1942241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392" r="0" b="-1254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9163050"/>
            <a:ext cx="1623060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b="true" sz="5199">
                <a:solidFill>
                  <a:srgbClr val="4C941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Add a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01943" y="1401878"/>
            <a:ext cx="5573167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TABLE 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51999" y="2419650"/>
            <a:ext cx="2327825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1311F"/>
                </a:solidFill>
                <a:latin typeface="Canva Sans"/>
                <a:ea typeface="Canva Sans"/>
                <a:cs typeface="Canva Sans"/>
                <a:sym typeface="Canva Sans"/>
              </a:rPr>
              <a:t>TABLE 1 : AUCTION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00098" y="2419650"/>
            <a:ext cx="2376856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1311F"/>
                </a:solidFill>
                <a:latin typeface="Canva Sans"/>
                <a:ea typeface="Canva Sans"/>
                <a:cs typeface="Canva Sans"/>
                <a:sym typeface="Canva Sans"/>
              </a:rPr>
              <a:t>TABLE 2 : BATSMAN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857521" y="2419650"/>
            <a:ext cx="1875194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1311F"/>
                </a:solidFill>
                <a:latin typeface="Canva Sans"/>
                <a:ea typeface="Canva Sans"/>
                <a:cs typeface="Canva Sans"/>
                <a:sym typeface="Canva Sans"/>
              </a:rPr>
              <a:t>TABLE 3 : BOWLER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72307" y="4129109"/>
            <a:ext cx="4087210" cy="264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1311F"/>
                </a:solidFill>
                <a:latin typeface="Canva Sans"/>
                <a:ea typeface="Canva Sans"/>
                <a:cs typeface="Canva Sans"/>
                <a:sym typeface="Canva Sans"/>
              </a:rPr>
              <a:t>Auction contains Player ID,Player Name, Acquisition, Team, Price, Type, Role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934864" y="4129109"/>
            <a:ext cx="4289361" cy="371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1311F"/>
                </a:solidFill>
                <a:latin typeface="Canva Sans"/>
                <a:ea typeface="Canva Sans"/>
                <a:cs typeface="Canva Sans"/>
                <a:sym typeface="Canva Sans"/>
              </a:rPr>
              <a:t>Batsman contains Player Name, Team, Runs, Match, Innings, No Ball, Highest Score, Average, Ball Faced, Strike Rate, 100, 50, 4S, 6S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983557" y="4129109"/>
            <a:ext cx="3880953" cy="371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31311F"/>
                </a:solidFill>
                <a:latin typeface="Canva Sans"/>
                <a:ea typeface="Canva Sans"/>
                <a:cs typeface="Canva Sans"/>
                <a:sym typeface="Canva Sans"/>
              </a:rPr>
              <a:t>Bowler contains Player Name, Team, Wickets, Match, Innings, Over, Runs, Average, Economic Rate, Strike Rate, 4W, 5W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902375" y="0"/>
            <a:ext cx="19190375" cy="10287000"/>
          </a:xfrm>
          <a:custGeom>
            <a:avLst/>
            <a:gdLst/>
            <a:ahLst/>
            <a:cxnLst/>
            <a:rect r="r" b="b" t="t" l="l"/>
            <a:pathLst>
              <a:path h="10287000" w="19190375">
                <a:moveTo>
                  <a:pt x="0" y="0"/>
                </a:moveTo>
                <a:lnTo>
                  <a:pt x="19190375" y="0"/>
                </a:lnTo>
                <a:lnTo>
                  <a:pt x="1919037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214" r="0" b="-1221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17839" y="1028700"/>
            <a:ext cx="16052322" cy="8229600"/>
            <a:chOff x="0" y="0"/>
            <a:chExt cx="4227772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27772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27772">
                  <a:moveTo>
                    <a:pt x="0" y="0"/>
                  </a:moveTo>
                  <a:lnTo>
                    <a:pt x="4227772" y="0"/>
                  </a:lnTo>
                  <a:lnTo>
                    <a:pt x="4227772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27772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308223" y="1412150"/>
            <a:ext cx="11849832" cy="828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60"/>
              </a:lnSpc>
            </a:pPr>
            <a:r>
              <a:rPr lang="en-US" sz="49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06978" y="3740532"/>
            <a:ext cx="16052322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31311F"/>
                </a:solidFill>
                <a:latin typeface="Canva Sans"/>
                <a:ea typeface="Canva Sans"/>
                <a:cs typeface="Canva Sans"/>
                <a:sym typeface="Canva Sans"/>
              </a:rPr>
              <a:t>To explore role and acquisition wise trends in pricing and team distribution.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21098" y="5884421"/>
            <a:ext cx="14376482" cy="120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31311F"/>
                </a:solidFill>
                <a:latin typeface="Canva Sans"/>
                <a:ea typeface="Canva Sans"/>
                <a:cs typeface="Canva Sans"/>
                <a:sym typeface="Canva Sans"/>
              </a:rPr>
              <a:t>To evaluate the cost-effectiveness of players based on auction prices and performance.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970576" y="1593526"/>
            <a:ext cx="11646917" cy="9664051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9932991" y="3311747"/>
            <a:ext cx="8355009" cy="6227608"/>
          </a:xfrm>
          <a:custGeom>
            <a:avLst/>
            <a:gdLst/>
            <a:ahLst/>
            <a:cxnLst/>
            <a:rect r="r" b="b" t="t" l="l"/>
            <a:pathLst>
              <a:path h="6227608" w="8355009">
                <a:moveTo>
                  <a:pt x="0" y="0"/>
                </a:moveTo>
                <a:lnTo>
                  <a:pt x="8355009" y="0"/>
                </a:lnTo>
                <a:lnTo>
                  <a:pt x="8355009" y="6227608"/>
                </a:lnTo>
                <a:lnTo>
                  <a:pt x="0" y="62276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3430" r="-9296" b="-1824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30013" y="432434"/>
            <a:ext cx="15027975" cy="695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TEAM-WISE TOTAL SPENDING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395110" y="347888"/>
            <a:ext cx="11883152" cy="10944035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0" y="1819252"/>
            <a:ext cx="9514261" cy="2118825"/>
          </a:xfrm>
          <a:custGeom>
            <a:avLst/>
            <a:gdLst/>
            <a:ahLst/>
            <a:cxnLst/>
            <a:rect r="r" b="b" t="t" l="l"/>
            <a:pathLst>
              <a:path h="2118825" w="9514261">
                <a:moveTo>
                  <a:pt x="0" y="0"/>
                </a:moveTo>
                <a:lnTo>
                  <a:pt x="9514261" y="0"/>
                </a:lnTo>
                <a:lnTo>
                  <a:pt x="9514261" y="2118824"/>
                </a:lnTo>
                <a:lnTo>
                  <a:pt x="0" y="21188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1606" r="-56848" b="-23669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4560353"/>
            <a:ext cx="4024864" cy="5183876"/>
          </a:xfrm>
          <a:custGeom>
            <a:avLst/>
            <a:gdLst/>
            <a:ahLst/>
            <a:cxnLst/>
            <a:rect r="r" b="b" t="t" l="l"/>
            <a:pathLst>
              <a:path h="5183876" w="4024864">
                <a:moveTo>
                  <a:pt x="0" y="0"/>
                </a:moveTo>
                <a:lnTo>
                  <a:pt x="4024864" y="0"/>
                </a:lnTo>
                <a:lnTo>
                  <a:pt x="4024864" y="5183876"/>
                </a:lnTo>
                <a:lnTo>
                  <a:pt x="0" y="51838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388" t="-49004" r="-265854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576834">
            <a:off x="5374899" y="3418989"/>
            <a:ext cx="1431845" cy="570135"/>
          </a:xfrm>
          <a:custGeom>
            <a:avLst/>
            <a:gdLst/>
            <a:ahLst/>
            <a:cxnLst/>
            <a:rect r="r" b="b" t="t" l="l"/>
            <a:pathLst>
              <a:path h="570135" w="1431845">
                <a:moveTo>
                  <a:pt x="0" y="0"/>
                </a:moveTo>
                <a:lnTo>
                  <a:pt x="1431845" y="0"/>
                </a:lnTo>
                <a:lnTo>
                  <a:pt x="1431845" y="570134"/>
                </a:lnTo>
                <a:lnTo>
                  <a:pt x="0" y="5701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253458" y="4560353"/>
            <a:ext cx="4131915" cy="5183876"/>
          </a:xfrm>
          <a:custGeom>
            <a:avLst/>
            <a:gdLst/>
            <a:ahLst/>
            <a:cxnLst/>
            <a:rect r="r" b="b" t="t" l="l"/>
            <a:pathLst>
              <a:path h="5183876" w="4131915">
                <a:moveTo>
                  <a:pt x="0" y="0"/>
                </a:moveTo>
                <a:lnTo>
                  <a:pt x="4131915" y="0"/>
                </a:lnTo>
                <a:lnTo>
                  <a:pt x="4131915" y="5183876"/>
                </a:lnTo>
                <a:lnTo>
                  <a:pt x="0" y="51838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6302" t="0" r="-6302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727969" y="508000"/>
            <a:ext cx="14832062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COMPARISON OF AVG PRICES ACCORDING TO TYPE &amp; TEAM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6076041" y="1993640"/>
            <a:ext cx="13322137" cy="9437035"/>
          </a:xfrm>
          <a:prstGeom prst="rect">
            <a:avLst/>
          </a:prstGeom>
        </p:spPr>
      </p:pic>
      <p:sp>
        <p:nvSpPr>
          <p:cNvPr name="Freeform 3" id="3"/>
          <p:cNvSpPr/>
          <p:nvPr/>
        </p:nvSpPr>
        <p:spPr>
          <a:xfrm flipH="false" flipV="false" rot="0">
            <a:off x="0" y="2492592"/>
            <a:ext cx="7242696" cy="2482089"/>
          </a:xfrm>
          <a:custGeom>
            <a:avLst/>
            <a:gdLst/>
            <a:ahLst/>
            <a:cxnLst/>
            <a:rect r="r" b="b" t="t" l="l"/>
            <a:pathLst>
              <a:path h="2482089" w="7242696">
                <a:moveTo>
                  <a:pt x="0" y="0"/>
                </a:moveTo>
                <a:lnTo>
                  <a:pt x="7242696" y="0"/>
                </a:lnTo>
                <a:lnTo>
                  <a:pt x="7242696" y="2482089"/>
                </a:lnTo>
                <a:lnTo>
                  <a:pt x="0" y="24820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3910" r="-39199" b="-172234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87903" y="5575346"/>
            <a:ext cx="6269550" cy="4711654"/>
          </a:xfrm>
          <a:custGeom>
            <a:avLst/>
            <a:gdLst/>
            <a:ahLst/>
            <a:cxnLst/>
            <a:rect r="r" b="b" t="t" l="l"/>
            <a:pathLst>
              <a:path h="4711654" w="6269550">
                <a:moveTo>
                  <a:pt x="0" y="0"/>
                </a:moveTo>
                <a:lnTo>
                  <a:pt x="6269551" y="0"/>
                </a:lnTo>
                <a:lnTo>
                  <a:pt x="6269551" y="4711654"/>
                </a:lnTo>
                <a:lnTo>
                  <a:pt x="0" y="47116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673" t="-82880" r="-92418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3732301">
            <a:off x="6073709" y="4342972"/>
            <a:ext cx="1813186" cy="721978"/>
          </a:xfrm>
          <a:custGeom>
            <a:avLst/>
            <a:gdLst/>
            <a:ahLst/>
            <a:cxnLst/>
            <a:rect r="r" b="b" t="t" l="l"/>
            <a:pathLst>
              <a:path h="721978" w="1813186">
                <a:moveTo>
                  <a:pt x="0" y="0"/>
                </a:moveTo>
                <a:lnTo>
                  <a:pt x="1813186" y="0"/>
                </a:lnTo>
                <a:lnTo>
                  <a:pt x="1813186" y="721978"/>
                </a:lnTo>
                <a:lnTo>
                  <a:pt x="0" y="7219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lgDash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321817" y="546100"/>
            <a:ext cx="15644366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COMPARISON OF PRICE ACCORDING TO ROLE FOR EACH TEAM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68895" y="1622155"/>
            <a:ext cx="12713253" cy="1815891"/>
          </a:xfrm>
          <a:custGeom>
            <a:avLst/>
            <a:gdLst/>
            <a:ahLst/>
            <a:cxnLst/>
            <a:rect r="r" b="b" t="t" l="l"/>
            <a:pathLst>
              <a:path h="1815891" w="12713253">
                <a:moveTo>
                  <a:pt x="0" y="0"/>
                </a:moveTo>
                <a:lnTo>
                  <a:pt x="12713253" y="0"/>
                </a:lnTo>
                <a:lnTo>
                  <a:pt x="12713253" y="1815891"/>
                </a:lnTo>
                <a:lnTo>
                  <a:pt x="0" y="18158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295" t="-23436" r="-772" b="-27157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4768507"/>
            <a:ext cx="8015085" cy="4620380"/>
          </a:xfrm>
          <a:custGeom>
            <a:avLst/>
            <a:gdLst/>
            <a:ahLst/>
            <a:cxnLst/>
            <a:rect r="r" b="b" t="t" l="l"/>
            <a:pathLst>
              <a:path h="4620380" w="8015085">
                <a:moveTo>
                  <a:pt x="0" y="0"/>
                </a:moveTo>
                <a:lnTo>
                  <a:pt x="8015085" y="0"/>
                </a:lnTo>
                <a:lnTo>
                  <a:pt x="8015085" y="4620380"/>
                </a:lnTo>
                <a:lnTo>
                  <a:pt x="0" y="46203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55" t="-50948" r="-66396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433947">
            <a:off x="854452" y="3163045"/>
            <a:ext cx="1677177" cy="473803"/>
          </a:xfrm>
          <a:custGeom>
            <a:avLst/>
            <a:gdLst/>
            <a:ahLst/>
            <a:cxnLst/>
            <a:rect r="r" b="b" t="t" l="l"/>
            <a:pathLst>
              <a:path h="473803" w="1677177">
                <a:moveTo>
                  <a:pt x="0" y="0"/>
                </a:moveTo>
                <a:lnTo>
                  <a:pt x="1677178" y="0"/>
                </a:lnTo>
                <a:lnTo>
                  <a:pt x="1677178" y="473802"/>
                </a:lnTo>
                <a:lnTo>
                  <a:pt x="0" y="4738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713735" y="305429"/>
            <a:ext cx="10442674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PRICE VS PERFORMANCE OF TOP 10 BATSMAN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241998" y="2747585"/>
            <a:ext cx="11826398" cy="836086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54656" y="1860054"/>
            <a:ext cx="12978689" cy="2002889"/>
          </a:xfrm>
          <a:custGeom>
            <a:avLst/>
            <a:gdLst/>
            <a:ahLst/>
            <a:cxnLst/>
            <a:rect r="r" b="b" t="t" l="l"/>
            <a:pathLst>
              <a:path h="2002889" w="12978689">
                <a:moveTo>
                  <a:pt x="0" y="0"/>
                </a:moveTo>
                <a:lnTo>
                  <a:pt x="12978688" y="0"/>
                </a:lnTo>
                <a:lnTo>
                  <a:pt x="12978688" y="2002889"/>
                </a:lnTo>
                <a:lnTo>
                  <a:pt x="0" y="20028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7408" r="0" b="-2908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4665958"/>
            <a:ext cx="7330115" cy="5149576"/>
          </a:xfrm>
          <a:custGeom>
            <a:avLst/>
            <a:gdLst/>
            <a:ahLst/>
            <a:cxnLst/>
            <a:rect r="r" b="b" t="t" l="l"/>
            <a:pathLst>
              <a:path h="5149576" w="7330115">
                <a:moveTo>
                  <a:pt x="0" y="0"/>
                </a:moveTo>
                <a:lnTo>
                  <a:pt x="7330115" y="0"/>
                </a:lnTo>
                <a:lnTo>
                  <a:pt x="7330115" y="5149576"/>
                </a:lnTo>
                <a:lnTo>
                  <a:pt x="0" y="51495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37" t="-66092" r="-77231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978508">
            <a:off x="1101509" y="3429456"/>
            <a:ext cx="1644958" cy="464701"/>
          </a:xfrm>
          <a:custGeom>
            <a:avLst/>
            <a:gdLst/>
            <a:ahLst/>
            <a:cxnLst/>
            <a:rect r="r" b="b" t="t" l="l"/>
            <a:pathLst>
              <a:path h="464701" w="1644958">
                <a:moveTo>
                  <a:pt x="0" y="0"/>
                </a:moveTo>
                <a:lnTo>
                  <a:pt x="1644958" y="0"/>
                </a:lnTo>
                <a:lnTo>
                  <a:pt x="1644958" y="464701"/>
                </a:lnTo>
                <a:lnTo>
                  <a:pt x="0" y="46470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936950" y="358776"/>
            <a:ext cx="10414099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PRICE VS PERFORMANCE OF TOP 10 BOWLERS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569922" y="2958433"/>
            <a:ext cx="12586734" cy="81892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27016" y="0"/>
            <a:ext cx="19489733" cy="10287000"/>
          </a:xfrm>
          <a:custGeom>
            <a:avLst/>
            <a:gdLst/>
            <a:ahLst/>
            <a:cxnLst/>
            <a:rect r="r" b="b" t="t" l="l"/>
            <a:pathLst>
              <a:path h="10287000" w="19489733">
                <a:moveTo>
                  <a:pt x="0" y="0"/>
                </a:moveTo>
                <a:lnTo>
                  <a:pt x="19489733" y="0"/>
                </a:lnTo>
                <a:lnTo>
                  <a:pt x="1948973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2382" r="-3203" b="-1803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13296" y="1144777"/>
            <a:ext cx="16861408" cy="7997447"/>
            <a:chOff x="0" y="0"/>
            <a:chExt cx="4440865" cy="210632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440865" cy="2106323"/>
            </a:xfrm>
            <a:custGeom>
              <a:avLst/>
              <a:gdLst/>
              <a:ahLst/>
              <a:cxnLst/>
              <a:rect r="r" b="b" t="t" l="l"/>
              <a:pathLst>
                <a:path h="2106323" w="4440865">
                  <a:moveTo>
                    <a:pt x="0" y="0"/>
                  </a:moveTo>
                  <a:lnTo>
                    <a:pt x="4440865" y="0"/>
                  </a:lnTo>
                  <a:lnTo>
                    <a:pt x="4440865" y="2106323"/>
                  </a:lnTo>
                  <a:lnTo>
                    <a:pt x="0" y="210632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440865" cy="21444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Canva Sans"/>
                  <a:ea typeface="Canva Sans"/>
                  <a:cs typeface="Canva Sans"/>
                  <a:sym typeface="Canva Sans"/>
                </a:rPr>
                <a:t>BHHBBHHHJ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1397877"/>
            <a:ext cx="16230600" cy="646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FINDINGS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65696" y="2245689"/>
            <a:ext cx="17422304" cy="5567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4728" indent="-277364" lvl="1">
              <a:lnSpc>
                <a:spcPts val="6423"/>
              </a:lnSpc>
              <a:buAutoNum type="arabicPeriod" startAt="1"/>
            </a:pPr>
            <a:r>
              <a:rPr lang="en-US" sz="25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Mitchell Starc &amp; Pat Cummins fetched record bids, highlighting demand for elite pacers.</a:t>
            </a:r>
          </a:p>
          <a:p>
            <a:pPr algn="l" marL="554728" indent="-277364" lvl="1">
              <a:lnSpc>
                <a:spcPts val="6423"/>
              </a:lnSpc>
              <a:buAutoNum type="arabicPeriod" startAt="1"/>
            </a:pPr>
            <a:r>
              <a:rPr lang="en-US" sz="25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Virat Kohli &amp; Sanju Samson topped 500+ runs ; high strike rates were key.</a:t>
            </a:r>
          </a:p>
          <a:p>
            <a:pPr algn="l" marL="554728" indent="-277364" lvl="1">
              <a:lnSpc>
                <a:spcPts val="6423"/>
              </a:lnSpc>
              <a:buAutoNum type="arabicPeriod" startAt="1"/>
            </a:pPr>
            <a:r>
              <a:rPr lang="en-US" sz="25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Harshal Patel &amp; Jasprit Bumrah led with 20+ wickets and strong economy.</a:t>
            </a:r>
          </a:p>
          <a:p>
            <a:pPr algn="l" marL="554728" indent="-277364" lvl="1">
              <a:lnSpc>
                <a:spcPts val="6423"/>
              </a:lnSpc>
              <a:buAutoNum type="arabicPeriod" startAt="1"/>
            </a:pPr>
            <a:r>
              <a:rPr lang="en-US" sz="25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Teams prioritized fast bowlers &amp; impactful all-rounders.</a:t>
            </a:r>
          </a:p>
          <a:p>
            <a:pPr algn="l" marL="554728" indent="-277364" lvl="1">
              <a:lnSpc>
                <a:spcPts val="6423"/>
              </a:lnSpc>
              <a:buAutoNum type="arabicPeriod" startAt="1"/>
            </a:pPr>
            <a:r>
              <a:rPr lang="en-US" sz="25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Uncapped players like Harshit Rana &amp; Sai Sudharsan delivered big returns at low price.</a:t>
            </a:r>
          </a:p>
          <a:p>
            <a:pPr algn="l" marL="554728" indent="-277364" lvl="1">
              <a:lnSpc>
                <a:spcPts val="6423"/>
              </a:lnSpc>
              <a:buAutoNum type="arabicPeriod" startAt="1"/>
            </a:pPr>
            <a:r>
              <a:rPr lang="en-US" sz="25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Some expensive players like Rohit Sharma , Rishabh Pant, Mitchell Starc &amp; Sam Curran didnot justify       their prices.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DAGoPw7GvUk</dc:identifier>
  <dcterms:modified xsi:type="dcterms:W3CDTF">2011-08-01T06:04:30Z</dcterms:modified>
  <cp:revision>1</cp:revision>
  <dc:title>IPL 2024 ANALYSIS</dc:title>
</cp:coreProperties>
</file>