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14065"/>
            <a:ext cx="18288000" cy="12205143"/>
          </a:xfrm>
          <a:custGeom>
            <a:avLst/>
            <a:gdLst/>
            <a:ahLst/>
            <a:cxnLst/>
            <a:rect r="r" b="b" t="t" l="l"/>
            <a:pathLst>
              <a:path h="12205143" w="18288000">
                <a:moveTo>
                  <a:pt x="0" y="0"/>
                </a:moveTo>
                <a:lnTo>
                  <a:pt x="18288000" y="0"/>
                </a:lnTo>
                <a:lnTo>
                  <a:pt x="18288000" y="12205143"/>
                </a:lnTo>
                <a:lnTo>
                  <a:pt x="0" y="12205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477" t="-12493" r="-14313" b="-249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04249" y="919117"/>
            <a:ext cx="11679502" cy="812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2"/>
              </a:lnSpc>
            </a:pPr>
            <a:r>
              <a:rPr lang="en-US" sz="4752" b="true">
                <a:solidFill>
                  <a:srgbClr val="C1FF7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IPL  AUCTION  2024  CASE  STUDY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00481" y="2126220"/>
            <a:ext cx="8687038" cy="58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5"/>
              </a:lnSpc>
            </a:pPr>
            <a:r>
              <a:rPr lang="en-US" sz="341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Research Project By Shrabani Ghosh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084380" y="8592227"/>
            <a:ext cx="663651" cy="1332145"/>
          </a:xfrm>
          <a:custGeom>
            <a:avLst/>
            <a:gdLst/>
            <a:ahLst/>
            <a:cxnLst/>
            <a:rect r="r" b="b" t="t" l="l"/>
            <a:pathLst>
              <a:path h="1332145" w="663651">
                <a:moveTo>
                  <a:pt x="0" y="0"/>
                </a:moveTo>
                <a:lnTo>
                  <a:pt x="663651" y="0"/>
                </a:lnTo>
                <a:lnTo>
                  <a:pt x="663651" y="1332146"/>
                </a:lnTo>
                <a:lnTo>
                  <a:pt x="0" y="13321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510378" y="9645826"/>
            <a:ext cx="1308598" cy="278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6"/>
              </a:lnSpc>
            </a:pPr>
            <a:r>
              <a:rPr lang="en-US" sz="171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CRICKET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82586" y="456045"/>
            <a:ext cx="4077799" cy="1016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5"/>
              </a:lnSpc>
              <a:spcBef>
                <a:spcPct val="0"/>
              </a:spcBef>
            </a:pPr>
            <a:r>
              <a:rPr lang="en-US" b="true" sz="293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 of player analysis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98096" y="493891"/>
            <a:ext cx="11746616" cy="1055567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54543" y="1831893"/>
            <a:ext cx="8572580" cy="75720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9098" y="3691934"/>
            <a:ext cx="3499979" cy="3971608"/>
          </a:xfrm>
          <a:custGeom>
            <a:avLst/>
            <a:gdLst/>
            <a:ahLst/>
            <a:cxnLst/>
            <a:rect r="r" b="b" t="t" l="l"/>
            <a:pathLst>
              <a:path h="3971608" w="3499979">
                <a:moveTo>
                  <a:pt x="0" y="0"/>
                </a:moveTo>
                <a:lnTo>
                  <a:pt x="3499979" y="0"/>
                </a:lnTo>
                <a:lnTo>
                  <a:pt x="3499979" y="3971608"/>
                </a:lnTo>
                <a:lnTo>
                  <a:pt x="0" y="3971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212521" y="2509453"/>
            <a:ext cx="7515225" cy="1618614"/>
            <a:chOff x="0" y="0"/>
            <a:chExt cx="1979319" cy="4263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79319" cy="426302"/>
            </a:xfrm>
            <a:custGeom>
              <a:avLst/>
              <a:gdLst/>
              <a:ahLst/>
              <a:cxnLst/>
              <a:rect r="r" b="b" t="t" l="l"/>
              <a:pathLst>
                <a:path h="426302" w="1979319">
                  <a:moveTo>
                    <a:pt x="0" y="0"/>
                  </a:moveTo>
                  <a:lnTo>
                    <a:pt x="1979319" y="0"/>
                  </a:lnTo>
                  <a:lnTo>
                    <a:pt x="1979319" y="426302"/>
                  </a:lnTo>
                  <a:lnTo>
                    <a:pt x="0" y="426302"/>
                  </a:lnTo>
                  <a:close/>
                </a:path>
              </a:pathLst>
            </a:custGeom>
            <a:solidFill>
              <a:srgbClr val="4BBC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979319" cy="473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Highest price paid for a player : 2475 Lakhs</a:t>
              </a:r>
            </a:p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Lowest price paid for a player :     20 Lakhs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462427" y="4864574"/>
            <a:ext cx="9015412" cy="1543050"/>
            <a:chOff x="0" y="0"/>
            <a:chExt cx="2374430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74430" cy="406400"/>
            </a:xfrm>
            <a:custGeom>
              <a:avLst/>
              <a:gdLst/>
              <a:ahLst/>
              <a:cxnLst/>
              <a:rect r="r" b="b" t="t" l="l"/>
              <a:pathLst>
                <a:path h="406400" w="2374430">
                  <a:moveTo>
                    <a:pt x="0" y="0"/>
                  </a:moveTo>
                  <a:lnTo>
                    <a:pt x="2374430" y="0"/>
                  </a:lnTo>
                  <a:lnTo>
                    <a:pt x="237443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7443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Avg. price of Indian players and Overseas players are respectively 332.36 Lakhs &amp; 523.88 Lakhs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212521" y="7141049"/>
            <a:ext cx="7515225" cy="1704975"/>
            <a:chOff x="0" y="0"/>
            <a:chExt cx="1979319" cy="4490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79319" cy="449047"/>
            </a:xfrm>
            <a:custGeom>
              <a:avLst/>
              <a:gdLst/>
              <a:ahLst/>
              <a:cxnLst/>
              <a:rect r="r" b="b" t="t" l="l"/>
              <a:pathLst>
                <a:path h="449047" w="1979319">
                  <a:moveTo>
                    <a:pt x="0" y="0"/>
                  </a:moveTo>
                  <a:lnTo>
                    <a:pt x="1979319" y="0"/>
                  </a:lnTo>
                  <a:lnTo>
                    <a:pt x="1979319" y="449047"/>
                  </a:lnTo>
                  <a:lnTo>
                    <a:pt x="0" y="449047"/>
                  </a:lnTo>
                  <a:close/>
                </a:path>
              </a:pathLst>
            </a:custGeom>
            <a:solidFill>
              <a:srgbClr val="4BBC3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979319" cy="496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Most expensive team : RR</a:t>
              </a:r>
            </a:p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Most budget-friendly team : DC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610425" y="2509453"/>
            <a:ext cx="3443288" cy="6336571"/>
            <a:chOff x="0" y="0"/>
            <a:chExt cx="906874" cy="166889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06874" cy="1668891"/>
            </a:xfrm>
            <a:custGeom>
              <a:avLst/>
              <a:gdLst/>
              <a:ahLst/>
              <a:cxnLst/>
              <a:rect r="r" b="b" t="t" l="l"/>
              <a:pathLst>
                <a:path h="1668891" w="906874">
                  <a:moveTo>
                    <a:pt x="0" y="0"/>
                  </a:moveTo>
                  <a:lnTo>
                    <a:pt x="906874" y="0"/>
                  </a:lnTo>
                  <a:lnTo>
                    <a:pt x="906874" y="1668891"/>
                  </a:lnTo>
                  <a:lnTo>
                    <a:pt x="0" y="1668891"/>
                  </a:lnTo>
                  <a:close/>
                </a:path>
              </a:pathLst>
            </a:custGeom>
            <a:solidFill>
              <a:srgbClr val="4BBC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906874" cy="17165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Average price of players across teams :</a:t>
              </a:r>
            </a:p>
            <a:p>
              <a:pPr algn="ctr">
                <a:lnSpc>
                  <a:spcPts val="2800"/>
                </a:lnSpc>
              </a:pPr>
            </a:p>
            <a:p>
              <a:pPr algn="l" marL="431801" indent="-215900" lvl="1">
                <a:lnSpc>
                  <a:spcPts val="3140"/>
                </a:lnSpc>
                <a:buFont typeface="Arial"/>
                <a:buChar char="•"/>
              </a:pPr>
              <a:r>
                <a:rPr lang="en-US" b="true" sz="2000" spc="74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RR - 453.64 Lakhs</a:t>
              </a:r>
            </a:p>
            <a:p>
              <a:pPr algn="l" marL="431801" indent="-215900" lvl="1">
                <a:lnSpc>
                  <a:spcPts val="3140"/>
                </a:lnSpc>
                <a:buFont typeface="Arial"/>
                <a:buChar char="•"/>
              </a:pPr>
              <a:r>
                <a:rPr lang="en-US" b="true" sz="2000" spc="74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KKR - 428.91 Lakhs</a:t>
              </a:r>
            </a:p>
            <a:p>
              <a:pPr algn="l" marL="431801" indent="-215900" lvl="1">
                <a:lnSpc>
                  <a:spcPts val="3140"/>
                </a:lnSpc>
                <a:buFont typeface="Arial"/>
                <a:buChar char="•"/>
              </a:pPr>
              <a:r>
                <a:rPr lang="en-US" b="true" sz="2000" spc="74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LSG</a:t>
              </a:r>
              <a:r>
                <a:rPr lang="en-US" b="true" sz="2000" spc="74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- 396.2 Lakhs        </a:t>
              </a:r>
            </a:p>
            <a:p>
              <a:pPr algn="l" marL="431801" indent="-215900" lvl="1">
                <a:lnSpc>
                  <a:spcPts val="3140"/>
                </a:lnSpc>
                <a:buFont typeface="Arial"/>
                <a:buChar char="•"/>
              </a:pPr>
              <a:r>
                <a:rPr lang="en-US" b="true" sz="2000" spc="74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CSK - 396 Lakhs</a:t>
              </a:r>
            </a:p>
            <a:p>
              <a:pPr algn="l" marL="431801" indent="-215900" lvl="1">
                <a:lnSpc>
                  <a:spcPts val="3140"/>
                </a:lnSpc>
                <a:buFont typeface="Arial"/>
                <a:buChar char="•"/>
              </a:pPr>
              <a:r>
                <a:rPr lang="en-US" b="true" sz="2000" spc="74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MI - 395.8 Lakhs</a:t>
              </a:r>
            </a:p>
            <a:p>
              <a:pPr algn="l" marL="431801" indent="-215900" lvl="1">
                <a:lnSpc>
                  <a:spcPts val="3140"/>
                </a:lnSpc>
                <a:buFont typeface="Arial"/>
                <a:buChar char="•"/>
              </a:pPr>
              <a:r>
                <a:rPr lang="en-US" b="true" sz="2000" spc="74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RCB - 388.6 Lakhs</a:t>
              </a:r>
            </a:p>
            <a:p>
              <a:pPr algn="l" marL="431801" indent="-215900" lvl="1">
                <a:lnSpc>
                  <a:spcPts val="3140"/>
                </a:lnSpc>
                <a:buFont typeface="Arial"/>
                <a:buChar char="•"/>
              </a:pPr>
              <a:r>
                <a:rPr lang="en-US" b="true" sz="2000" spc="74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SH - 387.2 Lakhs</a:t>
              </a:r>
            </a:p>
            <a:p>
              <a:pPr algn="l" marL="431801" indent="-215900" lvl="1">
                <a:lnSpc>
                  <a:spcPts val="3140"/>
                </a:lnSpc>
                <a:buFont typeface="Arial"/>
                <a:buChar char="•"/>
              </a:pPr>
              <a:r>
                <a:rPr lang="en-US" b="true" sz="2000" spc="74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PK - 383.4 Lakhs</a:t>
              </a:r>
            </a:p>
            <a:p>
              <a:pPr algn="l" marL="431801" indent="-215900" lvl="1">
                <a:lnSpc>
                  <a:spcPts val="3140"/>
                </a:lnSpc>
                <a:buFont typeface="Arial"/>
                <a:buChar char="•"/>
              </a:pPr>
              <a:r>
                <a:rPr lang="en-US" b="true" sz="2000" spc="74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GT - 368.6 Lakhs</a:t>
              </a:r>
            </a:p>
            <a:p>
              <a:pPr algn="l" marL="431801" indent="-215900" lvl="1">
                <a:lnSpc>
                  <a:spcPts val="3140"/>
                </a:lnSpc>
                <a:buFont typeface="Arial"/>
                <a:buChar char="•"/>
              </a:pPr>
              <a:r>
                <a:rPr lang="en-US" b="true" sz="2000" spc="74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DC - 360.4 Lakhs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34953" y="571818"/>
            <a:ext cx="5418093" cy="82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Price Analysis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23265" y="-56472"/>
            <a:ext cx="16165307" cy="1169058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89418" y="339726"/>
            <a:ext cx="1838767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 representation of price analysis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01803" y="7633913"/>
            <a:ext cx="3855309" cy="3248773"/>
          </a:xfrm>
          <a:custGeom>
            <a:avLst/>
            <a:gdLst/>
            <a:ahLst/>
            <a:cxnLst/>
            <a:rect r="r" b="b" t="t" l="l"/>
            <a:pathLst>
              <a:path h="3248773" w="3855309">
                <a:moveTo>
                  <a:pt x="0" y="0"/>
                </a:moveTo>
                <a:lnTo>
                  <a:pt x="3855309" y="0"/>
                </a:lnTo>
                <a:lnTo>
                  <a:pt x="3855309" y="3248774"/>
                </a:lnTo>
                <a:lnTo>
                  <a:pt x="0" y="3248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88691" y="-409063"/>
            <a:ext cx="3855309" cy="3248773"/>
          </a:xfrm>
          <a:custGeom>
            <a:avLst/>
            <a:gdLst/>
            <a:ahLst/>
            <a:cxnLst/>
            <a:rect r="r" b="b" t="t" l="l"/>
            <a:pathLst>
              <a:path h="3248773" w="3855309">
                <a:moveTo>
                  <a:pt x="0" y="0"/>
                </a:moveTo>
                <a:lnTo>
                  <a:pt x="3855309" y="0"/>
                </a:lnTo>
                <a:lnTo>
                  <a:pt x="3855309" y="3248773"/>
                </a:lnTo>
                <a:lnTo>
                  <a:pt x="0" y="3248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29458" y="1444598"/>
            <a:ext cx="8529842" cy="8639803"/>
          </a:xfrm>
          <a:custGeom>
            <a:avLst/>
            <a:gdLst/>
            <a:ahLst/>
            <a:cxnLst/>
            <a:rect r="r" b="b" t="t" l="l"/>
            <a:pathLst>
              <a:path h="8639803" w="8529842">
                <a:moveTo>
                  <a:pt x="0" y="0"/>
                </a:moveTo>
                <a:lnTo>
                  <a:pt x="8529842" y="0"/>
                </a:lnTo>
                <a:lnTo>
                  <a:pt x="8529842" y="8639803"/>
                </a:lnTo>
                <a:lnTo>
                  <a:pt x="0" y="86398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5945" y="2546527"/>
            <a:ext cx="5704242" cy="6586884"/>
            <a:chOff x="0" y="0"/>
            <a:chExt cx="54991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991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5499100">
                  <a:moveTo>
                    <a:pt x="2749550" y="6350000"/>
                  </a:moveTo>
                  <a:lnTo>
                    <a:pt x="0" y="4762500"/>
                  </a:lnTo>
                  <a:lnTo>
                    <a:pt x="0" y="1587500"/>
                  </a:lnTo>
                  <a:lnTo>
                    <a:pt x="2749550" y="0"/>
                  </a:lnTo>
                  <a:lnTo>
                    <a:pt x="5499100" y="1587500"/>
                  </a:lnTo>
                  <a:lnTo>
                    <a:pt x="5499100" y="4762500"/>
                  </a:lnTo>
                  <a:lnTo>
                    <a:pt x="2749550" y="6350000"/>
                  </a:lnTo>
                  <a:close/>
                </a:path>
              </a:pathLst>
            </a:custGeom>
            <a:blipFill>
              <a:blip r:embed="rId6"/>
              <a:stretch>
                <a:fillRect l="-46626" t="0" r="-26692" b="0"/>
              </a:stretch>
            </a:blipFill>
            <a:ln w="180975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2208" y="4659312"/>
            <a:ext cx="6386359" cy="100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b="true" sz="5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6000">
            <a:off x="-182336" y="-331616"/>
            <a:ext cx="18652671" cy="10950231"/>
          </a:xfrm>
          <a:custGeom>
            <a:avLst/>
            <a:gdLst/>
            <a:ahLst/>
            <a:cxnLst/>
            <a:rect r="r" b="b" t="t" l="l"/>
            <a:pathLst>
              <a:path h="10950231" w="18652671">
                <a:moveTo>
                  <a:pt x="376954" y="0"/>
                </a:moveTo>
                <a:lnTo>
                  <a:pt x="18652672" y="670140"/>
                </a:lnTo>
                <a:lnTo>
                  <a:pt x="18275718" y="10950232"/>
                </a:lnTo>
                <a:lnTo>
                  <a:pt x="0" y="10280092"/>
                </a:lnTo>
                <a:lnTo>
                  <a:pt x="376954" y="0"/>
                </a:lnTo>
                <a:close/>
              </a:path>
            </a:pathLst>
          </a:custGeom>
          <a:blipFill>
            <a:blip r:embed="rId2"/>
            <a:stretch>
              <a:fillRect l="-27154" t="-56516" r="-51411" b="-4613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4522" y="4652327"/>
            <a:ext cx="582196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39490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60423" y="1352409"/>
            <a:ext cx="9960471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01090" indent="-550545" lvl="1">
              <a:lnSpc>
                <a:spcPts val="7139"/>
              </a:lnSpc>
              <a:buFont typeface="Arial"/>
              <a:buChar char="•"/>
            </a:pPr>
            <a:r>
              <a:rPr lang="en-US" b="true" sz="51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My  name is Shrabani Ghosh</a:t>
            </a:r>
          </a:p>
        </p:txBody>
      </p:sp>
      <p:grpSp>
        <p:nvGrpSpPr>
          <p:cNvPr name="Group 6" id="6"/>
          <p:cNvGrpSpPr/>
          <p:nvPr/>
        </p:nvGrpSpPr>
        <p:grpSpPr>
          <a:xfrm rot="-10800000">
            <a:off x="1898990" y="-2803553"/>
            <a:ext cx="18537049" cy="15894106"/>
            <a:chOff x="0" y="0"/>
            <a:chExt cx="881679" cy="7559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81679" cy="755973"/>
            </a:xfrm>
            <a:custGeom>
              <a:avLst/>
              <a:gdLst/>
              <a:ahLst/>
              <a:cxnLst/>
              <a:rect r="r" b="b" t="t" l="l"/>
              <a:pathLst>
                <a:path h="755973" w="881679">
                  <a:moveTo>
                    <a:pt x="440840" y="0"/>
                  </a:moveTo>
                  <a:cubicBezTo>
                    <a:pt x="197371" y="0"/>
                    <a:pt x="0" y="169230"/>
                    <a:pt x="0" y="377986"/>
                  </a:cubicBezTo>
                  <a:cubicBezTo>
                    <a:pt x="0" y="586743"/>
                    <a:pt x="197371" y="755973"/>
                    <a:pt x="440840" y="755973"/>
                  </a:cubicBezTo>
                  <a:cubicBezTo>
                    <a:pt x="684309" y="755973"/>
                    <a:pt x="881679" y="586743"/>
                    <a:pt x="881679" y="377986"/>
                  </a:cubicBezTo>
                  <a:cubicBezTo>
                    <a:pt x="881679" y="169230"/>
                    <a:pt x="684309" y="0"/>
                    <a:pt x="44084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7ED9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82657" y="-5328"/>
              <a:ext cx="716365" cy="690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4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-405773" y="3290812"/>
            <a:ext cx="4906906" cy="3606316"/>
            <a:chOff x="0" y="0"/>
            <a:chExt cx="812800" cy="59736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597365"/>
            </a:xfrm>
            <a:custGeom>
              <a:avLst/>
              <a:gdLst/>
              <a:ahLst/>
              <a:cxnLst/>
              <a:rect r="r" b="b" t="t" l="l"/>
              <a:pathLst>
                <a:path h="597365" w="812800">
                  <a:moveTo>
                    <a:pt x="406400" y="0"/>
                  </a:moveTo>
                  <a:lnTo>
                    <a:pt x="812800" y="228173"/>
                  </a:lnTo>
                  <a:lnTo>
                    <a:pt x="657569" y="597365"/>
                  </a:lnTo>
                  <a:lnTo>
                    <a:pt x="155231" y="597365"/>
                  </a:lnTo>
                  <a:lnTo>
                    <a:pt x="0" y="228173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101716"/>
              <a:ext cx="558800" cy="4583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-1011991" y="4637087"/>
            <a:ext cx="5821962" cy="82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 b="true">
                <a:solidFill>
                  <a:srgbClr val="39490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63189" y="339091"/>
            <a:ext cx="11983760" cy="9351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6" indent="-431803" lvl="1">
              <a:lnSpc>
                <a:spcPts val="7440"/>
              </a:lnSpc>
              <a:buFont typeface="Arial"/>
              <a:buChar char="•"/>
            </a:pPr>
            <a:r>
              <a:rPr lang="en-US" b="true" sz="4000" spc="10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Case study</a:t>
            </a:r>
          </a:p>
          <a:p>
            <a:pPr algn="l" marL="863606" indent="-431803" lvl="1">
              <a:lnSpc>
                <a:spcPts val="7440"/>
              </a:lnSpc>
              <a:buFont typeface="Arial"/>
              <a:buChar char="•"/>
            </a:pPr>
            <a:r>
              <a:rPr lang="en-US" b="true" sz="4000" spc="10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Findings</a:t>
            </a:r>
          </a:p>
          <a:p>
            <a:pPr algn="l" marL="863606" indent="-431803" lvl="1">
              <a:lnSpc>
                <a:spcPts val="7440"/>
              </a:lnSpc>
              <a:buFont typeface="Arial"/>
              <a:buChar char="•"/>
            </a:pPr>
            <a:r>
              <a:rPr lang="en-US" b="true" sz="4000" spc="10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</a:t>
            </a:r>
          </a:p>
          <a:p>
            <a:pPr algn="l" marL="863606" indent="-431803" lvl="1">
              <a:lnSpc>
                <a:spcPts val="7440"/>
              </a:lnSpc>
              <a:buFont typeface="Arial"/>
              <a:buChar char="•"/>
            </a:pPr>
            <a:r>
              <a:rPr lang="en-US" b="true" sz="4000" spc="10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</a:t>
            </a:r>
          </a:p>
          <a:p>
            <a:pPr algn="l" marL="863606" indent="-431803" lvl="1">
              <a:lnSpc>
                <a:spcPts val="7440"/>
              </a:lnSpc>
              <a:buFont typeface="Arial"/>
              <a:buChar char="•"/>
            </a:pPr>
            <a:r>
              <a:rPr lang="en-US" b="true" sz="4000" spc="10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 analysis</a:t>
            </a:r>
          </a:p>
          <a:p>
            <a:pPr algn="l" marL="863606" indent="-431803" lvl="1">
              <a:lnSpc>
                <a:spcPts val="7440"/>
              </a:lnSpc>
              <a:buFont typeface="Arial"/>
              <a:buChar char="•"/>
            </a:pPr>
            <a:r>
              <a:rPr lang="en-US" b="true" sz="4000" spc="10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Acquisition analysis</a:t>
            </a:r>
          </a:p>
          <a:p>
            <a:pPr algn="l" marL="863606" indent="-431803" lvl="1">
              <a:lnSpc>
                <a:spcPts val="7440"/>
              </a:lnSpc>
              <a:buFont typeface="Arial"/>
              <a:buChar char="•"/>
            </a:pPr>
            <a:r>
              <a:rPr lang="en-US" b="true" sz="4000" spc="10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 of player analysis</a:t>
            </a:r>
          </a:p>
          <a:p>
            <a:pPr algn="l" marL="863606" indent="-431803" lvl="1">
              <a:lnSpc>
                <a:spcPts val="7440"/>
              </a:lnSpc>
              <a:buFont typeface="Arial"/>
              <a:buChar char="•"/>
            </a:pPr>
            <a:r>
              <a:rPr lang="en-US" b="true" sz="4000" spc="10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 representation of type of player</a:t>
            </a:r>
          </a:p>
          <a:p>
            <a:pPr algn="l" marL="863606" indent="-431803" lvl="1">
              <a:lnSpc>
                <a:spcPts val="7440"/>
              </a:lnSpc>
              <a:buFont typeface="Arial"/>
              <a:buChar char="•"/>
            </a:pPr>
            <a:r>
              <a:rPr lang="en-US" b="true" sz="4000" spc="10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Price analysis</a:t>
            </a:r>
          </a:p>
          <a:p>
            <a:pPr algn="l" marL="863606" indent="-431803" lvl="1">
              <a:lnSpc>
                <a:spcPts val="7440"/>
              </a:lnSpc>
              <a:buFont typeface="Arial"/>
              <a:buChar char="•"/>
            </a:pPr>
            <a:r>
              <a:rPr lang="en-US" b="true" sz="4000" spc="10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 representation of price analysis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644" y="244801"/>
            <a:ext cx="6767483" cy="9797399"/>
            <a:chOff x="0" y="0"/>
            <a:chExt cx="1363171" cy="19734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3171" cy="1973485"/>
            </a:xfrm>
            <a:custGeom>
              <a:avLst/>
              <a:gdLst/>
              <a:ahLst/>
              <a:cxnLst/>
              <a:rect r="r" b="b" t="t" l="l"/>
              <a:pathLst>
                <a:path h="1973485" w="1363171">
                  <a:moveTo>
                    <a:pt x="57199" y="0"/>
                  </a:moveTo>
                  <a:lnTo>
                    <a:pt x="1305971" y="0"/>
                  </a:lnTo>
                  <a:cubicBezTo>
                    <a:pt x="1337562" y="0"/>
                    <a:pt x="1363171" y="25609"/>
                    <a:pt x="1363171" y="57199"/>
                  </a:cubicBezTo>
                  <a:lnTo>
                    <a:pt x="1363171" y="1916285"/>
                  </a:lnTo>
                  <a:cubicBezTo>
                    <a:pt x="1363171" y="1931456"/>
                    <a:pt x="1357144" y="1946004"/>
                    <a:pt x="1346417" y="1956732"/>
                  </a:cubicBezTo>
                  <a:cubicBezTo>
                    <a:pt x="1335690" y="1967458"/>
                    <a:pt x="1321141" y="1973485"/>
                    <a:pt x="1305971" y="1973485"/>
                  </a:cubicBezTo>
                  <a:lnTo>
                    <a:pt x="57199" y="1973485"/>
                  </a:lnTo>
                  <a:cubicBezTo>
                    <a:pt x="42029" y="1973485"/>
                    <a:pt x="27480" y="1967458"/>
                    <a:pt x="16753" y="1956732"/>
                  </a:cubicBezTo>
                  <a:cubicBezTo>
                    <a:pt x="6026" y="1946004"/>
                    <a:pt x="0" y="1931456"/>
                    <a:pt x="0" y="1916285"/>
                  </a:cubicBezTo>
                  <a:lnTo>
                    <a:pt x="0" y="57199"/>
                  </a:lnTo>
                  <a:cubicBezTo>
                    <a:pt x="0" y="42029"/>
                    <a:pt x="6026" y="27480"/>
                    <a:pt x="16753" y="16753"/>
                  </a:cubicBezTo>
                  <a:cubicBezTo>
                    <a:pt x="27480" y="6026"/>
                    <a:pt x="42029" y="0"/>
                    <a:pt x="57199" y="0"/>
                  </a:cubicBezTo>
                  <a:close/>
                </a:path>
              </a:pathLst>
            </a:custGeom>
            <a:blipFill>
              <a:blip r:embed="rId2"/>
              <a:stretch>
                <a:fillRect l="-47395" t="0" r="-33569" b="0"/>
              </a:stretch>
            </a:blipFill>
            <a:ln w="19050" cap="rnd">
              <a:solidFill>
                <a:srgbClr val="013263"/>
              </a:solidFill>
              <a:prstDash val="solid"/>
              <a:round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8166953" y="1316181"/>
            <a:ext cx="1064955" cy="1064955"/>
            <a:chOff x="0" y="0"/>
            <a:chExt cx="1419940" cy="141994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24253" y="24253"/>
              <a:ext cx="1371434" cy="1371434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13263"/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-2700000">
              <a:off x="207945" y="207945"/>
              <a:ext cx="1004049" cy="1004049"/>
            </a:xfrm>
            <a:custGeom>
              <a:avLst/>
              <a:gdLst/>
              <a:ahLst/>
              <a:cxnLst/>
              <a:rect r="r" b="b" t="t" l="l"/>
              <a:pathLst>
                <a:path h="1004049" w="1004049">
                  <a:moveTo>
                    <a:pt x="0" y="0"/>
                  </a:moveTo>
                  <a:lnTo>
                    <a:pt x="1004050" y="0"/>
                  </a:lnTo>
                  <a:lnTo>
                    <a:pt x="1004050" y="1004050"/>
                  </a:lnTo>
                  <a:lnTo>
                    <a:pt x="0" y="1004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9429807" y="1316181"/>
            <a:ext cx="7811303" cy="1102877"/>
            <a:chOff x="0" y="0"/>
            <a:chExt cx="2057298" cy="2904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57298" cy="290470"/>
            </a:xfrm>
            <a:custGeom>
              <a:avLst/>
              <a:gdLst/>
              <a:ahLst/>
              <a:cxnLst/>
              <a:rect r="r" b="b" t="t" l="l"/>
              <a:pathLst>
                <a:path h="290470" w="2057298">
                  <a:moveTo>
                    <a:pt x="99112" y="0"/>
                  </a:moveTo>
                  <a:lnTo>
                    <a:pt x="1958186" y="0"/>
                  </a:lnTo>
                  <a:cubicBezTo>
                    <a:pt x="1984472" y="0"/>
                    <a:pt x="2009682" y="10442"/>
                    <a:pt x="2028269" y="29029"/>
                  </a:cubicBezTo>
                  <a:cubicBezTo>
                    <a:pt x="2046856" y="47616"/>
                    <a:pt x="2057298" y="72826"/>
                    <a:pt x="2057298" y="99112"/>
                  </a:cubicBezTo>
                  <a:lnTo>
                    <a:pt x="2057298" y="191358"/>
                  </a:lnTo>
                  <a:cubicBezTo>
                    <a:pt x="2057298" y="217644"/>
                    <a:pt x="2046856" y="242853"/>
                    <a:pt x="2028269" y="261440"/>
                  </a:cubicBezTo>
                  <a:cubicBezTo>
                    <a:pt x="2009682" y="280028"/>
                    <a:pt x="1984472" y="290470"/>
                    <a:pt x="1958186" y="290470"/>
                  </a:cubicBezTo>
                  <a:lnTo>
                    <a:pt x="99112" y="290470"/>
                  </a:lnTo>
                  <a:cubicBezTo>
                    <a:pt x="72826" y="290470"/>
                    <a:pt x="47616" y="280028"/>
                    <a:pt x="29029" y="261440"/>
                  </a:cubicBezTo>
                  <a:cubicBezTo>
                    <a:pt x="10442" y="242853"/>
                    <a:pt x="0" y="217644"/>
                    <a:pt x="0" y="191358"/>
                  </a:cubicBezTo>
                  <a:lnTo>
                    <a:pt x="0" y="99112"/>
                  </a:lnTo>
                  <a:cubicBezTo>
                    <a:pt x="0" y="72826"/>
                    <a:pt x="10442" y="47616"/>
                    <a:pt x="29029" y="29029"/>
                  </a:cubicBezTo>
                  <a:cubicBezTo>
                    <a:pt x="47616" y="10442"/>
                    <a:pt x="72826" y="0"/>
                    <a:pt x="991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13263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2057298" cy="3857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6999"/>
                </a:lnSpc>
              </a:pPr>
              <a:r>
                <a:rPr lang="en-US" sz="49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            </a:t>
              </a:r>
              <a:r>
                <a:rPr lang="en-US" sz="499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Case Study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13263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549301" y="2882536"/>
            <a:ext cx="10386622" cy="6985299"/>
            <a:chOff x="0" y="0"/>
            <a:chExt cx="2735571" cy="18397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35571" cy="1839750"/>
            </a:xfrm>
            <a:custGeom>
              <a:avLst/>
              <a:gdLst/>
              <a:ahLst/>
              <a:cxnLst/>
              <a:rect r="r" b="b" t="t" l="l"/>
              <a:pathLst>
                <a:path h="1839750" w="2735571">
                  <a:moveTo>
                    <a:pt x="12671" y="0"/>
                  </a:moveTo>
                  <a:lnTo>
                    <a:pt x="2722900" y="0"/>
                  </a:lnTo>
                  <a:cubicBezTo>
                    <a:pt x="2729898" y="0"/>
                    <a:pt x="2735571" y="5673"/>
                    <a:pt x="2735571" y="12671"/>
                  </a:cubicBezTo>
                  <a:lnTo>
                    <a:pt x="2735571" y="1827078"/>
                  </a:lnTo>
                  <a:cubicBezTo>
                    <a:pt x="2735571" y="1834076"/>
                    <a:pt x="2729898" y="1839750"/>
                    <a:pt x="2722900" y="1839750"/>
                  </a:cubicBezTo>
                  <a:lnTo>
                    <a:pt x="12671" y="1839750"/>
                  </a:lnTo>
                  <a:cubicBezTo>
                    <a:pt x="5673" y="1839750"/>
                    <a:pt x="0" y="1834076"/>
                    <a:pt x="0" y="1827078"/>
                  </a:cubicBezTo>
                  <a:lnTo>
                    <a:pt x="0" y="12671"/>
                  </a:lnTo>
                  <a:cubicBezTo>
                    <a:pt x="0" y="5673"/>
                    <a:pt x="5673" y="0"/>
                    <a:pt x="126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735571" cy="1887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8261080" y="5663452"/>
            <a:ext cx="7309836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first dataset consists of auction details of all players of each team.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61080" y="4862444"/>
            <a:ext cx="7785267" cy="504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6528" indent="-323264" lvl="1">
              <a:lnSpc>
                <a:spcPts val="4192"/>
              </a:lnSpc>
              <a:buFont typeface="Arial"/>
              <a:buChar char="•"/>
            </a:pPr>
            <a:r>
              <a:rPr lang="en-US" sz="29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case study consists of 2 data sets.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61080" y="7007246"/>
            <a:ext cx="7989477" cy="1029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1696" indent="-320848" lvl="1">
              <a:lnSpc>
                <a:spcPts val="4161"/>
              </a:lnSpc>
              <a:buFont typeface="Arial"/>
              <a:buChar char="•"/>
            </a:pPr>
            <a:r>
              <a:rPr lang="en-US" sz="29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second dataset contains the details of players of each team.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92357" y="1170344"/>
            <a:ext cx="17303286" cy="8238769"/>
            <a:chOff x="0" y="0"/>
            <a:chExt cx="4557244" cy="2169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57244" cy="2169882"/>
            </a:xfrm>
            <a:custGeom>
              <a:avLst/>
              <a:gdLst/>
              <a:ahLst/>
              <a:cxnLst/>
              <a:rect r="r" b="b" t="t" l="l"/>
              <a:pathLst>
                <a:path h="2169882" w="4557244">
                  <a:moveTo>
                    <a:pt x="7606" y="0"/>
                  </a:moveTo>
                  <a:lnTo>
                    <a:pt x="4549638" y="0"/>
                  </a:lnTo>
                  <a:cubicBezTo>
                    <a:pt x="4551656" y="0"/>
                    <a:pt x="4553590" y="801"/>
                    <a:pt x="4555017" y="2228"/>
                  </a:cubicBezTo>
                  <a:cubicBezTo>
                    <a:pt x="4556443" y="3654"/>
                    <a:pt x="4557244" y="5589"/>
                    <a:pt x="4557244" y="7606"/>
                  </a:cubicBezTo>
                  <a:lnTo>
                    <a:pt x="4557244" y="2162275"/>
                  </a:lnTo>
                  <a:cubicBezTo>
                    <a:pt x="4557244" y="2164293"/>
                    <a:pt x="4556443" y="2166227"/>
                    <a:pt x="4555017" y="2167654"/>
                  </a:cubicBezTo>
                  <a:cubicBezTo>
                    <a:pt x="4553590" y="2169080"/>
                    <a:pt x="4551656" y="2169882"/>
                    <a:pt x="4549638" y="2169882"/>
                  </a:cubicBezTo>
                  <a:lnTo>
                    <a:pt x="7606" y="2169882"/>
                  </a:lnTo>
                  <a:cubicBezTo>
                    <a:pt x="5589" y="2169882"/>
                    <a:pt x="3654" y="2169080"/>
                    <a:pt x="2228" y="2167654"/>
                  </a:cubicBezTo>
                  <a:cubicBezTo>
                    <a:pt x="801" y="2166227"/>
                    <a:pt x="0" y="2164293"/>
                    <a:pt x="0" y="2162275"/>
                  </a:cubicBezTo>
                  <a:lnTo>
                    <a:pt x="0" y="7606"/>
                  </a:lnTo>
                  <a:cubicBezTo>
                    <a:pt x="0" y="5589"/>
                    <a:pt x="801" y="3654"/>
                    <a:pt x="2228" y="2228"/>
                  </a:cubicBezTo>
                  <a:cubicBezTo>
                    <a:pt x="3654" y="801"/>
                    <a:pt x="5589" y="0"/>
                    <a:pt x="760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557244" cy="22175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2852534"/>
            <a:ext cx="15032786" cy="4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22" indent="-313061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 245 players  were acquired, with no unsold players, indicating high demand.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797007"/>
            <a:ext cx="14364342" cy="1012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22" indent="-313061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RR spend the most, while DC spend the least; overseas players had a higher average price than Indian players.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086350"/>
            <a:ext cx="15494821" cy="1012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22" indent="-313061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 rounders were among the most expensive players; teams like RR and KKR were aggressive in bidding.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374764"/>
            <a:ext cx="14892975" cy="1012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22" indent="-313061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Indian players were acquired more than overseas players, but overseas players had a significantly higher average price.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407648" y="565506"/>
            <a:ext cx="3472704" cy="1209675"/>
            <a:chOff x="0" y="0"/>
            <a:chExt cx="914622" cy="3185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4622" cy="318598"/>
            </a:xfrm>
            <a:custGeom>
              <a:avLst/>
              <a:gdLst/>
              <a:ahLst/>
              <a:cxnLst/>
              <a:rect r="r" b="b" t="t" l="l"/>
              <a:pathLst>
                <a:path h="318598" w="914622">
                  <a:moveTo>
                    <a:pt x="0" y="0"/>
                  </a:moveTo>
                  <a:lnTo>
                    <a:pt x="914622" y="0"/>
                  </a:lnTo>
                  <a:lnTo>
                    <a:pt x="914622" y="318598"/>
                  </a:lnTo>
                  <a:lnTo>
                    <a:pt x="0" y="318598"/>
                  </a:ln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7ED9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914622" cy="413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999"/>
                </a:lnSpc>
              </a:pPr>
              <a:r>
                <a:rPr lang="en-US" b="true" sz="49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Findings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7663177"/>
            <a:ext cx="14223906" cy="152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22" indent="-313061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Teams should balance spending on star players and budget options, focus on role-specific needs and ensure a mix of experienced and young talent for a well-rounded squad.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56228" y="2282825"/>
            <a:ext cx="8126164" cy="6626225"/>
            <a:chOff x="0" y="0"/>
            <a:chExt cx="2140224" cy="17451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40224" cy="1745179"/>
            </a:xfrm>
            <a:custGeom>
              <a:avLst/>
              <a:gdLst/>
              <a:ahLst/>
              <a:cxnLst/>
              <a:rect r="r" b="b" t="t" l="l"/>
              <a:pathLst>
                <a:path h="1745179" w="2140224">
                  <a:moveTo>
                    <a:pt x="48588" y="0"/>
                  </a:moveTo>
                  <a:lnTo>
                    <a:pt x="2091636" y="0"/>
                  </a:lnTo>
                  <a:cubicBezTo>
                    <a:pt x="2118471" y="0"/>
                    <a:pt x="2140224" y="21754"/>
                    <a:pt x="2140224" y="48588"/>
                  </a:cubicBezTo>
                  <a:lnTo>
                    <a:pt x="2140224" y="1696590"/>
                  </a:lnTo>
                  <a:cubicBezTo>
                    <a:pt x="2140224" y="1723425"/>
                    <a:pt x="2118471" y="1745179"/>
                    <a:pt x="2091636" y="1745179"/>
                  </a:cubicBezTo>
                  <a:lnTo>
                    <a:pt x="48588" y="1745179"/>
                  </a:lnTo>
                  <a:cubicBezTo>
                    <a:pt x="21754" y="1745179"/>
                    <a:pt x="0" y="1723425"/>
                    <a:pt x="0" y="1696590"/>
                  </a:cubicBezTo>
                  <a:lnTo>
                    <a:pt x="0" y="48588"/>
                  </a:lnTo>
                  <a:cubicBezTo>
                    <a:pt x="0" y="21754"/>
                    <a:pt x="21754" y="0"/>
                    <a:pt x="4858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7ED9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140224" cy="17928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92529" y="2752842"/>
            <a:ext cx="5480731" cy="5686190"/>
          </a:xfrm>
          <a:custGeom>
            <a:avLst/>
            <a:gdLst/>
            <a:ahLst/>
            <a:cxnLst/>
            <a:rect r="r" b="b" t="t" l="l"/>
            <a:pathLst>
              <a:path h="5686190" w="5480731">
                <a:moveTo>
                  <a:pt x="0" y="0"/>
                </a:moveTo>
                <a:lnTo>
                  <a:pt x="5480730" y="0"/>
                </a:lnTo>
                <a:lnTo>
                  <a:pt x="5480730" y="5686191"/>
                </a:lnTo>
                <a:lnTo>
                  <a:pt x="0" y="56861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48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39050" y="588328"/>
            <a:ext cx="3295650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33136" y="4776788"/>
            <a:ext cx="7372350" cy="158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gain insights into player acquisitions, team distribution, roles and price trends 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038803" y="1862032"/>
            <a:ext cx="12966010" cy="7916558"/>
            <a:chOff x="0" y="0"/>
            <a:chExt cx="3414916" cy="20850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14916" cy="2085019"/>
            </a:xfrm>
            <a:custGeom>
              <a:avLst/>
              <a:gdLst/>
              <a:ahLst/>
              <a:cxnLst/>
              <a:rect r="r" b="b" t="t" l="l"/>
              <a:pathLst>
                <a:path h="2085019" w="3414916">
                  <a:moveTo>
                    <a:pt x="10151" y="0"/>
                  </a:moveTo>
                  <a:lnTo>
                    <a:pt x="3404765" y="0"/>
                  </a:lnTo>
                  <a:cubicBezTo>
                    <a:pt x="3407458" y="0"/>
                    <a:pt x="3410040" y="1069"/>
                    <a:pt x="3411943" y="2973"/>
                  </a:cubicBezTo>
                  <a:cubicBezTo>
                    <a:pt x="3413847" y="4877"/>
                    <a:pt x="3414916" y="7458"/>
                    <a:pt x="3414916" y="10151"/>
                  </a:cubicBezTo>
                  <a:lnTo>
                    <a:pt x="3414916" y="2074869"/>
                  </a:lnTo>
                  <a:cubicBezTo>
                    <a:pt x="3414916" y="2080475"/>
                    <a:pt x="3410371" y="2085019"/>
                    <a:pt x="3404765" y="2085019"/>
                  </a:cubicBezTo>
                  <a:lnTo>
                    <a:pt x="10151" y="2085019"/>
                  </a:lnTo>
                  <a:cubicBezTo>
                    <a:pt x="7458" y="2085019"/>
                    <a:pt x="4877" y="2083950"/>
                    <a:pt x="2973" y="2082046"/>
                  </a:cubicBezTo>
                  <a:cubicBezTo>
                    <a:pt x="1069" y="2080143"/>
                    <a:pt x="0" y="2077561"/>
                    <a:pt x="0" y="2074869"/>
                  </a:cubicBezTo>
                  <a:lnTo>
                    <a:pt x="0" y="10151"/>
                  </a:lnTo>
                  <a:cubicBezTo>
                    <a:pt x="0" y="4545"/>
                    <a:pt x="4545" y="0"/>
                    <a:pt x="10151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414916" cy="2132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65388" y="3943547"/>
            <a:ext cx="4052421" cy="3818720"/>
          </a:xfrm>
          <a:custGeom>
            <a:avLst/>
            <a:gdLst/>
            <a:ahLst/>
            <a:cxnLst/>
            <a:rect r="r" b="b" t="t" l="l"/>
            <a:pathLst>
              <a:path h="3818720" w="4052421">
                <a:moveTo>
                  <a:pt x="0" y="0"/>
                </a:moveTo>
                <a:lnTo>
                  <a:pt x="4052421" y="0"/>
                </a:lnTo>
                <a:lnTo>
                  <a:pt x="4052421" y="3818720"/>
                </a:lnTo>
                <a:lnTo>
                  <a:pt x="0" y="3818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09" t="-1516" r="0" b="-949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572227" y="544513"/>
            <a:ext cx="466886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62992" y="2729250"/>
            <a:ext cx="12946487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number of players varies per team, with some teams  retaining more players while others acquiring through auctions.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62992" y="4234199"/>
            <a:ext cx="12090738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Majority of players were retained, with auctions playing a key role in team building.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62992" y="5739147"/>
            <a:ext cx="12235275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Varies , with retained players typically having higher prices.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62992" y="6714518"/>
            <a:ext cx="12946487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Players are classified into batters, bowlers and all rounders. Teams invest in a balanced mix.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62992" y="8210551"/>
            <a:ext cx="12946487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Majority are Indian players, with overseas players mostly in high-demand roles (all rounders &amp; bowlers).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89319" y="1429872"/>
            <a:ext cx="11277930" cy="7828428"/>
            <a:chOff x="0" y="0"/>
            <a:chExt cx="2970319" cy="2061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70319" cy="2061808"/>
            </a:xfrm>
            <a:custGeom>
              <a:avLst/>
              <a:gdLst/>
              <a:ahLst/>
              <a:cxnLst/>
              <a:rect r="r" b="b" t="t" l="l"/>
              <a:pathLst>
                <a:path h="2061808" w="2970319">
                  <a:moveTo>
                    <a:pt x="11670" y="0"/>
                  </a:moveTo>
                  <a:lnTo>
                    <a:pt x="2958649" y="0"/>
                  </a:lnTo>
                  <a:cubicBezTo>
                    <a:pt x="2965094" y="0"/>
                    <a:pt x="2970319" y="5225"/>
                    <a:pt x="2970319" y="11670"/>
                  </a:cubicBezTo>
                  <a:lnTo>
                    <a:pt x="2970319" y="2050138"/>
                  </a:lnTo>
                  <a:cubicBezTo>
                    <a:pt x="2970319" y="2056583"/>
                    <a:pt x="2965094" y="2061808"/>
                    <a:pt x="2958649" y="2061808"/>
                  </a:cubicBezTo>
                  <a:lnTo>
                    <a:pt x="11670" y="2061808"/>
                  </a:lnTo>
                  <a:cubicBezTo>
                    <a:pt x="5225" y="2061808"/>
                    <a:pt x="0" y="2056583"/>
                    <a:pt x="0" y="2050138"/>
                  </a:cubicBezTo>
                  <a:lnTo>
                    <a:pt x="0" y="11670"/>
                  </a:lnTo>
                  <a:cubicBezTo>
                    <a:pt x="0" y="5225"/>
                    <a:pt x="5225" y="0"/>
                    <a:pt x="1167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970319" cy="2109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446295"/>
            <a:ext cx="4076256" cy="3394410"/>
          </a:xfrm>
          <a:custGeom>
            <a:avLst/>
            <a:gdLst/>
            <a:ahLst/>
            <a:cxnLst/>
            <a:rect r="r" b="b" t="t" l="l"/>
            <a:pathLst>
              <a:path h="3394410" w="4076256">
                <a:moveTo>
                  <a:pt x="0" y="0"/>
                </a:moveTo>
                <a:lnTo>
                  <a:pt x="4076256" y="0"/>
                </a:lnTo>
                <a:lnTo>
                  <a:pt x="4076256" y="3394410"/>
                </a:lnTo>
                <a:lnTo>
                  <a:pt x="0" y="33944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61147" y="4837159"/>
            <a:ext cx="3122809" cy="514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6"/>
              </a:lnSpc>
            </a:pPr>
            <a:r>
              <a:rPr lang="en-US" sz="300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74833" y="2875011"/>
            <a:ext cx="6995453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dataset consists of 2 tables.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74833" y="4388701"/>
            <a:ext cx="9728840" cy="158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dataset consists of acquisition details of all players of each team with selling prices of the year 2024.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74833" y="6969191"/>
            <a:ext cx="8403923" cy="4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6122" indent="-313061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consists of 245 players of 10 IPL teams.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149768" y="608823"/>
            <a:ext cx="5988463" cy="75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14"/>
              </a:lnSpc>
            </a:pPr>
            <a:r>
              <a:rPr lang="en-US" sz="443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Acquisition Analysis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77026" y="1131556"/>
            <a:ext cx="9324314" cy="861898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936473" y="4479403"/>
            <a:ext cx="9878795" cy="1356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1"/>
              </a:lnSpc>
            </a:pPr>
            <a:r>
              <a:rPr lang="en-US" sz="3668" spc="-110">
                <a:solidFill>
                  <a:srgbClr val="0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Total players are 245 . 167 players are retained, 71</a:t>
            </a:r>
          </a:p>
          <a:p>
            <a:pPr algn="l">
              <a:lnSpc>
                <a:spcPts val="3301"/>
              </a:lnSpc>
            </a:pPr>
          </a:p>
          <a:p>
            <a:pPr algn="l">
              <a:lnSpc>
                <a:spcPts val="3301"/>
              </a:lnSpc>
            </a:pPr>
            <a:r>
              <a:rPr lang="en-US" sz="3668" spc="-110">
                <a:solidFill>
                  <a:srgbClr val="0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players are auction and 7 players are RTM 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995871" y="815038"/>
          <a:ext cx="4021896" cy="8656924"/>
        </p:xfrm>
        <a:graphic>
          <a:graphicData uri="http://schemas.openxmlformats.org/drawingml/2006/table">
            <a:tbl>
              <a:tblPr/>
              <a:tblGrid>
                <a:gridCol w="1239976"/>
                <a:gridCol w="1239976"/>
                <a:gridCol w="1541944"/>
              </a:tblGrid>
              <a:tr h="7869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TEAMS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INDIAN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OVERSEAS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9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RCB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9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KKR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15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9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PK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9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CSK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9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DC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9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14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9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MI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9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SH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9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LSG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9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GT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17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8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1652519" y="2549794"/>
            <a:ext cx="5606781" cy="5187413"/>
            <a:chOff x="0" y="0"/>
            <a:chExt cx="1476683" cy="13662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76683" cy="1366232"/>
            </a:xfrm>
            <a:custGeom>
              <a:avLst/>
              <a:gdLst/>
              <a:ahLst/>
              <a:cxnLst/>
              <a:rect r="r" b="b" t="t" l="l"/>
              <a:pathLst>
                <a:path h="1366232" w="1476683">
                  <a:moveTo>
                    <a:pt x="0" y="0"/>
                  </a:moveTo>
                  <a:lnTo>
                    <a:pt x="1476683" y="0"/>
                  </a:lnTo>
                  <a:lnTo>
                    <a:pt x="1476683" y="1366232"/>
                  </a:lnTo>
                  <a:lnTo>
                    <a:pt x="0" y="136623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66700"/>
              <a:ext cx="1476683" cy="1632932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>
                <a:lnSpc>
                  <a:spcPts val="5411"/>
                </a:lnSpc>
              </a:pPr>
              <a:r>
                <a:rPr lang="en-US" b="true" sz="2199" spc="17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Total numbers of players = 245</a:t>
              </a:r>
            </a:p>
            <a:p>
              <a:pPr algn="ctr">
                <a:lnSpc>
                  <a:spcPts val="5411"/>
                </a:lnSpc>
              </a:pPr>
              <a:r>
                <a:rPr lang="en-US" b="true" sz="2199" spc="17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Total numbers of Indian players = 165</a:t>
              </a:r>
            </a:p>
            <a:p>
              <a:pPr algn="ctr">
                <a:lnSpc>
                  <a:spcPts val="5411"/>
                </a:lnSpc>
              </a:pPr>
              <a:r>
                <a:rPr lang="en-US" b="true" sz="2199" spc="17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Total numbers of Overseas players = 80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759665" y="3974441"/>
            <a:ext cx="3289418" cy="1680210"/>
            <a:chOff x="0" y="0"/>
            <a:chExt cx="866349" cy="4425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6349" cy="442524"/>
            </a:xfrm>
            <a:custGeom>
              <a:avLst/>
              <a:gdLst/>
              <a:ahLst/>
              <a:cxnLst/>
              <a:rect r="r" b="b" t="t" l="l"/>
              <a:pathLst>
                <a:path h="442524" w="866349">
                  <a:moveTo>
                    <a:pt x="0" y="0"/>
                  </a:moveTo>
                  <a:lnTo>
                    <a:pt x="866349" y="0"/>
                  </a:lnTo>
                  <a:lnTo>
                    <a:pt x="866349" y="442524"/>
                  </a:lnTo>
                  <a:lnTo>
                    <a:pt x="0" y="4425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66349" cy="490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93992" y="4216400"/>
            <a:ext cx="5085268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 of player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DAGin08oT3s</dc:identifier>
  <dcterms:modified xsi:type="dcterms:W3CDTF">2011-08-01T06:04:30Z</dcterms:modified>
  <cp:revision>1</cp:revision>
  <dc:title>IPL AUCTION 2024 CASE STUDY</dc:title>
</cp:coreProperties>
</file>