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0" r:id="rId4"/>
    <p:sldId id="258" r:id="rId5"/>
    <p:sldId id="274" r:id="rId6"/>
    <p:sldId id="290" r:id="rId7"/>
    <p:sldId id="291" r:id="rId8"/>
    <p:sldId id="277" r:id="rId9"/>
    <p:sldId id="292" r:id="rId10"/>
    <p:sldId id="293" r:id="rId11"/>
    <p:sldId id="294" r:id="rId12"/>
    <p:sldId id="281" r:id="rId13"/>
    <p:sldId id="283" r:id="rId14"/>
    <p:sldId id="284" r:id="rId15"/>
    <p:sldId id="285" r:id="rId16"/>
    <p:sldId id="282" r:id="rId17"/>
    <p:sldId id="286" r:id="rId18"/>
    <p:sldId id="287" r:id="rId19"/>
    <p:sldId id="268" r:id="rId20"/>
    <p:sldId id="269" r:id="rId21"/>
    <p:sldId id="295"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2" d="100"/>
          <a:sy n="92" d="100"/>
        </p:scale>
        <p:origin x="259"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B0DCEC-4FB9-4418-B5B0-E2B0F7E44C44}"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313EF-2906-4ED2-846D-2E875A025407}" type="slidenum">
              <a:rPr lang="en-US" smtClean="0"/>
              <a:t>‹#›</a:t>
            </a:fld>
            <a:endParaRPr lang="en-US"/>
          </a:p>
        </p:txBody>
      </p:sp>
    </p:spTree>
    <p:extLst>
      <p:ext uri="{BB962C8B-B14F-4D97-AF65-F5344CB8AC3E}">
        <p14:creationId xmlns:p14="http://schemas.microsoft.com/office/powerpoint/2010/main" val="388621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454D3-560A-30DE-0CAC-DA361B656C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4A42AE-698D-614C-825C-07BB28436E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48F030-977D-2FB2-F198-3740BBA66F5E}"/>
              </a:ext>
            </a:extLst>
          </p:cNvPr>
          <p:cNvSpPr>
            <a:spLocks noGrp="1"/>
          </p:cNvSpPr>
          <p:nvPr>
            <p:ph type="dt" sz="half" idx="10"/>
          </p:nvPr>
        </p:nvSpPr>
        <p:spPr/>
        <p:txBody>
          <a:bodyPr/>
          <a:lstStyle/>
          <a:p>
            <a:fld id="{ECC8F1E8-2B23-4524-B7D6-BF1CA1E02941}" type="datetime1">
              <a:rPr lang="en-US" smtClean="0"/>
              <a:t>5/8/2024</a:t>
            </a:fld>
            <a:endParaRPr lang="en-US"/>
          </a:p>
        </p:txBody>
      </p:sp>
      <p:sp>
        <p:nvSpPr>
          <p:cNvPr id="5" name="Footer Placeholder 4">
            <a:extLst>
              <a:ext uri="{FF2B5EF4-FFF2-40B4-BE49-F238E27FC236}">
                <a16:creationId xmlns:a16="http://schemas.microsoft.com/office/drawing/2014/main" id="{EC71BB0C-AAA1-D38C-304C-E1AA895F0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DA868B-349B-D61A-F715-2DA5D6CC6A7C}"/>
              </a:ext>
            </a:extLst>
          </p:cNvPr>
          <p:cNvSpPr>
            <a:spLocks noGrp="1"/>
          </p:cNvSpPr>
          <p:nvPr>
            <p:ph type="sldNum" sz="quarter" idx="12"/>
          </p:nvPr>
        </p:nvSpPr>
        <p:spPr/>
        <p:txBody>
          <a:bodyPr/>
          <a:lstStyle/>
          <a:p>
            <a:fld id="{976007EE-741A-4B3E-9E63-2666FF12DC55}" type="slidenum">
              <a:rPr lang="en-US" smtClean="0"/>
              <a:t>‹#›</a:t>
            </a:fld>
            <a:endParaRPr lang="en-US"/>
          </a:p>
        </p:txBody>
      </p:sp>
    </p:spTree>
    <p:extLst>
      <p:ext uri="{BB962C8B-B14F-4D97-AF65-F5344CB8AC3E}">
        <p14:creationId xmlns:p14="http://schemas.microsoft.com/office/powerpoint/2010/main" val="1903771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1CCA-C24C-F0B9-4F00-A53A9360CD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AE0083-3790-FC26-F644-37CB263B52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8DD85-BABC-304E-89B0-8F7A0A690AE0}"/>
              </a:ext>
            </a:extLst>
          </p:cNvPr>
          <p:cNvSpPr>
            <a:spLocks noGrp="1"/>
          </p:cNvSpPr>
          <p:nvPr>
            <p:ph type="dt" sz="half" idx="10"/>
          </p:nvPr>
        </p:nvSpPr>
        <p:spPr/>
        <p:txBody>
          <a:bodyPr/>
          <a:lstStyle/>
          <a:p>
            <a:fld id="{3D182E5E-4499-42D6-B3A1-22469334C857}" type="datetime1">
              <a:rPr lang="en-US" smtClean="0"/>
              <a:t>5/8/2024</a:t>
            </a:fld>
            <a:endParaRPr lang="en-US"/>
          </a:p>
        </p:txBody>
      </p:sp>
      <p:sp>
        <p:nvSpPr>
          <p:cNvPr id="5" name="Footer Placeholder 4">
            <a:extLst>
              <a:ext uri="{FF2B5EF4-FFF2-40B4-BE49-F238E27FC236}">
                <a16:creationId xmlns:a16="http://schemas.microsoft.com/office/drawing/2014/main" id="{FB605B52-9CD8-92F0-40BB-385414BAA4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CE16C-04A0-2C31-BF39-25F07F6AD2AC}"/>
              </a:ext>
            </a:extLst>
          </p:cNvPr>
          <p:cNvSpPr>
            <a:spLocks noGrp="1"/>
          </p:cNvSpPr>
          <p:nvPr>
            <p:ph type="sldNum" sz="quarter" idx="12"/>
          </p:nvPr>
        </p:nvSpPr>
        <p:spPr/>
        <p:txBody>
          <a:bodyPr/>
          <a:lstStyle/>
          <a:p>
            <a:fld id="{976007EE-741A-4B3E-9E63-2666FF12DC55}" type="slidenum">
              <a:rPr lang="en-US" smtClean="0"/>
              <a:t>‹#›</a:t>
            </a:fld>
            <a:endParaRPr lang="en-US"/>
          </a:p>
        </p:txBody>
      </p:sp>
    </p:spTree>
    <p:extLst>
      <p:ext uri="{BB962C8B-B14F-4D97-AF65-F5344CB8AC3E}">
        <p14:creationId xmlns:p14="http://schemas.microsoft.com/office/powerpoint/2010/main" val="1623668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043F55-0C50-D5AA-8DF9-CFE3470944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F9B3F1-A083-5B2A-DF52-8F86E4DEBB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B0E268-127C-BAA5-9512-331C123311D1}"/>
              </a:ext>
            </a:extLst>
          </p:cNvPr>
          <p:cNvSpPr>
            <a:spLocks noGrp="1"/>
          </p:cNvSpPr>
          <p:nvPr>
            <p:ph type="dt" sz="half" idx="10"/>
          </p:nvPr>
        </p:nvSpPr>
        <p:spPr/>
        <p:txBody>
          <a:bodyPr/>
          <a:lstStyle/>
          <a:p>
            <a:fld id="{0610B775-45CE-4B39-81B2-B582393995B5}" type="datetime1">
              <a:rPr lang="en-US" smtClean="0"/>
              <a:t>5/8/2024</a:t>
            </a:fld>
            <a:endParaRPr lang="en-US"/>
          </a:p>
        </p:txBody>
      </p:sp>
      <p:sp>
        <p:nvSpPr>
          <p:cNvPr id="5" name="Footer Placeholder 4">
            <a:extLst>
              <a:ext uri="{FF2B5EF4-FFF2-40B4-BE49-F238E27FC236}">
                <a16:creationId xmlns:a16="http://schemas.microsoft.com/office/drawing/2014/main" id="{3E0D91A1-D78D-5E3B-7B20-078EE3F21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0CE777-9F83-0B6E-CD53-E6ADFD5CB925}"/>
              </a:ext>
            </a:extLst>
          </p:cNvPr>
          <p:cNvSpPr>
            <a:spLocks noGrp="1"/>
          </p:cNvSpPr>
          <p:nvPr>
            <p:ph type="sldNum" sz="quarter" idx="12"/>
          </p:nvPr>
        </p:nvSpPr>
        <p:spPr/>
        <p:txBody>
          <a:bodyPr/>
          <a:lstStyle/>
          <a:p>
            <a:fld id="{976007EE-741A-4B3E-9E63-2666FF12DC55}" type="slidenum">
              <a:rPr lang="en-US" smtClean="0"/>
              <a:t>‹#›</a:t>
            </a:fld>
            <a:endParaRPr lang="en-US"/>
          </a:p>
        </p:txBody>
      </p:sp>
    </p:spTree>
    <p:extLst>
      <p:ext uri="{BB962C8B-B14F-4D97-AF65-F5344CB8AC3E}">
        <p14:creationId xmlns:p14="http://schemas.microsoft.com/office/powerpoint/2010/main" val="88496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0F222-395D-F7AA-9E01-E3414224AB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D8B2D3-07F7-12D0-3B0B-DEAD664D72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17696-DD28-896F-F3E3-CEF057B28AAA}"/>
              </a:ext>
            </a:extLst>
          </p:cNvPr>
          <p:cNvSpPr>
            <a:spLocks noGrp="1"/>
          </p:cNvSpPr>
          <p:nvPr>
            <p:ph type="dt" sz="half" idx="10"/>
          </p:nvPr>
        </p:nvSpPr>
        <p:spPr/>
        <p:txBody>
          <a:bodyPr/>
          <a:lstStyle/>
          <a:p>
            <a:fld id="{A7D35773-DCD2-4706-B91E-AF7B4D8255BA}" type="datetime1">
              <a:rPr lang="en-US" smtClean="0"/>
              <a:t>5/8/2024</a:t>
            </a:fld>
            <a:endParaRPr lang="en-US"/>
          </a:p>
        </p:txBody>
      </p:sp>
      <p:sp>
        <p:nvSpPr>
          <p:cNvPr id="5" name="Footer Placeholder 4">
            <a:extLst>
              <a:ext uri="{FF2B5EF4-FFF2-40B4-BE49-F238E27FC236}">
                <a16:creationId xmlns:a16="http://schemas.microsoft.com/office/drawing/2014/main" id="{654F8AEF-6470-15E9-18B3-6D339B77D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89983-D648-F354-2F90-4860B4016997}"/>
              </a:ext>
            </a:extLst>
          </p:cNvPr>
          <p:cNvSpPr>
            <a:spLocks noGrp="1"/>
          </p:cNvSpPr>
          <p:nvPr>
            <p:ph type="sldNum" sz="quarter" idx="12"/>
          </p:nvPr>
        </p:nvSpPr>
        <p:spPr/>
        <p:txBody>
          <a:bodyPr/>
          <a:lstStyle/>
          <a:p>
            <a:fld id="{976007EE-741A-4B3E-9E63-2666FF12DC55}" type="slidenum">
              <a:rPr lang="en-US" smtClean="0"/>
              <a:t>‹#›</a:t>
            </a:fld>
            <a:endParaRPr lang="en-US"/>
          </a:p>
        </p:txBody>
      </p:sp>
    </p:spTree>
    <p:extLst>
      <p:ext uri="{BB962C8B-B14F-4D97-AF65-F5344CB8AC3E}">
        <p14:creationId xmlns:p14="http://schemas.microsoft.com/office/powerpoint/2010/main" val="1173325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C32-FAB6-358D-FB7F-2E6AAF3881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ACCDAA-860C-7E57-6971-9C53615CE7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6B26EB-2237-6040-161B-59FE4B90BA06}"/>
              </a:ext>
            </a:extLst>
          </p:cNvPr>
          <p:cNvSpPr>
            <a:spLocks noGrp="1"/>
          </p:cNvSpPr>
          <p:nvPr>
            <p:ph type="dt" sz="half" idx="10"/>
          </p:nvPr>
        </p:nvSpPr>
        <p:spPr/>
        <p:txBody>
          <a:bodyPr/>
          <a:lstStyle/>
          <a:p>
            <a:fld id="{87057BD8-919B-4991-8BE7-D238749B55BD}" type="datetime1">
              <a:rPr lang="en-US" smtClean="0"/>
              <a:t>5/8/2024</a:t>
            </a:fld>
            <a:endParaRPr lang="en-US"/>
          </a:p>
        </p:txBody>
      </p:sp>
      <p:sp>
        <p:nvSpPr>
          <p:cNvPr id="5" name="Footer Placeholder 4">
            <a:extLst>
              <a:ext uri="{FF2B5EF4-FFF2-40B4-BE49-F238E27FC236}">
                <a16:creationId xmlns:a16="http://schemas.microsoft.com/office/drawing/2014/main" id="{3AB29E37-0750-25AE-D42F-0ABB5DBAF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CCCC7-7C2F-EE34-90D2-C57B1E27FA0D}"/>
              </a:ext>
            </a:extLst>
          </p:cNvPr>
          <p:cNvSpPr>
            <a:spLocks noGrp="1"/>
          </p:cNvSpPr>
          <p:nvPr>
            <p:ph type="sldNum" sz="quarter" idx="12"/>
          </p:nvPr>
        </p:nvSpPr>
        <p:spPr/>
        <p:txBody>
          <a:bodyPr/>
          <a:lstStyle/>
          <a:p>
            <a:fld id="{976007EE-741A-4B3E-9E63-2666FF12DC55}" type="slidenum">
              <a:rPr lang="en-US" smtClean="0"/>
              <a:t>‹#›</a:t>
            </a:fld>
            <a:endParaRPr lang="en-US"/>
          </a:p>
        </p:txBody>
      </p:sp>
    </p:spTree>
    <p:extLst>
      <p:ext uri="{BB962C8B-B14F-4D97-AF65-F5344CB8AC3E}">
        <p14:creationId xmlns:p14="http://schemas.microsoft.com/office/powerpoint/2010/main" val="3631725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F804E-54DC-BAC9-1817-418327730C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514000-43AC-6414-037B-CB00064409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1F073A-AD23-B79F-2C98-2408835E60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1E67D-22A4-2FBB-1304-B5081467FA57}"/>
              </a:ext>
            </a:extLst>
          </p:cNvPr>
          <p:cNvSpPr>
            <a:spLocks noGrp="1"/>
          </p:cNvSpPr>
          <p:nvPr>
            <p:ph type="dt" sz="half" idx="10"/>
          </p:nvPr>
        </p:nvSpPr>
        <p:spPr/>
        <p:txBody>
          <a:bodyPr/>
          <a:lstStyle/>
          <a:p>
            <a:fld id="{7F714AB1-8C54-4D16-8FA9-4C9AF54DE4D2}" type="datetime1">
              <a:rPr lang="en-US" smtClean="0"/>
              <a:t>5/8/2024</a:t>
            </a:fld>
            <a:endParaRPr lang="en-US"/>
          </a:p>
        </p:txBody>
      </p:sp>
      <p:sp>
        <p:nvSpPr>
          <p:cNvPr id="6" name="Footer Placeholder 5">
            <a:extLst>
              <a:ext uri="{FF2B5EF4-FFF2-40B4-BE49-F238E27FC236}">
                <a16:creationId xmlns:a16="http://schemas.microsoft.com/office/drawing/2014/main" id="{4C7EF53E-168A-BFAF-E0A0-4E8DA7C11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95F246-08E0-A969-23D8-75F127703364}"/>
              </a:ext>
            </a:extLst>
          </p:cNvPr>
          <p:cNvSpPr>
            <a:spLocks noGrp="1"/>
          </p:cNvSpPr>
          <p:nvPr>
            <p:ph type="sldNum" sz="quarter" idx="12"/>
          </p:nvPr>
        </p:nvSpPr>
        <p:spPr/>
        <p:txBody>
          <a:bodyPr/>
          <a:lstStyle/>
          <a:p>
            <a:fld id="{976007EE-741A-4B3E-9E63-2666FF12DC55}" type="slidenum">
              <a:rPr lang="en-US" smtClean="0"/>
              <a:t>‹#›</a:t>
            </a:fld>
            <a:endParaRPr lang="en-US"/>
          </a:p>
        </p:txBody>
      </p:sp>
    </p:spTree>
    <p:extLst>
      <p:ext uri="{BB962C8B-B14F-4D97-AF65-F5344CB8AC3E}">
        <p14:creationId xmlns:p14="http://schemas.microsoft.com/office/powerpoint/2010/main" val="1670538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42A7A-CFF9-28A3-B9CC-6A4911FF9B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78B01E-1D6C-BF90-856B-AE762A4D83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11D9D1-258D-95FC-E8C6-0D6A4E81BE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9EFE12-86BE-6E2C-DF3F-B8FAFF74EB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F4680-4F05-4D27-C419-9BF1891D60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0D6583-5AC3-8D55-B540-02700DA9C245}"/>
              </a:ext>
            </a:extLst>
          </p:cNvPr>
          <p:cNvSpPr>
            <a:spLocks noGrp="1"/>
          </p:cNvSpPr>
          <p:nvPr>
            <p:ph type="dt" sz="half" idx="10"/>
          </p:nvPr>
        </p:nvSpPr>
        <p:spPr/>
        <p:txBody>
          <a:bodyPr/>
          <a:lstStyle/>
          <a:p>
            <a:fld id="{99D38244-DDBE-4010-AAE5-8EA807DA824B}" type="datetime1">
              <a:rPr lang="en-US" smtClean="0"/>
              <a:t>5/8/2024</a:t>
            </a:fld>
            <a:endParaRPr lang="en-US"/>
          </a:p>
        </p:txBody>
      </p:sp>
      <p:sp>
        <p:nvSpPr>
          <p:cNvPr id="8" name="Footer Placeholder 7">
            <a:extLst>
              <a:ext uri="{FF2B5EF4-FFF2-40B4-BE49-F238E27FC236}">
                <a16:creationId xmlns:a16="http://schemas.microsoft.com/office/drawing/2014/main" id="{BCEF6DAE-49FB-B693-9CCF-D8F593B26B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56E73B-F14B-6F93-66D6-955E2F1FEF33}"/>
              </a:ext>
            </a:extLst>
          </p:cNvPr>
          <p:cNvSpPr>
            <a:spLocks noGrp="1"/>
          </p:cNvSpPr>
          <p:nvPr>
            <p:ph type="sldNum" sz="quarter" idx="12"/>
          </p:nvPr>
        </p:nvSpPr>
        <p:spPr/>
        <p:txBody>
          <a:bodyPr/>
          <a:lstStyle/>
          <a:p>
            <a:fld id="{976007EE-741A-4B3E-9E63-2666FF12DC55}" type="slidenum">
              <a:rPr lang="en-US" smtClean="0"/>
              <a:t>‹#›</a:t>
            </a:fld>
            <a:endParaRPr lang="en-US"/>
          </a:p>
        </p:txBody>
      </p:sp>
    </p:spTree>
    <p:extLst>
      <p:ext uri="{BB962C8B-B14F-4D97-AF65-F5344CB8AC3E}">
        <p14:creationId xmlns:p14="http://schemas.microsoft.com/office/powerpoint/2010/main" val="2772714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7F38-80AF-DF34-F2E9-16A22E629A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E1E5E3-C2C4-91B6-87B2-7C9A3C9735F1}"/>
              </a:ext>
            </a:extLst>
          </p:cNvPr>
          <p:cNvSpPr>
            <a:spLocks noGrp="1"/>
          </p:cNvSpPr>
          <p:nvPr>
            <p:ph type="dt" sz="half" idx="10"/>
          </p:nvPr>
        </p:nvSpPr>
        <p:spPr/>
        <p:txBody>
          <a:bodyPr/>
          <a:lstStyle/>
          <a:p>
            <a:fld id="{1FB3C21B-0FC8-47D4-AA0C-55C5ADF89FC0}" type="datetime1">
              <a:rPr lang="en-US" smtClean="0"/>
              <a:t>5/8/2024</a:t>
            </a:fld>
            <a:endParaRPr lang="en-US"/>
          </a:p>
        </p:txBody>
      </p:sp>
      <p:sp>
        <p:nvSpPr>
          <p:cNvPr id="4" name="Footer Placeholder 3">
            <a:extLst>
              <a:ext uri="{FF2B5EF4-FFF2-40B4-BE49-F238E27FC236}">
                <a16:creationId xmlns:a16="http://schemas.microsoft.com/office/drawing/2014/main" id="{27F17959-76E5-920A-350A-B83E9F26C3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FFF97-EB82-0C08-81EE-C36689D23E3F}"/>
              </a:ext>
            </a:extLst>
          </p:cNvPr>
          <p:cNvSpPr>
            <a:spLocks noGrp="1"/>
          </p:cNvSpPr>
          <p:nvPr>
            <p:ph type="sldNum" sz="quarter" idx="12"/>
          </p:nvPr>
        </p:nvSpPr>
        <p:spPr/>
        <p:txBody>
          <a:bodyPr/>
          <a:lstStyle/>
          <a:p>
            <a:fld id="{976007EE-741A-4B3E-9E63-2666FF12DC55}" type="slidenum">
              <a:rPr lang="en-US" smtClean="0"/>
              <a:t>‹#›</a:t>
            </a:fld>
            <a:endParaRPr lang="en-US"/>
          </a:p>
        </p:txBody>
      </p:sp>
    </p:spTree>
    <p:extLst>
      <p:ext uri="{BB962C8B-B14F-4D97-AF65-F5344CB8AC3E}">
        <p14:creationId xmlns:p14="http://schemas.microsoft.com/office/powerpoint/2010/main" val="1709093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E2F24E-8565-3FB9-4C94-9418541619C5}"/>
              </a:ext>
            </a:extLst>
          </p:cNvPr>
          <p:cNvSpPr>
            <a:spLocks noGrp="1"/>
          </p:cNvSpPr>
          <p:nvPr>
            <p:ph type="dt" sz="half" idx="10"/>
          </p:nvPr>
        </p:nvSpPr>
        <p:spPr/>
        <p:txBody>
          <a:bodyPr/>
          <a:lstStyle/>
          <a:p>
            <a:fld id="{F7CD2C35-7155-43E1-9A1C-4CF08050EF51}" type="datetime1">
              <a:rPr lang="en-US" smtClean="0"/>
              <a:t>5/8/2024</a:t>
            </a:fld>
            <a:endParaRPr lang="en-US"/>
          </a:p>
        </p:txBody>
      </p:sp>
      <p:sp>
        <p:nvSpPr>
          <p:cNvPr id="3" name="Footer Placeholder 2">
            <a:extLst>
              <a:ext uri="{FF2B5EF4-FFF2-40B4-BE49-F238E27FC236}">
                <a16:creationId xmlns:a16="http://schemas.microsoft.com/office/drawing/2014/main" id="{6AD5ECDB-36A6-003E-94DD-52F5896137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28F54C-88F3-0841-5CBB-9FED7E692406}"/>
              </a:ext>
            </a:extLst>
          </p:cNvPr>
          <p:cNvSpPr>
            <a:spLocks noGrp="1"/>
          </p:cNvSpPr>
          <p:nvPr>
            <p:ph type="sldNum" sz="quarter" idx="12"/>
          </p:nvPr>
        </p:nvSpPr>
        <p:spPr/>
        <p:txBody>
          <a:bodyPr/>
          <a:lstStyle/>
          <a:p>
            <a:fld id="{976007EE-741A-4B3E-9E63-2666FF12DC55}" type="slidenum">
              <a:rPr lang="en-US" smtClean="0"/>
              <a:t>‹#›</a:t>
            </a:fld>
            <a:endParaRPr lang="en-US"/>
          </a:p>
        </p:txBody>
      </p:sp>
    </p:spTree>
    <p:extLst>
      <p:ext uri="{BB962C8B-B14F-4D97-AF65-F5344CB8AC3E}">
        <p14:creationId xmlns:p14="http://schemas.microsoft.com/office/powerpoint/2010/main" val="3966106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6CE0-0B68-7206-747C-58BB8EB10A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82C598-8ED4-C91F-08B3-A80D87747F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878091-F53C-63FB-9DB0-49E6A5C85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EF1D49-91C7-9548-9FA3-D60FBDDA58BE}"/>
              </a:ext>
            </a:extLst>
          </p:cNvPr>
          <p:cNvSpPr>
            <a:spLocks noGrp="1"/>
          </p:cNvSpPr>
          <p:nvPr>
            <p:ph type="dt" sz="half" idx="10"/>
          </p:nvPr>
        </p:nvSpPr>
        <p:spPr/>
        <p:txBody>
          <a:bodyPr/>
          <a:lstStyle/>
          <a:p>
            <a:fld id="{C4276F0D-97F7-478D-8F5D-330DA49E2991}" type="datetime1">
              <a:rPr lang="en-US" smtClean="0"/>
              <a:t>5/8/2024</a:t>
            </a:fld>
            <a:endParaRPr lang="en-US"/>
          </a:p>
        </p:txBody>
      </p:sp>
      <p:sp>
        <p:nvSpPr>
          <p:cNvPr id="6" name="Footer Placeholder 5">
            <a:extLst>
              <a:ext uri="{FF2B5EF4-FFF2-40B4-BE49-F238E27FC236}">
                <a16:creationId xmlns:a16="http://schemas.microsoft.com/office/drawing/2014/main" id="{95259070-CC8A-AB77-E090-D8B6A81173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6B228F-2705-E0F1-CEA1-2E3B10B1BCE4}"/>
              </a:ext>
            </a:extLst>
          </p:cNvPr>
          <p:cNvSpPr>
            <a:spLocks noGrp="1"/>
          </p:cNvSpPr>
          <p:nvPr>
            <p:ph type="sldNum" sz="quarter" idx="12"/>
          </p:nvPr>
        </p:nvSpPr>
        <p:spPr/>
        <p:txBody>
          <a:bodyPr/>
          <a:lstStyle/>
          <a:p>
            <a:fld id="{976007EE-741A-4B3E-9E63-2666FF12DC55}" type="slidenum">
              <a:rPr lang="en-US" smtClean="0"/>
              <a:t>‹#›</a:t>
            </a:fld>
            <a:endParaRPr lang="en-US"/>
          </a:p>
        </p:txBody>
      </p:sp>
    </p:spTree>
    <p:extLst>
      <p:ext uri="{BB962C8B-B14F-4D97-AF65-F5344CB8AC3E}">
        <p14:creationId xmlns:p14="http://schemas.microsoft.com/office/powerpoint/2010/main" val="324606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CC13-5D8B-CF06-747E-13E7D89212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1B302-42D0-4B05-0D52-4CF873845D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C1D168-F027-2F8E-4A1F-E060A507B0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02170C-E10A-96A9-BDC5-9D5251075D3B}"/>
              </a:ext>
            </a:extLst>
          </p:cNvPr>
          <p:cNvSpPr>
            <a:spLocks noGrp="1"/>
          </p:cNvSpPr>
          <p:nvPr>
            <p:ph type="dt" sz="half" idx="10"/>
          </p:nvPr>
        </p:nvSpPr>
        <p:spPr/>
        <p:txBody>
          <a:bodyPr/>
          <a:lstStyle/>
          <a:p>
            <a:fld id="{D383B337-60AA-4540-A04E-9521ED07C2CB}" type="datetime1">
              <a:rPr lang="en-US" smtClean="0"/>
              <a:t>5/8/2024</a:t>
            </a:fld>
            <a:endParaRPr lang="en-US"/>
          </a:p>
        </p:txBody>
      </p:sp>
      <p:sp>
        <p:nvSpPr>
          <p:cNvPr id="6" name="Footer Placeholder 5">
            <a:extLst>
              <a:ext uri="{FF2B5EF4-FFF2-40B4-BE49-F238E27FC236}">
                <a16:creationId xmlns:a16="http://schemas.microsoft.com/office/drawing/2014/main" id="{6A5C5492-AB65-16ED-A486-FA2A324642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6973A0-0E92-9316-D439-1764C8217B99}"/>
              </a:ext>
            </a:extLst>
          </p:cNvPr>
          <p:cNvSpPr>
            <a:spLocks noGrp="1"/>
          </p:cNvSpPr>
          <p:nvPr>
            <p:ph type="sldNum" sz="quarter" idx="12"/>
          </p:nvPr>
        </p:nvSpPr>
        <p:spPr/>
        <p:txBody>
          <a:bodyPr/>
          <a:lstStyle/>
          <a:p>
            <a:fld id="{976007EE-741A-4B3E-9E63-2666FF12DC55}" type="slidenum">
              <a:rPr lang="en-US" smtClean="0"/>
              <a:t>‹#›</a:t>
            </a:fld>
            <a:endParaRPr lang="en-US"/>
          </a:p>
        </p:txBody>
      </p:sp>
    </p:spTree>
    <p:extLst>
      <p:ext uri="{BB962C8B-B14F-4D97-AF65-F5344CB8AC3E}">
        <p14:creationId xmlns:p14="http://schemas.microsoft.com/office/powerpoint/2010/main" val="176458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12E3D1-08F4-C341-271B-058C81EDB0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FBB12E-E884-79E3-A77D-1E01944968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5B83CD-FD93-FF19-E498-0206BD2BB5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06E183-4935-44A4-BCE1-B046A4EB222B}" type="datetime1">
              <a:rPr lang="en-US" smtClean="0"/>
              <a:t>5/8/2024</a:t>
            </a:fld>
            <a:endParaRPr lang="en-US"/>
          </a:p>
        </p:txBody>
      </p:sp>
      <p:sp>
        <p:nvSpPr>
          <p:cNvPr id="5" name="Footer Placeholder 4">
            <a:extLst>
              <a:ext uri="{FF2B5EF4-FFF2-40B4-BE49-F238E27FC236}">
                <a16:creationId xmlns:a16="http://schemas.microsoft.com/office/drawing/2014/main" id="{73E71CD0-5D0D-FFA5-3E55-E9471334AE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162DB4-3BAB-3C04-D6C9-8ACAEF31A4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007EE-741A-4B3E-9E63-2666FF12DC55}" type="slidenum">
              <a:rPr lang="en-US" smtClean="0"/>
              <a:t>‹#›</a:t>
            </a:fld>
            <a:endParaRPr lang="en-US"/>
          </a:p>
        </p:txBody>
      </p:sp>
    </p:spTree>
    <p:extLst>
      <p:ext uri="{BB962C8B-B14F-4D97-AF65-F5344CB8AC3E}">
        <p14:creationId xmlns:p14="http://schemas.microsoft.com/office/powerpoint/2010/main" val="1684108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3389/fnins.2021.714318" TargetMode="External"/><Relationship Id="rId2" Type="http://schemas.openxmlformats.org/officeDocument/2006/relationships/hyperlink" Target="https://doi.org/10.1109/ACCESS.2019.2919122"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19D16C-B172-610A-B8BB-F4E88CD7B7AB}"/>
              </a:ext>
            </a:extLst>
          </p:cNvPr>
          <p:cNvSpPr txBox="1"/>
          <p:nvPr/>
        </p:nvSpPr>
        <p:spPr>
          <a:xfrm>
            <a:off x="540327" y="2330188"/>
            <a:ext cx="12266815" cy="1661993"/>
          </a:xfrm>
          <a:prstGeom prst="rect">
            <a:avLst/>
          </a:prstGeom>
          <a:noFill/>
        </p:spPr>
        <p:txBody>
          <a:bodyPr wrap="square" rtlCol="0">
            <a:spAutoFit/>
          </a:bodyPr>
          <a:lstStyle/>
          <a:p>
            <a:r>
              <a:rPr lang="en-US" sz="3400" b="1" u="sng" dirty="0">
                <a:latin typeface="Times New Roman" panose="02020603050405020304" pitchFamily="18" charset="0"/>
                <a:cs typeface="Times New Roman" panose="02020603050405020304" pitchFamily="18" charset="0"/>
              </a:rPr>
              <a:t>Classification of Brain Tumors using Deep Learning Method</a:t>
            </a:r>
          </a:p>
          <a:p>
            <a:endParaRPr lang="en-US" sz="3400" dirty="0">
              <a:latin typeface="Times New Roman" panose="02020603050405020304" pitchFamily="18" charset="0"/>
              <a:cs typeface="Times New Roman" panose="02020603050405020304" pitchFamily="18" charset="0"/>
            </a:endParaRPr>
          </a:p>
          <a:p>
            <a:r>
              <a:rPr lang="en-US" sz="34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AAE5D0AA-7D3E-FE50-CA62-0F16B58F8B9D}"/>
              </a:ext>
            </a:extLst>
          </p:cNvPr>
          <p:cNvSpPr txBox="1"/>
          <p:nvPr/>
        </p:nvSpPr>
        <p:spPr>
          <a:xfrm>
            <a:off x="1893917" y="3429000"/>
            <a:ext cx="7834746" cy="2523768"/>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      Presented By : </a:t>
            </a:r>
          </a:p>
          <a:p>
            <a:pPr lvl="1" algn="ctr"/>
            <a:endParaRPr lang="en-US" dirty="0"/>
          </a:p>
          <a:p>
            <a:pPr lvl="1" algn="ctr"/>
            <a:r>
              <a:rPr lang="en-US" sz="2400" dirty="0">
                <a:latin typeface="Times New Roman" panose="02020603050405020304" pitchFamily="18" charset="0"/>
                <a:cs typeface="Times New Roman" panose="02020603050405020304" pitchFamily="18" charset="0"/>
              </a:rPr>
              <a:t> Shrabanti Debnath Urmi</a:t>
            </a:r>
          </a:p>
          <a:p>
            <a:pPr lvl="1" algn="ctr"/>
            <a:r>
              <a:rPr lang="en-US" sz="2400" dirty="0">
                <a:latin typeface="Times New Roman" panose="02020603050405020304" pitchFamily="18" charset="0"/>
                <a:cs typeface="Times New Roman" panose="02020603050405020304" pitchFamily="18" charset="0"/>
              </a:rPr>
              <a:t> 1907094</a:t>
            </a:r>
          </a:p>
          <a:p>
            <a:pPr lvl="1" algn="ctr"/>
            <a:r>
              <a:rPr lang="en-US" sz="2400" dirty="0">
                <a:latin typeface="Times New Roman" panose="02020603050405020304" pitchFamily="18" charset="0"/>
                <a:cs typeface="Times New Roman" panose="02020603050405020304" pitchFamily="18" charset="0"/>
              </a:rPr>
              <a:t>Department of Computer Science and Engineering</a:t>
            </a:r>
          </a:p>
          <a:p>
            <a:pPr lvl="1" algn="ctr"/>
            <a:r>
              <a:rPr lang="en-US" sz="2400" dirty="0">
                <a:latin typeface="Times New Roman" panose="02020603050405020304" pitchFamily="18" charset="0"/>
                <a:cs typeface="Times New Roman" panose="02020603050405020304" pitchFamily="18" charset="0"/>
              </a:rPr>
              <a:t>Khulna University of Engineering &amp; Technology,</a:t>
            </a:r>
          </a:p>
          <a:p>
            <a:pPr lvl="1" algn="ctr"/>
            <a:r>
              <a:rPr lang="en-US" sz="2400" dirty="0">
                <a:latin typeface="Times New Roman" panose="02020603050405020304" pitchFamily="18" charset="0"/>
                <a:cs typeface="Times New Roman" panose="02020603050405020304" pitchFamily="18" charset="0"/>
              </a:rPr>
              <a:t>Khulna</a:t>
            </a:r>
          </a:p>
        </p:txBody>
      </p:sp>
      <p:sp>
        <p:nvSpPr>
          <p:cNvPr id="6" name="Date Placeholder 5">
            <a:extLst>
              <a:ext uri="{FF2B5EF4-FFF2-40B4-BE49-F238E27FC236}">
                <a16:creationId xmlns:a16="http://schemas.microsoft.com/office/drawing/2014/main" id="{5F247839-2908-AB6C-6712-175B9ED3F7AA}"/>
              </a:ext>
            </a:extLst>
          </p:cNvPr>
          <p:cNvSpPr>
            <a:spLocks noGrp="1"/>
          </p:cNvSpPr>
          <p:nvPr>
            <p:ph type="dt" sz="half" idx="10"/>
          </p:nvPr>
        </p:nvSpPr>
        <p:spPr/>
        <p:txBody>
          <a:bodyPr/>
          <a:lstStyle/>
          <a:p>
            <a:fld id="{613B3B48-ABC4-41E6-87B3-8CB33AF01369}" type="datetime1">
              <a:rPr lang="en-US" smtClean="0"/>
              <a:t>5/8/2024</a:t>
            </a:fld>
            <a:endParaRPr lang="en-US" dirty="0"/>
          </a:p>
        </p:txBody>
      </p:sp>
      <p:sp>
        <p:nvSpPr>
          <p:cNvPr id="8" name="Slide Number Placeholder 7">
            <a:extLst>
              <a:ext uri="{FF2B5EF4-FFF2-40B4-BE49-F238E27FC236}">
                <a16:creationId xmlns:a16="http://schemas.microsoft.com/office/drawing/2014/main" id="{6D6913FF-7021-3569-B4B8-AB88C6B5E0CE}"/>
              </a:ext>
            </a:extLst>
          </p:cNvPr>
          <p:cNvSpPr>
            <a:spLocks noGrp="1"/>
          </p:cNvSpPr>
          <p:nvPr>
            <p:ph type="sldNum" sz="quarter" idx="12"/>
          </p:nvPr>
        </p:nvSpPr>
        <p:spPr/>
        <p:txBody>
          <a:bodyPr/>
          <a:lstStyle/>
          <a:p>
            <a:fld id="{976007EE-741A-4B3E-9E63-2666FF12DC55}" type="slidenum">
              <a:rPr lang="en-US" smtClean="0"/>
              <a:t>1</a:t>
            </a:fld>
            <a:endParaRPr lang="en-US"/>
          </a:p>
        </p:txBody>
      </p:sp>
      <p:sp>
        <p:nvSpPr>
          <p:cNvPr id="12" name="TextBox 11">
            <a:extLst>
              <a:ext uri="{FF2B5EF4-FFF2-40B4-BE49-F238E27FC236}">
                <a16:creationId xmlns:a16="http://schemas.microsoft.com/office/drawing/2014/main" id="{A9313FE2-7115-0162-1840-9A3BD743CA6F}"/>
              </a:ext>
            </a:extLst>
          </p:cNvPr>
          <p:cNvSpPr txBox="1"/>
          <p:nvPr/>
        </p:nvSpPr>
        <p:spPr>
          <a:xfrm>
            <a:off x="1259051" y="1151210"/>
            <a:ext cx="10829366" cy="707886"/>
          </a:xfrm>
          <a:prstGeom prst="rect">
            <a:avLst/>
          </a:prstGeom>
          <a:noFill/>
        </p:spPr>
        <p:txBody>
          <a:bodyPr wrap="square" rtlCol="0">
            <a:spAutoFit/>
          </a:bodyPr>
          <a:lstStyle/>
          <a:p>
            <a:r>
              <a:rPr lang="en-US" sz="4000" b="1" u="sng" dirty="0"/>
              <a:t>CSE 4120 : Technical Writing and Seminar Lab</a:t>
            </a:r>
          </a:p>
        </p:txBody>
      </p:sp>
    </p:spTree>
    <p:extLst>
      <p:ext uri="{BB962C8B-B14F-4D97-AF65-F5344CB8AC3E}">
        <p14:creationId xmlns:p14="http://schemas.microsoft.com/office/powerpoint/2010/main" val="3345981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349F-5362-2437-5D4A-0CE451CC47D6}"/>
              </a:ext>
            </a:extLst>
          </p:cNvPr>
          <p:cNvSpPr>
            <a:spLocks noGrp="1"/>
          </p:cNvSpPr>
          <p:nvPr>
            <p:ph type="title"/>
          </p:nvPr>
        </p:nvSpPr>
        <p:spPr>
          <a:xfrm>
            <a:off x="308018" y="791573"/>
            <a:ext cx="12080929" cy="1201118"/>
          </a:xfrm>
        </p:spPr>
        <p:txBody>
          <a:bodyPr>
            <a:normAutofit/>
          </a:bodyPr>
          <a:lstStyle/>
          <a:p>
            <a:pPr>
              <a:lnSpc>
                <a:spcPct val="150000"/>
              </a:lnSpc>
            </a:pPr>
            <a:r>
              <a:rPr lang="en-US" sz="3600" b="1" dirty="0">
                <a:latin typeface="Times New Roman" panose="02020603050405020304" pitchFamily="18" charset="0"/>
                <a:cs typeface="Times New Roman" panose="02020603050405020304" pitchFamily="18" charset="0"/>
              </a:rPr>
              <a:t>Paper2 : Lightweight CNN for Brain Tumor Classification</a:t>
            </a:r>
            <a:endParaRPr lang="en-US" sz="3600" dirty="0"/>
          </a:p>
        </p:txBody>
      </p:sp>
      <p:sp>
        <p:nvSpPr>
          <p:cNvPr id="3" name="Date Placeholder 2">
            <a:extLst>
              <a:ext uri="{FF2B5EF4-FFF2-40B4-BE49-F238E27FC236}">
                <a16:creationId xmlns:a16="http://schemas.microsoft.com/office/drawing/2014/main" id="{D3F4E878-DB86-13D0-7052-D898E9840020}"/>
              </a:ext>
            </a:extLst>
          </p:cNvPr>
          <p:cNvSpPr>
            <a:spLocks noGrp="1"/>
          </p:cNvSpPr>
          <p:nvPr>
            <p:ph type="dt" sz="half" idx="10"/>
          </p:nvPr>
        </p:nvSpPr>
        <p:spPr/>
        <p:txBody>
          <a:bodyPr/>
          <a:lstStyle/>
          <a:p>
            <a:fld id="{1FB3C21B-0FC8-47D4-AA0C-55C5ADF89FC0}" type="datetime1">
              <a:rPr lang="en-US" smtClean="0"/>
              <a:t>5/9/2024</a:t>
            </a:fld>
            <a:endParaRPr lang="en-US"/>
          </a:p>
        </p:txBody>
      </p:sp>
      <p:sp>
        <p:nvSpPr>
          <p:cNvPr id="5" name="Slide Number Placeholder 4">
            <a:extLst>
              <a:ext uri="{FF2B5EF4-FFF2-40B4-BE49-F238E27FC236}">
                <a16:creationId xmlns:a16="http://schemas.microsoft.com/office/drawing/2014/main" id="{4FA87E77-C3DF-68CF-24EE-6A6CF857C1B2}"/>
              </a:ext>
            </a:extLst>
          </p:cNvPr>
          <p:cNvSpPr>
            <a:spLocks noGrp="1"/>
          </p:cNvSpPr>
          <p:nvPr>
            <p:ph type="sldNum" sz="quarter" idx="12"/>
          </p:nvPr>
        </p:nvSpPr>
        <p:spPr/>
        <p:txBody>
          <a:bodyPr/>
          <a:lstStyle/>
          <a:p>
            <a:fld id="{976007EE-741A-4B3E-9E63-2666FF12DC55}" type="slidenum">
              <a:rPr lang="en-US" smtClean="0"/>
              <a:t>10</a:t>
            </a:fld>
            <a:endParaRPr lang="en-US"/>
          </a:p>
        </p:txBody>
      </p:sp>
      <p:sp>
        <p:nvSpPr>
          <p:cNvPr id="11" name="TextBox 10">
            <a:extLst>
              <a:ext uri="{FF2B5EF4-FFF2-40B4-BE49-F238E27FC236}">
                <a16:creationId xmlns:a16="http://schemas.microsoft.com/office/drawing/2014/main" id="{3A575F1D-54C6-D055-6ADA-944031B78592}"/>
              </a:ext>
            </a:extLst>
          </p:cNvPr>
          <p:cNvSpPr txBox="1"/>
          <p:nvPr/>
        </p:nvSpPr>
        <p:spPr>
          <a:xfrm>
            <a:off x="838200" y="2404805"/>
            <a:ext cx="5257800" cy="40886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Design of Lightweight CNN (LWCNN):</a:t>
            </a:r>
            <a:br>
              <a:rPr lang="en-US" sz="2800" b="1"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 perform feature extraction and brain tumor classification with low   parameter count.</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94FFBC0-80E0-381B-75F3-740A7695B8BD}"/>
              </a:ext>
            </a:extLst>
          </p:cNvPr>
          <p:cNvSpPr txBox="1"/>
          <p:nvPr/>
        </p:nvSpPr>
        <p:spPr>
          <a:xfrm>
            <a:off x="6511636" y="2404805"/>
            <a:ext cx="4626245" cy="482728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Architecture Details:</a:t>
            </a:r>
            <a:br>
              <a:rPr lang="en-US" sz="2800" b="1"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Consists of five convolutional blocks, each containing batch normalization, max-pooling, and Leaky </a:t>
            </a:r>
            <a:r>
              <a:rPr lang="en-US" sz="2400" dirty="0" err="1">
                <a:latin typeface="Times New Roman" panose="02020603050405020304" pitchFamily="18" charset="0"/>
                <a:cs typeface="Times New Roman" panose="02020603050405020304" pitchFamily="18" charset="0"/>
              </a:rPr>
              <a:t>ReLU</a:t>
            </a:r>
            <a:r>
              <a:rPr lang="en-US" sz="2400" dirty="0">
                <a:latin typeface="Times New Roman" panose="02020603050405020304" pitchFamily="18" charset="0"/>
                <a:cs typeface="Times New Roman" panose="02020603050405020304" pitchFamily="18" charset="0"/>
              </a:rPr>
              <a:t> layers.</a:t>
            </a:r>
            <a:br>
              <a:rPr lang="en-US" sz="24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308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349F-5362-2437-5D4A-0CE451CC47D6}"/>
              </a:ext>
            </a:extLst>
          </p:cNvPr>
          <p:cNvSpPr>
            <a:spLocks noGrp="1"/>
          </p:cNvSpPr>
          <p:nvPr>
            <p:ph type="title"/>
          </p:nvPr>
        </p:nvSpPr>
        <p:spPr>
          <a:xfrm>
            <a:off x="471171" y="766635"/>
            <a:ext cx="12080929" cy="1201118"/>
          </a:xfrm>
        </p:spPr>
        <p:txBody>
          <a:bodyPr>
            <a:normAutofit fontScale="90000"/>
          </a:bodyPr>
          <a:lstStyle/>
          <a:p>
            <a:pPr>
              <a:lnSpc>
                <a:spcPct val="150000"/>
              </a:lnSpc>
            </a:pPr>
            <a:r>
              <a:rPr lang="en-US" sz="3600" b="1" dirty="0">
                <a:latin typeface="Times New Roman" panose="02020603050405020304" pitchFamily="18" charset="0"/>
                <a:cs typeface="Times New Roman" panose="02020603050405020304" pitchFamily="18" charset="0"/>
              </a:rPr>
              <a:t>Paper3 : Brain Tumor Classification with Image Enhancement</a:t>
            </a:r>
            <a:endParaRPr lang="en-US" sz="3600" dirty="0"/>
          </a:p>
        </p:txBody>
      </p:sp>
      <p:sp>
        <p:nvSpPr>
          <p:cNvPr id="3" name="Date Placeholder 2">
            <a:extLst>
              <a:ext uri="{FF2B5EF4-FFF2-40B4-BE49-F238E27FC236}">
                <a16:creationId xmlns:a16="http://schemas.microsoft.com/office/drawing/2014/main" id="{D3F4E878-DB86-13D0-7052-D898E9840020}"/>
              </a:ext>
            </a:extLst>
          </p:cNvPr>
          <p:cNvSpPr>
            <a:spLocks noGrp="1"/>
          </p:cNvSpPr>
          <p:nvPr>
            <p:ph type="dt" sz="half" idx="10"/>
          </p:nvPr>
        </p:nvSpPr>
        <p:spPr/>
        <p:txBody>
          <a:bodyPr/>
          <a:lstStyle/>
          <a:p>
            <a:fld id="{1FB3C21B-0FC8-47D4-AA0C-55C5ADF89FC0}" type="datetime1">
              <a:rPr lang="en-US" smtClean="0"/>
              <a:t>5/9/2024</a:t>
            </a:fld>
            <a:endParaRPr lang="en-US"/>
          </a:p>
        </p:txBody>
      </p:sp>
      <p:sp>
        <p:nvSpPr>
          <p:cNvPr id="5" name="Slide Number Placeholder 4">
            <a:extLst>
              <a:ext uri="{FF2B5EF4-FFF2-40B4-BE49-F238E27FC236}">
                <a16:creationId xmlns:a16="http://schemas.microsoft.com/office/drawing/2014/main" id="{4FA87E77-C3DF-68CF-24EE-6A6CF857C1B2}"/>
              </a:ext>
            </a:extLst>
          </p:cNvPr>
          <p:cNvSpPr>
            <a:spLocks noGrp="1"/>
          </p:cNvSpPr>
          <p:nvPr>
            <p:ph type="sldNum" sz="quarter" idx="12"/>
          </p:nvPr>
        </p:nvSpPr>
        <p:spPr/>
        <p:txBody>
          <a:bodyPr/>
          <a:lstStyle/>
          <a:p>
            <a:fld id="{976007EE-741A-4B3E-9E63-2666FF12DC55}" type="slidenum">
              <a:rPr lang="en-US" smtClean="0"/>
              <a:t>11</a:t>
            </a:fld>
            <a:endParaRPr lang="en-US"/>
          </a:p>
        </p:txBody>
      </p:sp>
      <p:sp>
        <p:nvSpPr>
          <p:cNvPr id="11" name="TextBox 10">
            <a:extLst>
              <a:ext uri="{FF2B5EF4-FFF2-40B4-BE49-F238E27FC236}">
                <a16:creationId xmlns:a16="http://schemas.microsoft.com/office/drawing/2014/main" id="{3A575F1D-54C6-D055-6ADA-944031B78592}"/>
              </a:ext>
            </a:extLst>
          </p:cNvPr>
          <p:cNvSpPr txBox="1"/>
          <p:nvPr/>
        </p:nvSpPr>
        <p:spPr>
          <a:xfrm>
            <a:off x="838200" y="2404805"/>
            <a:ext cx="5257800" cy="288829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i="0" dirty="0">
                <a:effectLst/>
                <a:latin typeface="Times New Roman" panose="02020603050405020304" pitchFamily="18" charset="0"/>
                <a:cs typeface="Times New Roman" panose="02020603050405020304" pitchFamily="18" charset="0"/>
              </a:rPr>
              <a:t>Training and Evaluation:</a:t>
            </a:r>
            <a:br>
              <a:rPr lang="en-US" sz="2800" b="1" i="0" dirty="0">
                <a:effectLst/>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0" i="0" dirty="0">
                <a:effectLst/>
                <a:latin typeface="Times New Roman" panose="02020603050405020304" pitchFamily="18" charset="0"/>
                <a:cs typeface="Times New Roman" panose="02020603050405020304" pitchFamily="18" charset="0"/>
              </a:rPr>
              <a:t> Training Parameters: Max iterations, batch size, and epochs defined.</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94FFBC0-80E0-381B-75F3-740A7695B8BD}"/>
              </a:ext>
            </a:extLst>
          </p:cNvPr>
          <p:cNvSpPr txBox="1"/>
          <p:nvPr/>
        </p:nvSpPr>
        <p:spPr>
          <a:xfrm>
            <a:off x="6511636" y="2404805"/>
            <a:ext cx="4626245" cy="445795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Experimental Setup:</a:t>
            </a:r>
            <a:br>
              <a:rPr lang="en-US" sz="2400" b="1" i="0" dirty="0">
                <a:effectLst/>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0" i="0" dirty="0">
                <a:effectLst/>
                <a:latin typeface="Times New Roman" panose="02020603050405020304" pitchFamily="18" charset="0"/>
                <a:cs typeface="Times New Roman" panose="02020603050405020304" pitchFamily="18" charset="0"/>
              </a:rPr>
              <a:t>Obtained from Kaggle, comprising brain tumor images divided into training and testing sets.</a:t>
            </a:r>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599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7E25E-A384-70F4-9552-A7B8A23B3BC2}"/>
              </a:ext>
            </a:extLst>
          </p:cNvPr>
          <p:cNvSpPr>
            <a:spLocks noGrp="1"/>
          </p:cNvSpPr>
          <p:nvPr>
            <p:ph type="title"/>
          </p:nvPr>
        </p:nvSpPr>
        <p:spPr>
          <a:xfrm>
            <a:off x="780011" y="1088333"/>
            <a:ext cx="10515600" cy="1325563"/>
          </a:xfrm>
        </p:spPr>
        <p:txBody>
          <a:bodyPr>
            <a:noAutofit/>
          </a:bodyPr>
          <a:lstStyle/>
          <a:p>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r>
              <a:rPr lang="en-US" sz="2400" b="1" i="0" dirty="0">
                <a:effectLst/>
                <a:latin typeface="Times New Roman" panose="02020603050405020304" pitchFamily="18" charset="0"/>
                <a:cs typeface="Times New Roman" panose="02020603050405020304" pitchFamily="18" charset="0"/>
              </a:rPr>
              <a:t>Model Training:</a:t>
            </a:r>
            <a:br>
              <a:rPr lang="en-US" sz="2400" b="1"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1.  LWCNN trained on preprocessed images in the training set.</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2.  Max iterations and batch size set for efficient training.</a:t>
            </a:r>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r>
              <a:rPr lang="en-US" sz="2400" b="1" i="0" dirty="0">
                <a:effectLst/>
                <a:latin typeface="Times New Roman" panose="02020603050405020304" pitchFamily="18" charset="0"/>
                <a:cs typeface="Times New Roman" panose="02020603050405020304" pitchFamily="18" charset="0"/>
              </a:rPr>
              <a:t>Evaluation and Performance Analysis:</a:t>
            </a:r>
            <a:br>
              <a:rPr lang="en-US" sz="2800" b="1"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1.  Comparative evaluation with and without image enhancement.</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2.  Performance Metrics: Accuracy, precision, sensitivity, specificity, and F-measure compared.</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3.  Confusion matrices used to analyze prediction performance across different classes</a:t>
            </a:r>
            <a:r>
              <a:rPr lang="en-US" sz="2400" dirty="0">
                <a:latin typeface="Times New Roman" panose="02020603050405020304" pitchFamily="18" charset="0"/>
                <a:cs typeface="Times New Roman" panose="02020603050405020304" pitchFamily="18" charset="0"/>
              </a:rPr>
              <a:t>.</a:t>
            </a:r>
            <a:br>
              <a:rPr lang="en-US" sz="2400" b="0" i="0" dirty="0">
                <a:effectLst/>
                <a:latin typeface="Times New Roman" panose="02020603050405020304" pitchFamily="18" charset="0"/>
                <a:cs typeface="Times New Roman" panose="02020603050405020304" pitchFamily="18" charset="0"/>
              </a:rPr>
            </a:br>
            <a:endParaRPr lang="en-US" sz="2400" dirty="0"/>
          </a:p>
        </p:txBody>
      </p:sp>
      <p:sp>
        <p:nvSpPr>
          <p:cNvPr id="3" name="Date Placeholder 2">
            <a:extLst>
              <a:ext uri="{FF2B5EF4-FFF2-40B4-BE49-F238E27FC236}">
                <a16:creationId xmlns:a16="http://schemas.microsoft.com/office/drawing/2014/main" id="{56FA1FD4-1673-2A1B-DAFC-0B2A34F6A78C}"/>
              </a:ext>
            </a:extLst>
          </p:cNvPr>
          <p:cNvSpPr>
            <a:spLocks noGrp="1"/>
          </p:cNvSpPr>
          <p:nvPr>
            <p:ph type="dt" sz="half" idx="10"/>
          </p:nvPr>
        </p:nvSpPr>
        <p:spPr/>
        <p:txBody>
          <a:bodyPr/>
          <a:lstStyle/>
          <a:p>
            <a:fld id="{1FB3C21B-0FC8-47D4-AA0C-55C5ADF89FC0}" type="datetime1">
              <a:rPr lang="en-US" smtClean="0"/>
              <a:t>5/9/2024</a:t>
            </a:fld>
            <a:endParaRPr lang="en-US"/>
          </a:p>
        </p:txBody>
      </p:sp>
      <p:sp>
        <p:nvSpPr>
          <p:cNvPr id="5" name="Slide Number Placeholder 4">
            <a:extLst>
              <a:ext uri="{FF2B5EF4-FFF2-40B4-BE49-F238E27FC236}">
                <a16:creationId xmlns:a16="http://schemas.microsoft.com/office/drawing/2014/main" id="{F626FF18-E63F-16EF-8292-5CA3A40FC431}"/>
              </a:ext>
            </a:extLst>
          </p:cNvPr>
          <p:cNvSpPr>
            <a:spLocks noGrp="1"/>
          </p:cNvSpPr>
          <p:nvPr>
            <p:ph type="sldNum" sz="quarter" idx="12"/>
          </p:nvPr>
        </p:nvSpPr>
        <p:spPr/>
        <p:txBody>
          <a:bodyPr/>
          <a:lstStyle/>
          <a:p>
            <a:fld id="{976007EE-741A-4B3E-9E63-2666FF12DC55}" type="slidenum">
              <a:rPr lang="en-US" smtClean="0"/>
              <a:t>12</a:t>
            </a:fld>
            <a:endParaRPr lang="en-US"/>
          </a:p>
        </p:txBody>
      </p:sp>
      <p:sp>
        <p:nvSpPr>
          <p:cNvPr id="6" name="Title 1">
            <a:extLst>
              <a:ext uri="{FF2B5EF4-FFF2-40B4-BE49-F238E27FC236}">
                <a16:creationId xmlns:a16="http://schemas.microsoft.com/office/drawing/2014/main" id="{1F57B121-06B8-5F7E-1551-72BDB47B6DF5}"/>
              </a:ext>
            </a:extLst>
          </p:cNvPr>
          <p:cNvSpPr txBox="1">
            <a:spLocks/>
          </p:cNvSpPr>
          <p:nvPr/>
        </p:nvSpPr>
        <p:spPr>
          <a:xfrm>
            <a:off x="778626" y="517252"/>
            <a:ext cx="12843164" cy="14279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3200" b="1" dirty="0">
                <a:latin typeface="Times New Roman" panose="02020603050405020304" pitchFamily="18" charset="0"/>
                <a:cs typeface="Times New Roman" panose="02020603050405020304" pitchFamily="18" charset="0"/>
              </a:rPr>
              <a:t>Paper3 : Brain Tumor Classification with Image Enhancement</a:t>
            </a:r>
          </a:p>
          <a:p>
            <a:pPr>
              <a:lnSpc>
                <a:spcPct val="150000"/>
              </a:lnSpc>
            </a:pPr>
            <a:r>
              <a:rPr lang="en-US" sz="3200" b="1" dirty="0">
                <a:latin typeface="Times New Roman" panose="02020603050405020304" pitchFamily="18" charset="0"/>
                <a:cs typeface="Times New Roman" panose="02020603050405020304" pitchFamily="18" charset="0"/>
              </a:rPr>
              <a:t>(Contd..)</a:t>
            </a:r>
            <a:endParaRPr lang="en-US" sz="3200" dirty="0"/>
          </a:p>
        </p:txBody>
      </p:sp>
    </p:spTree>
    <p:extLst>
      <p:ext uri="{BB962C8B-B14F-4D97-AF65-F5344CB8AC3E}">
        <p14:creationId xmlns:p14="http://schemas.microsoft.com/office/powerpoint/2010/main" val="2899660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C1535-E4C5-C8F1-A6B8-7BCE835CE28C}"/>
              </a:ext>
            </a:extLst>
          </p:cNvPr>
          <p:cNvSpPr>
            <a:spLocks noGrp="1"/>
          </p:cNvSpPr>
          <p:nvPr>
            <p:ph type="title"/>
          </p:nvPr>
        </p:nvSpPr>
        <p:spPr>
          <a:xfrm>
            <a:off x="838200" y="2766218"/>
            <a:ext cx="10515600" cy="1325563"/>
          </a:xfrm>
        </p:spPr>
        <p:txBody>
          <a:bodyPr>
            <a:normAutofit/>
          </a:bodyPr>
          <a:lstStyle/>
          <a:p>
            <a:pPr algn="ctr"/>
            <a:r>
              <a:rPr lang="en-US" b="1" dirty="0">
                <a:latin typeface="Times New Roman" panose="02020603050405020304" pitchFamily="18" charset="0"/>
                <a:cs typeface="Times New Roman" panose="02020603050405020304" pitchFamily="18" charset="0"/>
              </a:rPr>
              <a:t> Result analysis</a:t>
            </a:r>
            <a:endParaRPr lang="en-US" dirty="0"/>
          </a:p>
        </p:txBody>
      </p:sp>
      <p:sp>
        <p:nvSpPr>
          <p:cNvPr id="3" name="Date Placeholder 2">
            <a:extLst>
              <a:ext uri="{FF2B5EF4-FFF2-40B4-BE49-F238E27FC236}">
                <a16:creationId xmlns:a16="http://schemas.microsoft.com/office/drawing/2014/main" id="{A83A12EA-E932-EE6A-4B68-9DAD2621AA6D}"/>
              </a:ext>
            </a:extLst>
          </p:cNvPr>
          <p:cNvSpPr>
            <a:spLocks noGrp="1"/>
          </p:cNvSpPr>
          <p:nvPr>
            <p:ph type="dt" sz="half" idx="10"/>
          </p:nvPr>
        </p:nvSpPr>
        <p:spPr/>
        <p:txBody>
          <a:bodyPr/>
          <a:lstStyle/>
          <a:p>
            <a:fld id="{1FB3C21B-0FC8-47D4-AA0C-55C5ADF89FC0}" type="datetime1">
              <a:rPr lang="en-US" smtClean="0"/>
              <a:t>5/9/2024</a:t>
            </a:fld>
            <a:endParaRPr lang="en-US"/>
          </a:p>
        </p:txBody>
      </p:sp>
      <p:sp>
        <p:nvSpPr>
          <p:cNvPr id="5" name="Slide Number Placeholder 4">
            <a:extLst>
              <a:ext uri="{FF2B5EF4-FFF2-40B4-BE49-F238E27FC236}">
                <a16:creationId xmlns:a16="http://schemas.microsoft.com/office/drawing/2014/main" id="{34C5E471-FF3B-D563-AD11-0708819E7F92}"/>
              </a:ext>
            </a:extLst>
          </p:cNvPr>
          <p:cNvSpPr>
            <a:spLocks noGrp="1"/>
          </p:cNvSpPr>
          <p:nvPr>
            <p:ph type="sldNum" sz="quarter" idx="12"/>
          </p:nvPr>
        </p:nvSpPr>
        <p:spPr/>
        <p:txBody>
          <a:bodyPr/>
          <a:lstStyle/>
          <a:p>
            <a:fld id="{976007EE-741A-4B3E-9E63-2666FF12DC55}" type="slidenum">
              <a:rPr lang="en-US" smtClean="0"/>
              <a:t>13</a:t>
            </a:fld>
            <a:endParaRPr lang="en-US"/>
          </a:p>
        </p:txBody>
      </p:sp>
    </p:spTree>
    <p:extLst>
      <p:ext uri="{BB962C8B-B14F-4D97-AF65-F5344CB8AC3E}">
        <p14:creationId xmlns:p14="http://schemas.microsoft.com/office/powerpoint/2010/main" val="2341315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96C2-6B82-CE3A-3297-36C9DEF7D6DD}"/>
              </a:ext>
            </a:extLst>
          </p:cNvPr>
          <p:cNvSpPr>
            <a:spLocks noGrp="1"/>
          </p:cNvSpPr>
          <p:nvPr>
            <p:ph type="title"/>
          </p:nvPr>
        </p:nvSpPr>
        <p:spPr/>
        <p:txBody>
          <a:bodyPr>
            <a:normAutofit fontScale="90000"/>
          </a:bodyPr>
          <a:lstStyle/>
          <a:p>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Paper 1:</a:t>
            </a:r>
            <a:br>
              <a:rPr lang="en-US" sz="2400" b="1"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1. Demonstrates the importance of image enhancement for brain tumor classification.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2. Achieves improved classification accuracy through image enhancement techniques.</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Paper 2:</a:t>
            </a:r>
            <a:br>
              <a:rPr lang="en-US" sz="2400" b="1"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1. Focuses on the impact of unsharp filtering and histogram equalization on tumor detection.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2. Quantifies the enhancement's effect on tumor detection metrics and confusion matrices.</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Paper 3:</a:t>
            </a:r>
            <a:br>
              <a:rPr lang="en-US" sz="2400" b="1"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1. Designs a Lightweight CNN architecture specifically for brain tumor classification.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2. Outperforms existing methods in terms of efficiency and classification accuracy.</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C169CC7D-BFB7-1C11-630C-55E5634226E5}"/>
              </a:ext>
            </a:extLst>
          </p:cNvPr>
          <p:cNvSpPr>
            <a:spLocks noGrp="1"/>
          </p:cNvSpPr>
          <p:nvPr>
            <p:ph type="dt" sz="half" idx="10"/>
          </p:nvPr>
        </p:nvSpPr>
        <p:spPr/>
        <p:txBody>
          <a:bodyPr/>
          <a:lstStyle/>
          <a:p>
            <a:fld id="{1FB3C21B-0FC8-47D4-AA0C-55C5ADF89FC0}" type="datetime1">
              <a:rPr lang="en-US" smtClean="0"/>
              <a:t>5/9/2024</a:t>
            </a:fld>
            <a:endParaRPr lang="en-US" dirty="0"/>
          </a:p>
        </p:txBody>
      </p:sp>
      <p:sp>
        <p:nvSpPr>
          <p:cNvPr id="5" name="Slide Number Placeholder 4">
            <a:extLst>
              <a:ext uri="{FF2B5EF4-FFF2-40B4-BE49-F238E27FC236}">
                <a16:creationId xmlns:a16="http://schemas.microsoft.com/office/drawing/2014/main" id="{29F79394-7B8E-7176-19AC-61694EB11398}"/>
              </a:ext>
            </a:extLst>
          </p:cNvPr>
          <p:cNvSpPr>
            <a:spLocks noGrp="1"/>
          </p:cNvSpPr>
          <p:nvPr>
            <p:ph type="sldNum" sz="quarter" idx="12"/>
          </p:nvPr>
        </p:nvSpPr>
        <p:spPr/>
        <p:txBody>
          <a:bodyPr/>
          <a:lstStyle/>
          <a:p>
            <a:fld id="{976007EE-741A-4B3E-9E63-2666FF12DC55}" type="slidenum">
              <a:rPr lang="en-US" smtClean="0"/>
              <a:t>14</a:t>
            </a:fld>
            <a:endParaRPr lang="en-US"/>
          </a:p>
        </p:txBody>
      </p:sp>
    </p:spTree>
    <p:extLst>
      <p:ext uri="{BB962C8B-B14F-4D97-AF65-F5344CB8AC3E}">
        <p14:creationId xmlns:p14="http://schemas.microsoft.com/office/powerpoint/2010/main" val="723108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E8E1-6A22-6AD5-3F8C-BB0BD0E6BC7C}"/>
              </a:ext>
            </a:extLst>
          </p:cNvPr>
          <p:cNvSpPr>
            <a:spLocks noGrp="1"/>
          </p:cNvSpPr>
          <p:nvPr>
            <p:ph type="title"/>
          </p:nvPr>
        </p:nvSpPr>
        <p:spPr>
          <a:xfrm>
            <a:off x="838200" y="2766218"/>
            <a:ext cx="10515600" cy="1325563"/>
          </a:xfrm>
        </p:spPr>
        <p:txBody>
          <a:bodyPr/>
          <a:lstStyle/>
          <a:p>
            <a:pPr algn="ctr"/>
            <a:r>
              <a:rPr lang="en-US" b="1" dirty="0">
                <a:latin typeface="Times New Roman" panose="02020603050405020304" pitchFamily="18" charset="0"/>
                <a:cs typeface="Times New Roman" panose="02020603050405020304" pitchFamily="18" charset="0"/>
              </a:rPr>
              <a:t> Comparison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among the papers</a:t>
            </a:r>
            <a:endParaRPr lang="en-US" dirty="0"/>
          </a:p>
        </p:txBody>
      </p:sp>
      <p:sp>
        <p:nvSpPr>
          <p:cNvPr id="3" name="Date Placeholder 2">
            <a:extLst>
              <a:ext uri="{FF2B5EF4-FFF2-40B4-BE49-F238E27FC236}">
                <a16:creationId xmlns:a16="http://schemas.microsoft.com/office/drawing/2014/main" id="{9A717DE7-8F76-B468-CD05-E4C4E04320DE}"/>
              </a:ext>
            </a:extLst>
          </p:cNvPr>
          <p:cNvSpPr>
            <a:spLocks noGrp="1"/>
          </p:cNvSpPr>
          <p:nvPr>
            <p:ph type="dt" sz="half" idx="10"/>
          </p:nvPr>
        </p:nvSpPr>
        <p:spPr/>
        <p:txBody>
          <a:bodyPr/>
          <a:lstStyle/>
          <a:p>
            <a:fld id="{1FB3C21B-0FC8-47D4-AA0C-55C5ADF89FC0}" type="datetime1">
              <a:rPr lang="en-US" smtClean="0"/>
              <a:t>5/9/2024</a:t>
            </a:fld>
            <a:endParaRPr lang="en-US"/>
          </a:p>
        </p:txBody>
      </p:sp>
      <p:sp>
        <p:nvSpPr>
          <p:cNvPr id="5" name="Slide Number Placeholder 4">
            <a:extLst>
              <a:ext uri="{FF2B5EF4-FFF2-40B4-BE49-F238E27FC236}">
                <a16:creationId xmlns:a16="http://schemas.microsoft.com/office/drawing/2014/main" id="{6F9295CF-D5EC-4CD3-C4D2-E232CEE26406}"/>
              </a:ext>
            </a:extLst>
          </p:cNvPr>
          <p:cNvSpPr>
            <a:spLocks noGrp="1"/>
          </p:cNvSpPr>
          <p:nvPr>
            <p:ph type="sldNum" sz="quarter" idx="12"/>
          </p:nvPr>
        </p:nvSpPr>
        <p:spPr/>
        <p:txBody>
          <a:bodyPr/>
          <a:lstStyle/>
          <a:p>
            <a:fld id="{976007EE-741A-4B3E-9E63-2666FF12DC55}" type="slidenum">
              <a:rPr lang="en-US" smtClean="0"/>
              <a:t>15</a:t>
            </a:fld>
            <a:endParaRPr lang="en-US"/>
          </a:p>
        </p:txBody>
      </p:sp>
    </p:spTree>
    <p:extLst>
      <p:ext uri="{BB962C8B-B14F-4D97-AF65-F5344CB8AC3E}">
        <p14:creationId xmlns:p14="http://schemas.microsoft.com/office/powerpoint/2010/main" val="2287720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7424E38-DE4E-835D-59A4-F5991ED51587}"/>
              </a:ext>
            </a:extLst>
          </p:cNvPr>
          <p:cNvSpPr>
            <a:spLocks noGrp="1"/>
          </p:cNvSpPr>
          <p:nvPr>
            <p:ph type="dt" sz="half" idx="10"/>
          </p:nvPr>
        </p:nvSpPr>
        <p:spPr/>
        <p:txBody>
          <a:bodyPr/>
          <a:lstStyle/>
          <a:p>
            <a:fld id="{1FB3C21B-0FC8-47D4-AA0C-55C5ADF89FC0}" type="datetime1">
              <a:rPr lang="en-US" smtClean="0"/>
              <a:t>5/9/2024</a:t>
            </a:fld>
            <a:endParaRPr lang="en-US"/>
          </a:p>
        </p:txBody>
      </p:sp>
      <p:sp>
        <p:nvSpPr>
          <p:cNvPr id="5" name="Slide Number Placeholder 4">
            <a:extLst>
              <a:ext uri="{FF2B5EF4-FFF2-40B4-BE49-F238E27FC236}">
                <a16:creationId xmlns:a16="http://schemas.microsoft.com/office/drawing/2014/main" id="{4B75E489-1420-9CEB-8300-74D6A65AF3BC}"/>
              </a:ext>
            </a:extLst>
          </p:cNvPr>
          <p:cNvSpPr>
            <a:spLocks noGrp="1"/>
          </p:cNvSpPr>
          <p:nvPr>
            <p:ph type="sldNum" sz="quarter" idx="12"/>
          </p:nvPr>
        </p:nvSpPr>
        <p:spPr/>
        <p:txBody>
          <a:bodyPr/>
          <a:lstStyle/>
          <a:p>
            <a:fld id="{976007EE-741A-4B3E-9E63-2666FF12DC55}" type="slidenum">
              <a:rPr lang="en-US" smtClean="0"/>
              <a:t>16</a:t>
            </a:fld>
            <a:endParaRPr lang="en-US"/>
          </a:p>
        </p:txBody>
      </p:sp>
      <p:graphicFrame>
        <p:nvGraphicFramePr>
          <p:cNvPr id="8" name="Table 7">
            <a:extLst>
              <a:ext uri="{FF2B5EF4-FFF2-40B4-BE49-F238E27FC236}">
                <a16:creationId xmlns:a16="http://schemas.microsoft.com/office/drawing/2014/main" id="{E75C5B68-F5AE-ACA5-6C26-8A4D03704586}"/>
              </a:ext>
            </a:extLst>
          </p:cNvPr>
          <p:cNvGraphicFramePr>
            <a:graphicFrameLocks noGrp="1"/>
          </p:cNvGraphicFramePr>
          <p:nvPr>
            <p:extLst>
              <p:ext uri="{D42A27DB-BD31-4B8C-83A1-F6EECF244321}">
                <p14:modId xmlns:p14="http://schemas.microsoft.com/office/powerpoint/2010/main" val="320753971"/>
              </p:ext>
            </p:extLst>
          </p:nvPr>
        </p:nvGraphicFramePr>
        <p:xfrm>
          <a:off x="767166" y="630018"/>
          <a:ext cx="10900932" cy="5405948"/>
        </p:xfrm>
        <a:graphic>
          <a:graphicData uri="http://schemas.openxmlformats.org/drawingml/2006/table">
            <a:tbl>
              <a:tblPr firstRow="1" bandRow="1">
                <a:tableStyleId>{5C22544A-7EE6-4342-B048-85BDC9FD1C3A}</a:tableStyleId>
              </a:tblPr>
              <a:tblGrid>
                <a:gridCol w="2725233">
                  <a:extLst>
                    <a:ext uri="{9D8B030D-6E8A-4147-A177-3AD203B41FA5}">
                      <a16:colId xmlns:a16="http://schemas.microsoft.com/office/drawing/2014/main" val="1598739438"/>
                    </a:ext>
                  </a:extLst>
                </a:gridCol>
                <a:gridCol w="2725233">
                  <a:extLst>
                    <a:ext uri="{9D8B030D-6E8A-4147-A177-3AD203B41FA5}">
                      <a16:colId xmlns:a16="http://schemas.microsoft.com/office/drawing/2014/main" val="1509350249"/>
                    </a:ext>
                  </a:extLst>
                </a:gridCol>
                <a:gridCol w="2725233">
                  <a:extLst>
                    <a:ext uri="{9D8B030D-6E8A-4147-A177-3AD203B41FA5}">
                      <a16:colId xmlns:a16="http://schemas.microsoft.com/office/drawing/2014/main" val="124138900"/>
                    </a:ext>
                  </a:extLst>
                </a:gridCol>
                <a:gridCol w="2725233">
                  <a:extLst>
                    <a:ext uri="{9D8B030D-6E8A-4147-A177-3AD203B41FA5}">
                      <a16:colId xmlns:a16="http://schemas.microsoft.com/office/drawing/2014/main" val="2820538107"/>
                    </a:ext>
                  </a:extLst>
                </a:gridCol>
              </a:tblGrid>
              <a:tr h="332844">
                <a:tc>
                  <a:txBody>
                    <a:bodyPr/>
                    <a:lstStyle/>
                    <a:p>
                      <a:pPr fontAlgn="b"/>
                      <a:r>
                        <a:rPr lang="en-US" sz="1800" b="1">
                          <a:solidFill>
                            <a:schemeClr val="tx1"/>
                          </a:solidFill>
                          <a:effectLst/>
                          <a:latin typeface="Times New Roman" panose="02020603050405020304" pitchFamily="18" charset="0"/>
                          <a:cs typeface="Times New Roman" panose="02020603050405020304" pitchFamily="18" charset="0"/>
                        </a:rPr>
                        <a:t>Aspect</a:t>
                      </a:r>
                    </a:p>
                  </a:txBody>
                  <a:tcPr anchor="b">
                    <a:solidFill>
                      <a:schemeClr val="accent5">
                        <a:lumMod val="40000"/>
                        <a:lumOff val="60000"/>
                      </a:schemeClr>
                    </a:solidFill>
                  </a:tcPr>
                </a:tc>
                <a:tc>
                  <a:txBody>
                    <a:bodyPr/>
                    <a:lstStyle/>
                    <a:p>
                      <a:pPr fontAlgn="b"/>
                      <a:r>
                        <a:rPr lang="en-US" sz="1800" b="1">
                          <a:solidFill>
                            <a:schemeClr val="tx1"/>
                          </a:solidFill>
                          <a:effectLst/>
                          <a:latin typeface="Times New Roman" panose="02020603050405020304" pitchFamily="18" charset="0"/>
                          <a:cs typeface="Times New Roman" panose="02020603050405020304" pitchFamily="18" charset="0"/>
                        </a:rPr>
                        <a:t>Paper 1</a:t>
                      </a:r>
                    </a:p>
                  </a:txBody>
                  <a:tcPr anchor="b">
                    <a:solidFill>
                      <a:schemeClr val="accent5">
                        <a:lumMod val="40000"/>
                        <a:lumOff val="60000"/>
                      </a:schemeClr>
                    </a:solidFill>
                  </a:tcPr>
                </a:tc>
                <a:tc>
                  <a:txBody>
                    <a:bodyPr/>
                    <a:lstStyle/>
                    <a:p>
                      <a:pPr fontAlgn="b"/>
                      <a:r>
                        <a:rPr lang="en-US" sz="1800" b="1">
                          <a:solidFill>
                            <a:schemeClr val="tx1"/>
                          </a:solidFill>
                          <a:effectLst/>
                          <a:latin typeface="Times New Roman" panose="02020603050405020304" pitchFamily="18" charset="0"/>
                          <a:cs typeface="Times New Roman" panose="02020603050405020304" pitchFamily="18" charset="0"/>
                        </a:rPr>
                        <a:t>Paper 2</a:t>
                      </a:r>
                    </a:p>
                  </a:txBody>
                  <a:tcPr anchor="b">
                    <a:solidFill>
                      <a:schemeClr val="accent5">
                        <a:lumMod val="40000"/>
                        <a:lumOff val="60000"/>
                      </a:schemeClr>
                    </a:solidFill>
                  </a:tcPr>
                </a:tc>
                <a:tc>
                  <a:txBody>
                    <a:bodyPr/>
                    <a:lstStyle/>
                    <a:p>
                      <a:pPr fontAlgn="b"/>
                      <a:r>
                        <a:rPr lang="en-US" sz="1800" b="1">
                          <a:solidFill>
                            <a:schemeClr val="tx1"/>
                          </a:solidFill>
                          <a:effectLst/>
                          <a:latin typeface="Times New Roman" panose="02020603050405020304" pitchFamily="18" charset="0"/>
                          <a:cs typeface="Times New Roman" panose="02020603050405020304" pitchFamily="18" charset="0"/>
                        </a:rPr>
                        <a:t>Paper 3</a:t>
                      </a:r>
                    </a:p>
                  </a:txBody>
                  <a:tcPr anchor="b">
                    <a:solidFill>
                      <a:schemeClr val="accent5">
                        <a:lumMod val="40000"/>
                        <a:lumOff val="60000"/>
                      </a:schemeClr>
                    </a:solidFill>
                  </a:tcPr>
                </a:tc>
                <a:extLst>
                  <a:ext uri="{0D108BD9-81ED-4DB2-BD59-A6C34878D82A}">
                    <a16:rowId xmlns:a16="http://schemas.microsoft.com/office/drawing/2014/main" val="2050416847"/>
                  </a:ext>
                </a:extLst>
              </a:tr>
              <a:tr h="832109">
                <a:tc>
                  <a:txBody>
                    <a:bodyPr/>
                    <a:lstStyle/>
                    <a:p>
                      <a:pPr fontAlgn="base"/>
                      <a:r>
                        <a:rPr lang="en-US" sz="1800" b="1">
                          <a:solidFill>
                            <a:schemeClr val="tx1"/>
                          </a:solidFill>
                          <a:effectLst/>
                          <a:latin typeface="Times New Roman" panose="02020603050405020304" pitchFamily="18" charset="0"/>
                          <a:cs typeface="Times New Roman" panose="02020603050405020304" pitchFamily="18" charset="0"/>
                        </a:rPr>
                        <a:t>Focus</a:t>
                      </a:r>
                      <a:endParaRPr lang="en-US" sz="1800">
                        <a:solidFill>
                          <a:schemeClr val="tx1"/>
                        </a:solidFill>
                        <a:effectLst/>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fontAlgn="base"/>
                      <a:r>
                        <a:rPr lang="en-US" sz="1800">
                          <a:solidFill>
                            <a:schemeClr val="tx1"/>
                          </a:solidFill>
                          <a:effectLst/>
                          <a:latin typeface="Times New Roman" panose="02020603050405020304" pitchFamily="18" charset="0"/>
                          <a:cs typeface="Times New Roman" panose="02020603050405020304" pitchFamily="18" charset="0"/>
                        </a:rPr>
                        <a:t>Image Enhancement and Classification</a:t>
                      </a:r>
                    </a:p>
                  </a:txBody>
                  <a:tcPr anchor="ctr">
                    <a:solidFill>
                      <a:schemeClr val="accent5">
                        <a:lumMod val="40000"/>
                        <a:lumOff val="60000"/>
                      </a:schemeClr>
                    </a:solidFill>
                  </a:tcPr>
                </a:tc>
                <a:tc>
                  <a:txBody>
                    <a:bodyPr/>
                    <a:lstStyle/>
                    <a:p>
                      <a:pPr fontAlgn="base"/>
                      <a:r>
                        <a:rPr lang="en-US" sz="1800">
                          <a:solidFill>
                            <a:schemeClr val="tx1"/>
                          </a:solidFill>
                          <a:effectLst/>
                          <a:latin typeface="Times New Roman" panose="02020603050405020304" pitchFamily="18" charset="0"/>
                          <a:cs typeface="Times New Roman" panose="02020603050405020304" pitchFamily="18" charset="0"/>
                        </a:rPr>
                        <a:t>Unsharp Filtering and Histogram Equalization</a:t>
                      </a:r>
                    </a:p>
                  </a:txBody>
                  <a:tcPr anchor="ctr">
                    <a:solidFill>
                      <a:schemeClr val="accent5">
                        <a:lumMod val="40000"/>
                        <a:lumOff val="60000"/>
                      </a:schemeClr>
                    </a:solidFill>
                  </a:tcPr>
                </a:tc>
                <a:tc>
                  <a:txBody>
                    <a:bodyPr/>
                    <a:lstStyle/>
                    <a:p>
                      <a:pPr fontAlgn="base"/>
                      <a:r>
                        <a:rPr lang="en-US" sz="1800">
                          <a:solidFill>
                            <a:schemeClr val="tx1"/>
                          </a:solidFill>
                          <a:effectLst/>
                          <a:latin typeface="Times New Roman" panose="02020603050405020304" pitchFamily="18" charset="0"/>
                          <a:cs typeface="Times New Roman" panose="02020603050405020304" pitchFamily="18" charset="0"/>
                        </a:rPr>
                        <a:t>Lightweight CNN for Brain Tumor Classification</a:t>
                      </a:r>
                    </a:p>
                  </a:txBody>
                  <a:tcPr anchor="ctr">
                    <a:solidFill>
                      <a:schemeClr val="accent5">
                        <a:lumMod val="40000"/>
                        <a:lumOff val="60000"/>
                      </a:schemeClr>
                    </a:solidFill>
                  </a:tcPr>
                </a:tc>
                <a:extLst>
                  <a:ext uri="{0D108BD9-81ED-4DB2-BD59-A6C34878D82A}">
                    <a16:rowId xmlns:a16="http://schemas.microsoft.com/office/drawing/2014/main" val="1621918853"/>
                  </a:ext>
                </a:extLst>
              </a:tr>
              <a:tr h="1830639">
                <a:tc>
                  <a:txBody>
                    <a:bodyPr/>
                    <a:lstStyle/>
                    <a:p>
                      <a:pPr fontAlgn="base"/>
                      <a:r>
                        <a:rPr lang="en-US" sz="1800" b="1">
                          <a:solidFill>
                            <a:schemeClr val="tx1"/>
                          </a:solidFill>
                          <a:effectLst/>
                          <a:latin typeface="Times New Roman" panose="02020603050405020304" pitchFamily="18" charset="0"/>
                          <a:cs typeface="Times New Roman" panose="02020603050405020304" pitchFamily="18" charset="0"/>
                        </a:rPr>
                        <a:t>Methodology</a:t>
                      </a:r>
                      <a:endParaRPr lang="en-US" sz="1800">
                        <a:solidFill>
                          <a:schemeClr val="tx1"/>
                        </a:solidFill>
                        <a:effectLst/>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fontAlgn="base"/>
                      <a:r>
                        <a:rPr lang="en-US" sz="1800" dirty="0">
                          <a:solidFill>
                            <a:schemeClr val="tx1"/>
                          </a:solidFill>
                          <a:effectLst/>
                          <a:latin typeface="Times New Roman" panose="02020603050405020304" pitchFamily="18" charset="0"/>
                          <a:cs typeface="Times New Roman" panose="02020603050405020304" pitchFamily="18" charset="0"/>
                        </a:rPr>
                        <a:t>Enhance using unsharp filter and histogram equalization. Classify using Lightweight CNN</a:t>
                      </a:r>
                    </a:p>
                  </a:txBody>
                  <a:tcPr anchor="ctr">
                    <a:solidFill>
                      <a:schemeClr val="accent5">
                        <a:lumMod val="40000"/>
                        <a:lumOff val="60000"/>
                      </a:schemeClr>
                    </a:solidFill>
                  </a:tcPr>
                </a:tc>
                <a:tc>
                  <a:txBody>
                    <a:bodyPr/>
                    <a:lstStyle/>
                    <a:p>
                      <a:pPr fontAlgn="base"/>
                      <a:r>
                        <a:rPr lang="en-US" sz="1800" dirty="0">
                          <a:solidFill>
                            <a:schemeClr val="tx1"/>
                          </a:solidFill>
                          <a:effectLst/>
                          <a:latin typeface="Times New Roman" panose="02020603050405020304" pitchFamily="18" charset="0"/>
                          <a:cs typeface="Times New Roman" panose="02020603050405020304" pitchFamily="18" charset="0"/>
                        </a:rPr>
                        <a:t>Apply unsharp filtering and histogram equalization.</a:t>
                      </a:r>
                    </a:p>
                    <a:p>
                      <a:pPr fontAlgn="base"/>
                      <a:r>
                        <a:rPr lang="en-US" sz="1800" dirty="0">
                          <a:solidFill>
                            <a:schemeClr val="tx1"/>
                          </a:solidFill>
                          <a:effectLst/>
                          <a:latin typeface="Times New Roman" panose="02020603050405020304" pitchFamily="18" charset="0"/>
                          <a:cs typeface="Times New Roman" panose="02020603050405020304" pitchFamily="18" charset="0"/>
                        </a:rPr>
                        <a:t>No classification aspect</a:t>
                      </a:r>
                    </a:p>
                  </a:txBody>
                  <a:tcPr anchor="ctr">
                    <a:solidFill>
                      <a:schemeClr val="accent5">
                        <a:lumMod val="40000"/>
                        <a:lumOff val="60000"/>
                      </a:schemeClr>
                    </a:solidFill>
                  </a:tcPr>
                </a:tc>
                <a:tc>
                  <a:txBody>
                    <a:bodyPr/>
                    <a:lstStyle/>
                    <a:p>
                      <a:pPr fontAlgn="base"/>
                      <a:r>
                        <a:rPr lang="en-US" sz="1800" dirty="0">
                          <a:solidFill>
                            <a:schemeClr val="tx1"/>
                          </a:solidFill>
                          <a:effectLst/>
                          <a:latin typeface="Times New Roman" panose="02020603050405020304" pitchFamily="18" charset="0"/>
                          <a:cs typeface="Times New Roman" panose="02020603050405020304" pitchFamily="18" charset="0"/>
                        </a:rPr>
                        <a:t>Design and implement Lightweight CNN architecture. Utilize for feature extraction and classification</a:t>
                      </a:r>
                    </a:p>
                  </a:txBody>
                  <a:tcPr anchor="ctr">
                    <a:solidFill>
                      <a:schemeClr val="accent5">
                        <a:lumMod val="40000"/>
                        <a:lumOff val="60000"/>
                      </a:schemeClr>
                    </a:solidFill>
                  </a:tcPr>
                </a:tc>
                <a:extLst>
                  <a:ext uri="{0D108BD9-81ED-4DB2-BD59-A6C34878D82A}">
                    <a16:rowId xmlns:a16="http://schemas.microsoft.com/office/drawing/2014/main" val="3233162346"/>
                  </a:ext>
                </a:extLst>
              </a:tr>
              <a:tr h="582476">
                <a:tc>
                  <a:txBody>
                    <a:bodyPr/>
                    <a:lstStyle/>
                    <a:p>
                      <a:pPr fontAlgn="base"/>
                      <a:r>
                        <a:rPr lang="en-US" sz="1800" b="1" dirty="0">
                          <a:solidFill>
                            <a:schemeClr val="tx1"/>
                          </a:solidFill>
                          <a:effectLst/>
                          <a:latin typeface="Times New Roman" panose="02020603050405020304" pitchFamily="18" charset="0"/>
                          <a:cs typeface="Times New Roman" panose="02020603050405020304" pitchFamily="18" charset="0"/>
                        </a:rPr>
                        <a:t>Experimental Results</a:t>
                      </a:r>
                      <a:endParaRPr lang="en-US" sz="1800" dirty="0">
                        <a:solidFill>
                          <a:schemeClr val="tx1"/>
                        </a:solidFill>
                        <a:effectLst/>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fontAlgn="base"/>
                      <a:r>
                        <a:rPr lang="en-US" sz="1800" dirty="0">
                          <a:solidFill>
                            <a:schemeClr val="tx1"/>
                          </a:solidFill>
                          <a:effectLst/>
                          <a:latin typeface="Times New Roman" panose="02020603050405020304" pitchFamily="18" charset="0"/>
                          <a:cs typeface="Times New Roman" panose="02020603050405020304" pitchFamily="18" charset="0"/>
                        </a:rPr>
                        <a:t>Improved classification with image enhancement. Quantitative metrics and visualizations</a:t>
                      </a:r>
                    </a:p>
                  </a:txBody>
                  <a:tcPr anchor="ctr">
                    <a:solidFill>
                      <a:schemeClr val="accent5">
                        <a:lumMod val="40000"/>
                        <a:lumOff val="60000"/>
                      </a:schemeClr>
                    </a:solidFill>
                  </a:tcPr>
                </a:tc>
                <a:tc>
                  <a:txBody>
                    <a:bodyPr/>
                    <a:lstStyle/>
                    <a:p>
                      <a:pPr fontAlgn="base"/>
                      <a:r>
                        <a:rPr lang="en-US" sz="1800" dirty="0">
                          <a:solidFill>
                            <a:schemeClr val="tx1"/>
                          </a:solidFill>
                          <a:effectLst/>
                          <a:latin typeface="Times New Roman" panose="02020603050405020304" pitchFamily="18" charset="0"/>
                          <a:cs typeface="Times New Roman" panose="02020603050405020304" pitchFamily="18" charset="0"/>
                        </a:rPr>
                        <a:t>Impact of enhancement on tumor detection. Metrics and confusion matrices</a:t>
                      </a:r>
                    </a:p>
                  </a:txBody>
                  <a:tcPr anchor="ctr">
                    <a:solidFill>
                      <a:schemeClr val="accent5">
                        <a:lumMod val="40000"/>
                        <a:lumOff val="60000"/>
                      </a:schemeClr>
                    </a:solidFill>
                  </a:tcPr>
                </a:tc>
                <a:tc>
                  <a:txBody>
                    <a:bodyPr/>
                    <a:lstStyle/>
                    <a:p>
                      <a:pPr fontAlgn="base"/>
                      <a:r>
                        <a:rPr lang="en-US" sz="1800" dirty="0">
                          <a:solidFill>
                            <a:schemeClr val="tx1"/>
                          </a:solidFill>
                          <a:effectLst/>
                          <a:latin typeface="Times New Roman" panose="02020603050405020304" pitchFamily="18" charset="0"/>
                          <a:cs typeface="Times New Roman" panose="02020603050405020304" pitchFamily="18" charset="0"/>
                        </a:rPr>
                        <a:t>LWCNN outperforms existing methods. Efficiency demonstrated through comparison</a:t>
                      </a:r>
                    </a:p>
                  </a:txBody>
                  <a:tcPr anchor="ctr">
                    <a:solidFill>
                      <a:schemeClr val="accent5">
                        <a:lumMod val="40000"/>
                        <a:lumOff val="60000"/>
                      </a:schemeClr>
                    </a:solidFill>
                  </a:tcPr>
                </a:tc>
                <a:extLst>
                  <a:ext uri="{0D108BD9-81ED-4DB2-BD59-A6C34878D82A}">
                    <a16:rowId xmlns:a16="http://schemas.microsoft.com/office/drawing/2014/main" val="3346440648"/>
                  </a:ext>
                </a:extLst>
              </a:tr>
              <a:tr h="332844">
                <a:tc>
                  <a:txBody>
                    <a:bodyPr/>
                    <a:lstStyle/>
                    <a:p>
                      <a:pPr fontAlgn="base"/>
                      <a:r>
                        <a:rPr lang="en-US" sz="1800" b="1">
                          <a:solidFill>
                            <a:schemeClr val="tx1"/>
                          </a:solidFill>
                          <a:effectLst/>
                          <a:latin typeface="Times New Roman" panose="02020603050405020304" pitchFamily="18" charset="0"/>
                          <a:cs typeface="Times New Roman" panose="02020603050405020304" pitchFamily="18" charset="0"/>
                        </a:rPr>
                        <a:t>Conclusion</a:t>
                      </a:r>
                      <a:endParaRPr lang="en-US" sz="1800">
                        <a:solidFill>
                          <a:schemeClr val="tx1"/>
                        </a:solidFill>
                        <a:effectLst/>
                        <a:latin typeface="Times New Roman" panose="02020603050405020304" pitchFamily="18" charset="0"/>
                        <a:cs typeface="Times New Roman" panose="02020603050405020304" pitchFamily="18" charset="0"/>
                      </a:endParaRPr>
                    </a:p>
                  </a:txBody>
                  <a:tcPr anchor="ctr">
                    <a:solidFill>
                      <a:schemeClr val="accent5">
                        <a:lumMod val="40000"/>
                        <a:lumOff val="60000"/>
                      </a:schemeClr>
                    </a:solidFill>
                  </a:tcPr>
                </a:tc>
                <a:tc>
                  <a:txBody>
                    <a:bodyPr/>
                    <a:lstStyle/>
                    <a:p>
                      <a:pPr fontAlgn="base"/>
                      <a:r>
                        <a:rPr lang="en-US" sz="1800" dirty="0">
                          <a:solidFill>
                            <a:schemeClr val="tx1"/>
                          </a:solidFill>
                          <a:effectLst/>
                          <a:latin typeface="Times New Roman" panose="02020603050405020304" pitchFamily="18" charset="0"/>
                          <a:cs typeface="Times New Roman" panose="02020603050405020304" pitchFamily="18" charset="0"/>
                        </a:rPr>
                        <a:t>Image enhancement crucial for improved classification.</a:t>
                      </a:r>
                    </a:p>
                    <a:p>
                      <a:pPr fontAlgn="base"/>
                      <a:r>
                        <a:rPr lang="en-US" sz="1800" dirty="0">
                          <a:solidFill>
                            <a:schemeClr val="tx1"/>
                          </a:solidFill>
                          <a:effectLst/>
                          <a:latin typeface="Times New Roman" panose="02020603050405020304" pitchFamily="18" charset="0"/>
                          <a:cs typeface="Times New Roman" panose="02020603050405020304" pitchFamily="18" charset="0"/>
                        </a:rPr>
                        <a:t>Demonstrated effectiveness through results</a:t>
                      </a:r>
                    </a:p>
                  </a:txBody>
                  <a:tcPr anchor="ctr">
                    <a:solidFill>
                      <a:schemeClr val="accent5">
                        <a:lumMod val="40000"/>
                        <a:lumOff val="60000"/>
                      </a:schemeClr>
                    </a:solidFill>
                  </a:tcPr>
                </a:tc>
                <a:tc>
                  <a:txBody>
                    <a:bodyPr/>
                    <a:lstStyle/>
                    <a:p>
                      <a:pPr fontAlgn="base"/>
                      <a:r>
                        <a:rPr lang="en-US" sz="1800" dirty="0">
                          <a:solidFill>
                            <a:schemeClr val="tx1"/>
                          </a:solidFill>
                          <a:effectLst/>
                          <a:latin typeface="Times New Roman" panose="02020603050405020304" pitchFamily="18" charset="0"/>
                          <a:cs typeface="Times New Roman" panose="02020603050405020304" pitchFamily="18" charset="0"/>
                        </a:rPr>
                        <a:t>Enhancement improves tumor detection. Emphasized enhancement impact</a:t>
                      </a:r>
                    </a:p>
                  </a:txBody>
                  <a:tcPr anchor="ctr">
                    <a:solidFill>
                      <a:schemeClr val="accent5">
                        <a:lumMod val="40000"/>
                        <a:lumOff val="60000"/>
                      </a:schemeClr>
                    </a:solidFill>
                  </a:tcPr>
                </a:tc>
                <a:tc>
                  <a:txBody>
                    <a:bodyPr/>
                    <a:lstStyle/>
                    <a:p>
                      <a:pPr fontAlgn="base"/>
                      <a:r>
                        <a:rPr lang="en-US" sz="1800" dirty="0">
                          <a:solidFill>
                            <a:schemeClr val="tx1"/>
                          </a:solidFill>
                          <a:effectLst/>
                          <a:latin typeface="Times New Roman" panose="02020603050405020304" pitchFamily="18" charset="0"/>
                          <a:cs typeface="Times New Roman" panose="02020603050405020304" pitchFamily="18" charset="0"/>
                        </a:rPr>
                        <a:t>LWCNN outperforms existing methods. Efficiency demonstrated through comparison</a:t>
                      </a:r>
                    </a:p>
                  </a:txBody>
                  <a:tcPr anchor="ctr">
                    <a:solidFill>
                      <a:schemeClr val="accent5">
                        <a:lumMod val="40000"/>
                        <a:lumOff val="60000"/>
                      </a:schemeClr>
                    </a:solidFill>
                  </a:tcPr>
                </a:tc>
                <a:extLst>
                  <a:ext uri="{0D108BD9-81ED-4DB2-BD59-A6C34878D82A}">
                    <a16:rowId xmlns:a16="http://schemas.microsoft.com/office/drawing/2014/main" val="733475807"/>
                  </a:ext>
                </a:extLst>
              </a:tr>
            </a:tbl>
          </a:graphicData>
        </a:graphic>
      </p:graphicFrame>
    </p:spTree>
    <p:extLst>
      <p:ext uri="{BB962C8B-B14F-4D97-AF65-F5344CB8AC3E}">
        <p14:creationId xmlns:p14="http://schemas.microsoft.com/office/powerpoint/2010/main" val="2961084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60036-97DA-CE3C-B9B3-E4CB80157D44}"/>
              </a:ext>
            </a:extLst>
          </p:cNvPr>
          <p:cNvSpPr>
            <a:spLocks noGrp="1"/>
          </p:cNvSpPr>
          <p:nvPr>
            <p:ph type="title"/>
          </p:nvPr>
        </p:nvSpPr>
        <p:spPr>
          <a:xfrm>
            <a:off x="838200" y="2766218"/>
            <a:ext cx="10515600" cy="1325563"/>
          </a:xfrm>
        </p:spPr>
        <p:txBody>
          <a:bodyPr/>
          <a:lstStyle/>
          <a:p>
            <a:pPr algn="ctr"/>
            <a:r>
              <a:rPr lang="en-US" b="1" dirty="0">
                <a:latin typeface="Times New Roman" panose="02020603050405020304" pitchFamily="18" charset="0"/>
                <a:cs typeface="Times New Roman" panose="02020603050405020304" pitchFamily="18" charset="0"/>
              </a:rPr>
              <a:t> Recommendation &amp; Findings</a:t>
            </a:r>
            <a:endParaRPr lang="en-US" dirty="0"/>
          </a:p>
        </p:txBody>
      </p:sp>
      <p:sp>
        <p:nvSpPr>
          <p:cNvPr id="3" name="Date Placeholder 2">
            <a:extLst>
              <a:ext uri="{FF2B5EF4-FFF2-40B4-BE49-F238E27FC236}">
                <a16:creationId xmlns:a16="http://schemas.microsoft.com/office/drawing/2014/main" id="{EADE26B6-7840-5A2B-6924-96AC7F2D8DD4}"/>
              </a:ext>
            </a:extLst>
          </p:cNvPr>
          <p:cNvSpPr>
            <a:spLocks noGrp="1"/>
          </p:cNvSpPr>
          <p:nvPr>
            <p:ph type="dt" sz="half" idx="10"/>
          </p:nvPr>
        </p:nvSpPr>
        <p:spPr/>
        <p:txBody>
          <a:bodyPr/>
          <a:lstStyle/>
          <a:p>
            <a:fld id="{1FB3C21B-0FC8-47D4-AA0C-55C5ADF89FC0}" type="datetime1">
              <a:rPr lang="en-US" smtClean="0"/>
              <a:t>5/9/2024</a:t>
            </a:fld>
            <a:endParaRPr lang="en-US"/>
          </a:p>
        </p:txBody>
      </p:sp>
      <p:sp>
        <p:nvSpPr>
          <p:cNvPr id="5" name="Slide Number Placeholder 4">
            <a:extLst>
              <a:ext uri="{FF2B5EF4-FFF2-40B4-BE49-F238E27FC236}">
                <a16:creationId xmlns:a16="http://schemas.microsoft.com/office/drawing/2014/main" id="{18E9F5C2-2E7E-9F8B-718C-55C31968311C}"/>
              </a:ext>
            </a:extLst>
          </p:cNvPr>
          <p:cNvSpPr>
            <a:spLocks noGrp="1"/>
          </p:cNvSpPr>
          <p:nvPr>
            <p:ph type="sldNum" sz="quarter" idx="12"/>
          </p:nvPr>
        </p:nvSpPr>
        <p:spPr/>
        <p:txBody>
          <a:bodyPr/>
          <a:lstStyle/>
          <a:p>
            <a:fld id="{976007EE-741A-4B3E-9E63-2666FF12DC55}" type="slidenum">
              <a:rPr lang="en-US" smtClean="0"/>
              <a:t>17</a:t>
            </a:fld>
            <a:endParaRPr lang="en-US"/>
          </a:p>
        </p:txBody>
      </p:sp>
    </p:spTree>
    <p:extLst>
      <p:ext uri="{BB962C8B-B14F-4D97-AF65-F5344CB8AC3E}">
        <p14:creationId xmlns:p14="http://schemas.microsoft.com/office/powerpoint/2010/main" val="2040463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6EBC07F-9806-20F1-BB52-3D79CF7D9742}"/>
              </a:ext>
            </a:extLst>
          </p:cNvPr>
          <p:cNvSpPr>
            <a:spLocks noGrp="1"/>
          </p:cNvSpPr>
          <p:nvPr>
            <p:ph type="dt" sz="half" idx="10"/>
          </p:nvPr>
        </p:nvSpPr>
        <p:spPr/>
        <p:txBody>
          <a:bodyPr/>
          <a:lstStyle/>
          <a:p>
            <a:fld id="{1FB3C21B-0FC8-47D4-AA0C-55C5ADF89FC0}" type="datetime1">
              <a:rPr lang="en-US" smtClean="0"/>
              <a:t>5/9/2024</a:t>
            </a:fld>
            <a:endParaRPr lang="en-US"/>
          </a:p>
        </p:txBody>
      </p:sp>
      <p:sp>
        <p:nvSpPr>
          <p:cNvPr id="5" name="Slide Number Placeholder 4">
            <a:extLst>
              <a:ext uri="{FF2B5EF4-FFF2-40B4-BE49-F238E27FC236}">
                <a16:creationId xmlns:a16="http://schemas.microsoft.com/office/drawing/2014/main" id="{5D6F1018-BEF8-839B-36F6-91D32087E03F}"/>
              </a:ext>
            </a:extLst>
          </p:cNvPr>
          <p:cNvSpPr>
            <a:spLocks noGrp="1"/>
          </p:cNvSpPr>
          <p:nvPr>
            <p:ph type="sldNum" sz="quarter" idx="12"/>
          </p:nvPr>
        </p:nvSpPr>
        <p:spPr/>
        <p:txBody>
          <a:bodyPr/>
          <a:lstStyle/>
          <a:p>
            <a:fld id="{976007EE-741A-4B3E-9E63-2666FF12DC55}" type="slidenum">
              <a:rPr lang="en-US" smtClean="0"/>
              <a:t>18</a:t>
            </a:fld>
            <a:endParaRPr lang="en-US"/>
          </a:p>
        </p:txBody>
      </p:sp>
      <p:graphicFrame>
        <p:nvGraphicFramePr>
          <p:cNvPr id="6" name="Table 5">
            <a:extLst>
              <a:ext uri="{FF2B5EF4-FFF2-40B4-BE49-F238E27FC236}">
                <a16:creationId xmlns:a16="http://schemas.microsoft.com/office/drawing/2014/main" id="{A7D399C4-E915-BF87-110E-405EBA234A38}"/>
              </a:ext>
            </a:extLst>
          </p:cNvPr>
          <p:cNvGraphicFramePr>
            <a:graphicFrameLocks noGrp="1"/>
          </p:cNvGraphicFramePr>
          <p:nvPr>
            <p:extLst>
              <p:ext uri="{D42A27DB-BD31-4B8C-83A1-F6EECF244321}">
                <p14:modId xmlns:p14="http://schemas.microsoft.com/office/powerpoint/2010/main" val="192568155"/>
              </p:ext>
            </p:extLst>
          </p:nvPr>
        </p:nvGraphicFramePr>
        <p:xfrm>
          <a:off x="1028053" y="945396"/>
          <a:ext cx="10135893" cy="4967207"/>
        </p:xfrm>
        <a:graphic>
          <a:graphicData uri="http://schemas.openxmlformats.org/drawingml/2006/table">
            <a:tbl>
              <a:tblPr firstRow="1" bandRow="1">
                <a:tableStyleId>{5C22544A-7EE6-4342-B048-85BDC9FD1C3A}</a:tableStyleId>
              </a:tblPr>
              <a:tblGrid>
                <a:gridCol w="3378631">
                  <a:extLst>
                    <a:ext uri="{9D8B030D-6E8A-4147-A177-3AD203B41FA5}">
                      <a16:colId xmlns:a16="http://schemas.microsoft.com/office/drawing/2014/main" val="1776025866"/>
                    </a:ext>
                  </a:extLst>
                </a:gridCol>
                <a:gridCol w="3378631">
                  <a:extLst>
                    <a:ext uri="{9D8B030D-6E8A-4147-A177-3AD203B41FA5}">
                      <a16:colId xmlns:a16="http://schemas.microsoft.com/office/drawing/2014/main" val="129666503"/>
                    </a:ext>
                  </a:extLst>
                </a:gridCol>
                <a:gridCol w="3378631">
                  <a:extLst>
                    <a:ext uri="{9D8B030D-6E8A-4147-A177-3AD203B41FA5}">
                      <a16:colId xmlns:a16="http://schemas.microsoft.com/office/drawing/2014/main" val="2925635375"/>
                    </a:ext>
                  </a:extLst>
                </a:gridCol>
              </a:tblGrid>
              <a:tr h="467879">
                <a:tc>
                  <a:txBody>
                    <a:bodyPr/>
                    <a:lstStyle/>
                    <a:p>
                      <a:pPr fontAlgn="b"/>
                      <a:r>
                        <a:rPr lang="en-US" b="1" dirty="0">
                          <a:solidFill>
                            <a:schemeClr val="tx1"/>
                          </a:solidFill>
                          <a:effectLst/>
                          <a:latin typeface="Times New Roman" panose="02020603050405020304" pitchFamily="18" charset="0"/>
                          <a:cs typeface="Times New Roman" panose="02020603050405020304" pitchFamily="18" charset="0"/>
                        </a:rPr>
                        <a:t>Paper</a:t>
                      </a:r>
                    </a:p>
                  </a:txBody>
                  <a:tcPr anchor="b">
                    <a:solidFill>
                      <a:schemeClr val="accent5">
                        <a:lumMod val="40000"/>
                        <a:lumOff val="60000"/>
                      </a:schemeClr>
                    </a:solidFill>
                  </a:tcPr>
                </a:tc>
                <a:tc>
                  <a:txBody>
                    <a:bodyPr/>
                    <a:lstStyle/>
                    <a:p>
                      <a:pPr fontAlgn="b"/>
                      <a:r>
                        <a:rPr lang="en-US" b="1">
                          <a:solidFill>
                            <a:schemeClr val="tx1"/>
                          </a:solidFill>
                          <a:effectLst/>
                          <a:latin typeface="Times New Roman" panose="02020603050405020304" pitchFamily="18" charset="0"/>
                          <a:cs typeface="Times New Roman" panose="02020603050405020304" pitchFamily="18" charset="0"/>
                        </a:rPr>
                        <a:t>Recommendation</a:t>
                      </a:r>
                    </a:p>
                  </a:txBody>
                  <a:tcPr anchor="b">
                    <a:solidFill>
                      <a:schemeClr val="accent5">
                        <a:lumMod val="40000"/>
                        <a:lumOff val="60000"/>
                      </a:schemeClr>
                    </a:solidFill>
                  </a:tcPr>
                </a:tc>
                <a:tc>
                  <a:txBody>
                    <a:bodyPr/>
                    <a:lstStyle/>
                    <a:p>
                      <a:pPr fontAlgn="b"/>
                      <a:r>
                        <a:rPr lang="en-US" b="1" dirty="0">
                          <a:solidFill>
                            <a:schemeClr val="tx1"/>
                          </a:solidFill>
                          <a:effectLst/>
                          <a:latin typeface="Times New Roman" panose="02020603050405020304" pitchFamily="18" charset="0"/>
                          <a:cs typeface="Times New Roman" panose="02020603050405020304" pitchFamily="18" charset="0"/>
                        </a:rPr>
                        <a:t>Findings</a:t>
                      </a:r>
                    </a:p>
                  </a:txBody>
                  <a:tcPr anchor="b">
                    <a:solidFill>
                      <a:schemeClr val="accent5">
                        <a:lumMod val="40000"/>
                        <a:lumOff val="60000"/>
                      </a:schemeClr>
                    </a:solidFill>
                  </a:tcPr>
                </a:tc>
                <a:extLst>
                  <a:ext uri="{0D108BD9-81ED-4DB2-BD59-A6C34878D82A}">
                    <a16:rowId xmlns:a16="http://schemas.microsoft.com/office/drawing/2014/main" val="3343613468"/>
                  </a:ext>
                </a:extLst>
              </a:tr>
              <a:tr h="1499776">
                <a:tc>
                  <a:txBody>
                    <a:bodyPr/>
                    <a:lstStyle/>
                    <a:p>
                      <a:pPr fontAlgn="base"/>
                      <a:r>
                        <a:rPr lang="en-US" dirty="0">
                          <a:solidFill>
                            <a:schemeClr val="tx1"/>
                          </a:solidFill>
                          <a:effectLst/>
                          <a:latin typeface="Times New Roman" panose="02020603050405020304" pitchFamily="18" charset="0"/>
                          <a:cs typeface="Times New Roman" panose="02020603050405020304" pitchFamily="18" charset="0"/>
                        </a:rPr>
                        <a:t>Paper 1</a:t>
                      </a:r>
                    </a:p>
                  </a:txBody>
                  <a:tcPr anchor="ctr">
                    <a:solidFill>
                      <a:schemeClr val="accent5">
                        <a:lumMod val="40000"/>
                        <a:lumOff val="60000"/>
                      </a:schemeClr>
                    </a:solidFill>
                  </a:tcPr>
                </a:tc>
                <a:tc>
                  <a:txBody>
                    <a:bodyPr/>
                    <a:lstStyle/>
                    <a:p>
                      <a:pPr marL="285750" indent="-285750" fontAlgn="base">
                        <a:buFontTx/>
                        <a:buChar char="-"/>
                      </a:pPr>
                      <a:r>
                        <a:rPr lang="en-US" dirty="0">
                          <a:solidFill>
                            <a:schemeClr val="tx1"/>
                          </a:solidFill>
                          <a:effectLst/>
                          <a:latin typeface="Times New Roman" panose="02020603050405020304" pitchFamily="18" charset="0"/>
                          <a:cs typeface="Times New Roman" panose="02020603050405020304" pitchFamily="18" charset="0"/>
                        </a:rPr>
                        <a:t>Investigate individual impact of enhancement techniques.</a:t>
                      </a:r>
                    </a:p>
                    <a:p>
                      <a:pPr marL="0" indent="0" fontAlgn="base">
                        <a:buFontTx/>
                        <a:buNone/>
                      </a:pPr>
                      <a:r>
                        <a:rPr lang="en-US" dirty="0">
                          <a:solidFill>
                            <a:schemeClr val="tx1"/>
                          </a:solidFill>
                          <a:effectLst/>
                          <a:latin typeface="Times New Roman" panose="02020603050405020304" pitchFamily="18" charset="0"/>
                          <a:cs typeface="Times New Roman" panose="02020603050405020304" pitchFamily="18" charset="0"/>
                        </a:rPr>
                        <a:t>- Explore additional enhancement methods.</a:t>
                      </a:r>
                    </a:p>
                  </a:txBody>
                  <a:tcPr anchor="ctr">
                    <a:solidFill>
                      <a:schemeClr val="accent5">
                        <a:lumMod val="40000"/>
                        <a:lumOff val="60000"/>
                      </a:schemeClr>
                    </a:solidFill>
                  </a:tcPr>
                </a:tc>
                <a:tc>
                  <a:txBody>
                    <a:bodyPr/>
                    <a:lstStyle/>
                    <a:p>
                      <a:pPr marL="285750" indent="-285750" fontAlgn="base">
                        <a:buFontTx/>
                        <a:buChar char="-"/>
                      </a:pPr>
                      <a:r>
                        <a:rPr lang="en-US" dirty="0">
                          <a:solidFill>
                            <a:schemeClr val="tx1"/>
                          </a:solidFill>
                          <a:effectLst/>
                          <a:latin typeface="Times New Roman" panose="02020603050405020304" pitchFamily="18" charset="0"/>
                          <a:cs typeface="Times New Roman" panose="02020603050405020304" pitchFamily="18" charset="0"/>
                        </a:rPr>
                        <a:t>Enhancements significantly improve classification. </a:t>
                      </a:r>
                    </a:p>
                    <a:p>
                      <a:pPr marL="0" indent="0" fontAlgn="base">
                        <a:buFontTx/>
                        <a:buNone/>
                      </a:pPr>
                      <a:r>
                        <a:rPr lang="en-US" dirty="0">
                          <a:solidFill>
                            <a:schemeClr val="tx1"/>
                          </a:solidFill>
                          <a:effectLst/>
                          <a:latin typeface="Times New Roman" panose="02020603050405020304" pitchFamily="18" charset="0"/>
                          <a:cs typeface="Times New Roman" panose="02020603050405020304" pitchFamily="18" charset="0"/>
                        </a:rPr>
                        <a:t>- Lightweight CNNs effective with enhancements.</a:t>
                      </a:r>
                    </a:p>
                  </a:txBody>
                  <a:tcPr anchor="ctr">
                    <a:solidFill>
                      <a:schemeClr val="accent5">
                        <a:lumMod val="40000"/>
                        <a:lumOff val="60000"/>
                      </a:schemeClr>
                    </a:solidFill>
                  </a:tcPr>
                </a:tc>
                <a:extLst>
                  <a:ext uri="{0D108BD9-81ED-4DB2-BD59-A6C34878D82A}">
                    <a16:rowId xmlns:a16="http://schemas.microsoft.com/office/drawing/2014/main" val="2453604440"/>
                  </a:ext>
                </a:extLst>
              </a:tr>
              <a:tr h="1499776">
                <a:tc>
                  <a:txBody>
                    <a:bodyPr/>
                    <a:lstStyle/>
                    <a:p>
                      <a:pPr fontAlgn="base"/>
                      <a:r>
                        <a:rPr lang="en-US">
                          <a:solidFill>
                            <a:schemeClr val="tx1"/>
                          </a:solidFill>
                          <a:effectLst/>
                          <a:latin typeface="Times New Roman" panose="02020603050405020304" pitchFamily="18" charset="0"/>
                          <a:cs typeface="Times New Roman" panose="02020603050405020304" pitchFamily="18" charset="0"/>
                        </a:rPr>
                        <a:t>Paper 2</a:t>
                      </a:r>
                    </a:p>
                  </a:txBody>
                  <a:tcPr anchor="ctr">
                    <a:solidFill>
                      <a:schemeClr val="accent5">
                        <a:lumMod val="40000"/>
                        <a:lumOff val="60000"/>
                      </a:schemeClr>
                    </a:solidFill>
                  </a:tcPr>
                </a:tc>
                <a:tc>
                  <a:txBody>
                    <a:bodyPr/>
                    <a:lstStyle/>
                    <a:p>
                      <a:pPr marL="285750" indent="-285750" fontAlgn="base">
                        <a:buFontTx/>
                        <a:buChar char="-"/>
                      </a:pPr>
                      <a:r>
                        <a:rPr lang="en-US" dirty="0">
                          <a:solidFill>
                            <a:schemeClr val="tx1"/>
                          </a:solidFill>
                          <a:effectLst/>
                          <a:latin typeface="Times New Roman" panose="02020603050405020304" pitchFamily="18" charset="0"/>
                          <a:cs typeface="Times New Roman" panose="02020603050405020304" pitchFamily="18" charset="0"/>
                        </a:rPr>
                        <a:t>Optimize enhancement combinations. </a:t>
                      </a:r>
                    </a:p>
                    <a:p>
                      <a:pPr marL="0" indent="0" fontAlgn="base">
                        <a:buFontTx/>
                        <a:buNone/>
                      </a:pPr>
                      <a:r>
                        <a:rPr lang="en-US" dirty="0">
                          <a:solidFill>
                            <a:schemeClr val="tx1"/>
                          </a:solidFill>
                          <a:effectLst/>
                          <a:latin typeface="Times New Roman" panose="02020603050405020304" pitchFamily="18" charset="0"/>
                          <a:cs typeface="Times New Roman" panose="02020603050405020304" pitchFamily="18" charset="0"/>
                        </a:rPr>
                        <a:t>- Integrate enhancements into complete framework.</a:t>
                      </a:r>
                    </a:p>
                  </a:txBody>
                  <a:tcPr anchor="ctr">
                    <a:solidFill>
                      <a:schemeClr val="accent5">
                        <a:lumMod val="40000"/>
                        <a:lumOff val="60000"/>
                      </a:schemeClr>
                    </a:solidFill>
                  </a:tcPr>
                </a:tc>
                <a:tc>
                  <a:txBody>
                    <a:bodyPr/>
                    <a:lstStyle/>
                    <a:p>
                      <a:pPr marL="285750" indent="-285750" fontAlgn="base">
                        <a:buFontTx/>
                        <a:buChar char="-"/>
                      </a:pPr>
                      <a:r>
                        <a:rPr lang="en-US" dirty="0">
                          <a:solidFill>
                            <a:schemeClr val="tx1"/>
                          </a:solidFill>
                          <a:effectLst/>
                          <a:latin typeface="Times New Roman" panose="02020603050405020304" pitchFamily="18" charset="0"/>
                          <a:cs typeface="Times New Roman" panose="02020603050405020304" pitchFamily="18" charset="0"/>
                        </a:rPr>
                        <a:t>Filters and equalization enhance detection. </a:t>
                      </a:r>
                    </a:p>
                    <a:p>
                      <a:pPr marL="0" indent="0" fontAlgn="base">
                        <a:buFontTx/>
                        <a:buNone/>
                      </a:pPr>
                      <a:r>
                        <a:rPr lang="en-US" dirty="0">
                          <a:solidFill>
                            <a:schemeClr val="tx1"/>
                          </a:solidFill>
                          <a:effectLst/>
                          <a:latin typeface="Times New Roman" panose="02020603050405020304" pitchFamily="18" charset="0"/>
                          <a:cs typeface="Times New Roman" panose="02020603050405020304" pitchFamily="18" charset="0"/>
                        </a:rPr>
                        <a:t>- Reduce classification confusion.</a:t>
                      </a:r>
                    </a:p>
                  </a:txBody>
                  <a:tcPr anchor="ctr">
                    <a:solidFill>
                      <a:schemeClr val="accent5">
                        <a:lumMod val="40000"/>
                        <a:lumOff val="60000"/>
                      </a:schemeClr>
                    </a:solidFill>
                  </a:tcPr>
                </a:tc>
                <a:extLst>
                  <a:ext uri="{0D108BD9-81ED-4DB2-BD59-A6C34878D82A}">
                    <a16:rowId xmlns:a16="http://schemas.microsoft.com/office/drawing/2014/main" val="1500773476"/>
                  </a:ext>
                </a:extLst>
              </a:tr>
              <a:tr h="1499776">
                <a:tc>
                  <a:txBody>
                    <a:bodyPr/>
                    <a:lstStyle/>
                    <a:p>
                      <a:pPr fontAlgn="base"/>
                      <a:r>
                        <a:rPr lang="en-US">
                          <a:solidFill>
                            <a:schemeClr val="tx1"/>
                          </a:solidFill>
                          <a:effectLst/>
                          <a:latin typeface="Times New Roman" panose="02020603050405020304" pitchFamily="18" charset="0"/>
                          <a:cs typeface="Times New Roman" panose="02020603050405020304" pitchFamily="18" charset="0"/>
                        </a:rPr>
                        <a:t>Paper 3</a:t>
                      </a:r>
                    </a:p>
                  </a:txBody>
                  <a:tcPr anchor="ctr">
                    <a:solidFill>
                      <a:schemeClr val="accent5">
                        <a:lumMod val="40000"/>
                        <a:lumOff val="60000"/>
                      </a:schemeClr>
                    </a:solidFill>
                  </a:tcPr>
                </a:tc>
                <a:tc>
                  <a:txBody>
                    <a:bodyPr/>
                    <a:lstStyle/>
                    <a:p>
                      <a:pPr marL="285750" indent="-285750" fontAlgn="base">
                        <a:buFontTx/>
                        <a:buChar char="-"/>
                      </a:pPr>
                      <a:r>
                        <a:rPr lang="en-US" dirty="0">
                          <a:solidFill>
                            <a:schemeClr val="tx1"/>
                          </a:solidFill>
                          <a:effectLst/>
                          <a:latin typeface="Times New Roman" panose="02020603050405020304" pitchFamily="18" charset="0"/>
                          <a:cs typeface="Times New Roman" panose="02020603050405020304" pitchFamily="18" charset="0"/>
                        </a:rPr>
                        <a:t>Test scalability and generalizability. </a:t>
                      </a:r>
                    </a:p>
                    <a:p>
                      <a:pPr marL="0" indent="0" fontAlgn="base">
                        <a:buFontTx/>
                        <a:buNone/>
                      </a:pPr>
                      <a:r>
                        <a:rPr lang="en-US" dirty="0">
                          <a:solidFill>
                            <a:schemeClr val="tx1"/>
                          </a:solidFill>
                          <a:effectLst/>
                          <a:latin typeface="Times New Roman" panose="02020603050405020304" pitchFamily="18" charset="0"/>
                          <a:cs typeface="Times New Roman" panose="02020603050405020304" pitchFamily="18" charset="0"/>
                        </a:rPr>
                        <a:t>- Explore extensions for multi-modal classification.</a:t>
                      </a:r>
                    </a:p>
                  </a:txBody>
                  <a:tcPr anchor="ctr">
                    <a:solidFill>
                      <a:schemeClr val="accent5">
                        <a:lumMod val="40000"/>
                        <a:lumOff val="60000"/>
                      </a:schemeClr>
                    </a:solidFill>
                  </a:tcPr>
                </a:tc>
                <a:tc>
                  <a:txBody>
                    <a:bodyPr/>
                    <a:lstStyle/>
                    <a:p>
                      <a:pPr marL="285750" indent="-285750" fontAlgn="base">
                        <a:buFontTx/>
                        <a:buChar char="-"/>
                      </a:pPr>
                      <a:r>
                        <a:rPr lang="en-US" dirty="0">
                          <a:solidFill>
                            <a:schemeClr val="tx1"/>
                          </a:solidFill>
                          <a:effectLst/>
                          <a:latin typeface="Times New Roman" panose="02020603050405020304" pitchFamily="18" charset="0"/>
                          <a:cs typeface="Times New Roman" panose="02020603050405020304" pitchFamily="18" charset="0"/>
                        </a:rPr>
                        <a:t>Lightweight CNN efficient and accurate. </a:t>
                      </a:r>
                    </a:p>
                    <a:p>
                      <a:pPr marL="0" indent="0" fontAlgn="base">
                        <a:buFontTx/>
                        <a:buNone/>
                      </a:pPr>
                      <a:r>
                        <a:rPr lang="en-US" dirty="0">
                          <a:solidFill>
                            <a:schemeClr val="tx1"/>
                          </a:solidFill>
                          <a:effectLst/>
                          <a:latin typeface="Times New Roman" panose="02020603050405020304" pitchFamily="18" charset="0"/>
                          <a:cs typeface="Times New Roman" panose="02020603050405020304" pitchFamily="18" charset="0"/>
                        </a:rPr>
                        <a:t>- Suitable for resource-constrained platforms.</a:t>
                      </a:r>
                    </a:p>
                  </a:txBody>
                  <a:tcPr anchor="ctr">
                    <a:solidFill>
                      <a:schemeClr val="accent5">
                        <a:lumMod val="40000"/>
                        <a:lumOff val="60000"/>
                      </a:schemeClr>
                    </a:solidFill>
                  </a:tcPr>
                </a:tc>
                <a:extLst>
                  <a:ext uri="{0D108BD9-81ED-4DB2-BD59-A6C34878D82A}">
                    <a16:rowId xmlns:a16="http://schemas.microsoft.com/office/drawing/2014/main" val="3490208158"/>
                  </a:ext>
                </a:extLst>
              </a:tr>
            </a:tbl>
          </a:graphicData>
        </a:graphic>
      </p:graphicFrame>
    </p:spTree>
    <p:extLst>
      <p:ext uri="{BB962C8B-B14F-4D97-AF65-F5344CB8AC3E}">
        <p14:creationId xmlns:p14="http://schemas.microsoft.com/office/powerpoint/2010/main" val="1273680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2BEA52-7192-B086-D747-009027EB2171}"/>
              </a:ext>
            </a:extLst>
          </p:cNvPr>
          <p:cNvSpPr>
            <a:spLocks noGrp="1"/>
          </p:cNvSpPr>
          <p:nvPr>
            <p:ph type="dt" sz="half" idx="10"/>
          </p:nvPr>
        </p:nvSpPr>
        <p:spPr/>
        <p:txBody>
          <a:bodyPr/>
          <a:lstStyle/>
          <a:p>
            <a:fld id="{F7CD2C35-7155-43E1-9A1C-4CF08050EF51}" type="datetime1">
              <a:rPr lang="en-US" smtClean="0"/>
              <a:t>5/8/2024</a:t>
            </a:fld>
            <a:endParaRPr lang="en-US"/>
          </a:p>
        </p:txBody>
      </p:sp>
      <p:sp>
        <p:nvSpPr>
          <p:cNvPr id="4" name="Slide Number Placeholder 3">
            <a:extLst>
              <a:ext uri="{FF2B5EF4-FFF2-40B4-BE49-F238E27FC236}">
                <a16:creationId xmlns:a16="http://schemas.microsoft.com/office/drawing/2014/main" id="{447506C2-B620-655F-A520-AE1CCD928A8D}"/>
              </a:ext>
            </a:extLst>
          </p:cNvPr>
          <p:cNvSpPr>
            <a:spLocks noGrp="1"/>
          </p:cNvSpPr>
          <p:nvPr>
            <p:ph type="sldNum" sz="quarter" idx="12"/>
          </p:nvPr>
        </p:nvSpPr>
        <p:spPr/>
        <p:txBody>
          <a:bodyPr/>
          <a:lstStyle/>
          <a:p>
            <a:fld id="{976007EE-741A-4B3E-9E63-2666FF12DC55}" type="slidenum">
              <a:rPr lang="en-US" smtClean="0"/>
              <a:t>19</a:t>
            </a:fld>
            <a:endParaRPr lang="en-US"/>
          </a:p>
        </p:txBody>
      </p:sp>
      <p:sp>
        <p:nvSpPr>
          <p:cNvPr id="5" name="TextBox 4">
            <a:extLst>
              <a:ext uri="{FF2B5EF4-FFF2-40B4-BE49-F238E27FC236}">
                <a16:creationId xmlns:a16="http://schemas.microsoft.com/office/drawing/2014/main" id="{861B4093-84B4-2DD9-9E27-71FA88140F53}"/>
              </a:ext>
            </a:extLst>
          </p:cNvPr>
          <p:cNvSpPr txBox="1"/>
          <p:nvPr/>
        </p:nvSpPr>
        <p:spPr>
          <a:xfrm>
            <a:off x="776205" y="582554"/>
            <a:ext cx="11062447" cy="3539430"/>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Discussion :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The studies demonstrate the significance of employing lightweight CNN architectures coupled with image enhancement techniques for accurate brain tumor classification. By integrating various enhancement methods, such as unsharp filtering and histogram equalization, the proposed frameworks improve contrast and feature extraction, leading to enhanced classification performance.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CA715AB6-CD4D-B0DE-53F4-2AB0D0DE5DEB}"/>
              </a:ext>
            </a:extLst>
          </p:cNvPr>
          <p:cNvSpPr txBox="1"/>
          <p:nvPr/>
        </p:nvSpPr>
        <p:spPr>
          <a:xfrm>
            <a:off x="703729" y="3429000"/>
            <a:ext cx="10650071" cy="2554545"/>
          </a:xfrm>
          <a:prstGeom prst="rect">
            <a:avLst/>
          </a:prstGeom>
          <a:noFill/>
        </p:spPr>
        <p:txBody>
          <a:bodyPr wrap="square" rtlCol="0">
            <a:spAutoFit/>
          </a:bodyPr>
          <a:lstStyle/>
          <a:p>
            <a:endParaRPr lang="en-US" sz="2800" b="1" u="sng"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Conclusion:</a:t>
            </a:r>
          </a:p>
          <a:p>
            <a:r>
              <a:rPr lang="en-US" sz="2800" b="1"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In conclusion, the utilization of lightweight CNN architectures combined with image enhancement techniques holds great promise for enhancing brain tumor classification accuracy.</a:t>
            </a:r>
          </a:p>
        </p:txBody>
      </p:sp>
    </p:spTree>
    <p:extLst>
      <p:ext uri="{BB962C8B-B14F-4D97-AF65-F5344CB8AC3E}">
        <p14:creationId xmlns:p14="http://schemas.microsoft.com/office/powerpoint/2010/main" val="542045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A70569-DFAC-9F6F-9102-8E5407657AB4}"/>
              </a:ext>
            </a:extLst>
          </p:cNvPr>
          <p:cNvSpPr txBox="1"/>
          <p:nvPr/>
        </p:nvSpPr>
        <p:spPr>
          <a:xfrm>
            <a:off x="1883043" y="1162008"/>
            <a:ext cx="7245457"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Outline of the Presentation :  </a:t>
            </a:r>
          </a:p>
        </p:txBody>
      </p:sp>
      <p:sp>
        <p:nvSpPr>
          <p:cNvPr id="3" name="TextBox 2">
            <a:extLst>
              <a:ext uri="{FF2B5EF4-FFF2-40B4-BE49-F238E27FC236}">
                <a16:creationId xmlns:a16="http://schemas.microsoft.com/office/drawing/2014/main" id="{E688D572-AE1E-15DE-7373-04ACAE01C5A1}"/>
              </a:ext>
            </a:extLst>
          </p:cNvPr>
          <p:cNvSpPr txBox="1"/>
          <p:nvPr/>
        </p:nvSpPr>
        <p:spPr>
          <a:xfrm>
            <a:off x="1362636" y="2264283"/>
            <a:ext cx="8619564" cy="27959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Objectives</a:t>
            </a:r>
          </a:p>
          <a:p>
            <a:pPr marL="285750"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Introduction</a:t>
            </a:r>
          </a:p>
          <a:p>
            <a:pPr marL="285750"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Literature Review</a:t>
            </a:r>
          </a:p>
          <a:p>
            <a:pPr marL="285750"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Methodology</a:t>
            </a:r>
            <a:endParaRPr lang="en-US" sz="2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Result Analysis</a:t>
            </a:r>
          </a:p>
        </p:txBody>
      </p:sp>
      <p:sp>
        <p:nvSpPr>
          <p:cNvPr id="4" name="Date Placeholder 3">
            <a:extLst>
              <a:ext uri="{FF2B5EF4-FFF2-40B4-BE49-F238E27FC236}">
                <a16:creationId xmlns:a16="http://schemas.microsoft.com/office/drawing/2014/main" id="{2DA524AE-B774-D7ED-A8F9-B3B1EFFCFA33}"/>
              </a:ext>
            </a:extLst>
          </p:cNvPr>
          <p:cNvSpPr>
            <a:spLocks noGrp="1"/>
          </p:cNvSpPr>
          <p:nvPr>
            <p:ph type="dt" sz="half" idx="10"/>
          </p:nvPr>
        </p:nvSpPr>
        <p:spPr/>
        <p:txBody>
          <a:bodyPr/>
          <a:lstStyle/>
          <a:p>
            <a:fld id="{E5DE9B78-3434-43B5-B27F-C9EDC03E4136}" type="datetime1">
              <a:rPr lang="en-US" smtClean="0"/>
              <a:t>5/8/2024</a:t>
            </a:fld>
            <a:endParaRPr lang="en-US" dirty="0"/>
          </a:p>
        </p:txBody>
      </p:sp>
      <p:sp>
        <p:nvSpPr>
          <p:cNvPr id="6" name="Slide Number Placeholder 5">
            <a:extLst>
              <a:ext uri="{FF2B5EF4-FFF2-40B4-BE49-F238E27FC236}">
                <a16:creationId xmlns:a16="http://schemas.microsoft.com/office/drawing/2014/main" id="{751E8D59-3376-87A5-290C-7B610EAA08B4}"/>
              </a:ext>
            </a:extLst>
          </p:cNvPr>
          <p:cNvSpPr>
            <a:spLocks noGrp="1"/>
          </p:cNvSpPr>
          <p:nvPr>
            <p:ph type="sldNum" sz="quarter" idx="12"/>
          </p:nvPr>
        </p:nvSpPr>
        <p:spPr/>
        <p:txBody>
          <a:bodyPr/>
          <a:lstStyle/>
          <a:p>
            <a:fld id="{976007EE-741A-4B3E-9E63-2666FF12DC55}" type="slidenum">
              <a:rPr lang="en-US" smtClean="0"/>
              <a:t>2</a:t>
            </a:fld>
            <a:endParaRPr lang="en-US" dirty="0"/>
          </a:p>
        </p:txBody>
      </p:sp>
      <p:sp>
        <p:nvSpPr>
          <p:cNvPr id="5" name="TextBox 4">
            <a:extLst>
              <a:ext uri="{FF2B5EF4-FFF2-40B4-BE49-F238E27FC236}">
                <a16:creationId xmlns:a16="http://schemas.microsoft.com/office/drawing/2014/main" id="{159005D2-D301-11D6-9703-6F0E2C98EAAF}"/>
              </a:ext>
            </a:extLst>
          </p:cNvPr>
          <p:cNvSpPr txBox="1"/>
          <p:nvPr/>
        </p:nvSpPr>
        <p:spPr>
          <a:xfrm>
            <a:off x="6234192" y="2264283"/>
            <a:ext cx="5788617" cy="313932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Comparison among the papers</a:t>
            </a:r>
          </a:p>
          <a:p>
            <a:pPr marL="285750" indent="-28575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Recommendation &amp; findings </a:t>
            </a: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Discussion</a:t>
            </a:r>
          </a:p>
          <a:p>
            <a:pPr marL="285750"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Conclusion</a:t>
            </a:r>
          </a:p>
          <a:p>
            <a:pPr marL="285750"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References</a:t>
            </a:r>
          </a:p>
          <a:p>
            <a:endParaRPr lang="en-US" dirty="0"/>
          </a:p>
        </p:txBody>
      </p:sp>
    </p:spTree>
    <p:extLst>
      <p:ext uri="{BB962C8B-B14F-4D97-AF65-F5344CB8AC3E}">
        <p14:creationId xmlns:p14="http://schemas.microsoft.com/office/powerpoint/2010/main" val="105704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E1D147-444C-C799-D43F-87A5F0797A07}"/>
              </a:ext>
            </a:extLst>
          </p:cNvPr>
          <p:cNvSpPr>
            <a:spLocks noGrp="1"/>
          </p:cNvSpPr>
          <p:nvPr>
            <p:ph type="dt" sz="half" idx="10"/>
          </p:nvPr>
        </p:nvSpPr>
        <p:spPr/>
        <p:txBody>
          <a:bodyPr/>
          <a:lstStyle/>
          <a:p>
            <a:fld id="{F7CD2C35-7155-43E1-9A1C-4CF08050EF51}" type="datetime1">
              <a:rPr lang="en-US" smtClean="0"/>
              <a:t>5/8/2024</a:t>
            </a:fld>
            <a:endParaRPr lang="en-US"/>
          </a:p>
        </p:txBody>
      </p:sp>
      <p:sp>
        <p:nvSpPr>
          <p:cNvPr id="4" name="Slide Number Placeholder 3">
            <a:extLst>
              <a:ext uri="{FF2B5EF4-FFF2-40B4-BE49-F238E27FC236}">
                <a16:creationId xmlns:a16="http://schemas.microsoft.com/office/drawing/2014/main" id="{828455AF-980B-D438-C1E8-47AC0560D594}"/>
              </a:ext>
            </a:extLst>
          </p:cNvPr>
          <p:cNvSpPr>
            <a:spLocks noGrp="1"/>
          </p:cNvSpPr>
          <p:nvPr>
            <p:ph type="sldNum" sz="quarter" idx="12"/>
          </p:nvPr>
        </p:nvSpPr>
        <p:spPr/>
        <p:txBody>
          <a:bodyPr/>
          <a:lstStyle/>
          <a:p>
            <a:fld id="{976007EE-741A-4B3E-9E63-2666FF12DC55}" type="slidenum">
              <a:rPr lang="en-US" smtClean="0"/>
              <a:t>20</a:t>
            </a:fld>
            <a:endParaRPr lang="en-US"/>
          </a:p>
        </p:txBody>
      </p:sp>
      <p:sp>
        <p:nvSpPr>
          <p:cNvPr id="5" name="TextBox 4">
            <a:extLst>
              <a:ext uri="{FF2B5EF4-FFF2-40B4-BE49-F238E27FC236}">
                <a16:creationId xmlns:a16="http://schemas.microsoft.com/office/drawing/2014/main" id="{F81A5D64-EFBB-E225-958E-43C18F802019}"/>
              </a:ext>
            </a:extLst>
          </p:cNvPr>
          <p:cNvSpPr txBox="1"/>
          <p:nvPr/>
        </p:nvSpPr>
        <p:spPr>
          <a:xfrm>
            <a:off x="838200" y="1008529"/>
            <a:ext cx="503368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References : </a:t>
            </a:r>
          </a:p>
        </p:txBody>
      </p:sp>
      <p:sp>
        <p:nvSpPr>
          <p:cNvPr id="6" name="TextBox 5">
            <a:extLst>
              <a:ext uri="{FF2B5EF4-FFF2-40B4-BE49-F238E27FC236}">
                <a16:creationId xmlns:a16="http://schemas.microsoft.com/office/drawing/2014/main" id="{CA21FE3C-DA45-3065-8B24-CB709344DB2A}"/>
              </a:ext>
            </a:extLst>
          </p:cNvPr>
          <p:cNvSpPr txBox="1"/>
          <p:nvPr/>
        </p:nvSpPr>
        <p:spPr>
          <a:xfrm>
            <a:off x="838200" y="1942733"/>
            <a:ext cx="9197789" cy="33733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Chander, P.S., Soundarya, J., </a:t>
            </a:r>
            <a:r>
              <a:rPr lang="en-US" dirty="0" err="1"/>
              <a:t>Priyadharsini</a:t>
            </a:r>
            <a:r>
              <a:rPr lang="en-US" dirty="0"/>
              <a:t>, R.: Brain </a:t>
            </a:r>
            <a:r>
              <a:rPr lang="en-US" dirty="0" err="1"/>
              <a:t>Tumour</a:t>
            </a:r>
            <a:r>
              <a:rPr lang="en-US" dirty="0"/>
              <a:t> Detection and Classification using K-means clustering and SVM classifier. </a:t>
            </a:r>
            <a:r>
              <a:rPr lang="en-US" dirty="0" err="1"/>
              <a:t>InRITA</a:t>
            </a:r>
            <a:r>
              <a:rPr lang="en-US" dirty="0"/>
              <a:t> 2018, pp. 49–63. Springer, Singapore (2020)</a:t>
            </a:r>
          </a:p>
          <a:p>
            <a:pPr marL="285750" indent="-285750">
              <a:lnSpc>
                <a:spcPct val="150000"/>
              </a:lnSpc>
              <a:buFont typeface="Arial" panose="020B0604020202020204" pitchFamily="34" charset="0"/>
              <a:buChar char="•"/>
            </a:pPr>
            <a:r>
              <a:rPr lang="en-US" dirty="0"/>
              <a:t>Sultan, H.H., Salem, N.M., Al-</a:t>
            </a:r>
            <a:r>
              <a:rPr lang="en-US" dirty="0" err="1"/>
              <a:t>Atabany</a:t>
            </a:r>
            <a:r>
              <a:rPr lang="en-US" dirty="0"/>
              <a:t>, W. (2019). Multi-classification of brain tumor images using deep neural network. IEEE Access, 7: 69215-69225. </a:t>
            </a:r>
          </a:p>
          <a:p>
            <a:pPr marL="285750" indent="-285750">
              <a:lnSpc>
                <a:spcPct val="150000"/>
              </a:lnSpc>
              <a:buFont typeface="Arial" panose="020B0604020202020204" pitchFamily="34" charset="0"/>
              <a:buChar char="•"/>
            </a:pPr>
            <a:r>
              <a:rPr lang="en-US" dirty="0">
                <a:hlinkClick r:id="rId2"/>
              </a:rPr>
              <a:t>https://doi.org/10.1109/ACCESS.2019.2919122</a:t>
            </a:r>
            <a:endParaRPr lang="en-US" dirty="0"/>
          </a:p>
          <a:p>
            <a:pPr marL="285750" indent="-285750">
              <a:lnSpc>
                <a:spcPct val="150000"/>
              </a:lnSpc>
              <a:buFont typeface="Arial" panose="020B0604020202020204" pitchFamily="34" charset="0"/>
              <a:buChar char="•"/>
            </a:pPr>
            <a:r>
              <a:rPr lang="en-US" dirty="0"/>
              <a:t>Hu, M., Zhong, Y., Xie, S., </a:t>
            </a:r>
            <a:r>
              <a:rPr lang="en-US" dirty="0" err="1"/>
              <a:t>Lv</a:t>
            </a:r>
            <a:r>
              <a:rPr lang="en-US" dirty="0"/>
              <a:t>, H., </a:t>
            </a:r>
            <a:r>
              <a:rPr lang="en-US" dirty="0" err="1"/>
              <a:t>Lv</a:t>
            </a:r>
            <a:r>
              <a:rPr lang="en-US" dirty="0"/>
              <a:t>, Z. (2021). Fuzzy system based medical image processing for brain disease prediction. Frontiers in Neuroscience, 15: 714318.</a:t>
            </a:r>
          </a:p>
          <a:p>
            <a:pPr marL="285750" indent="-285750">
              <a:lnSpc>
                <a:spcPct val="150000"/>
              </a:lnSpc>
              <a:buFont typeface="Arial" panose="020B0604020202020204" pitchFamily="34" charset="0"/>
              <a:buChar char="•"/>
            </a:pPr>
            <a:r>
              <a:rPr lang="en-US" dirty="0"/>
              <a:t> </a:t>
            </a:r>
            <a:r>
              <a:rPr lang="en-US" dirty="0">
                <a:hlinkClick r:id="rId3"/>
              </a:rPr>
              <a:t>https://doi.org/10.3389/fnins.2021.714318</a:t>
            </a:r>
            <a:endParaRPr lang="en-US" dirty="0"/>
          </a:p>
        </p:txBody>
      </p:sp>
    </p:spTree>
    <p:extLst>
      <p:ext uri="{BB962C8B-B14F-4D97-AF65-F5344CB8AC3E}">
        <p14:creationId xmlns:p14="http://schemas.microsoft.com/office/powerpoint/2010/main" val="3448892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79C171-06D8-98AE-F86E-57008197155D}"/>
              </a:ext>
            </a:extLst>
          </p:cNvPr>
          <p:cNvSpPr>
            <a:spLocks noGrp="1"/>
          </p:cNvSpPr>
          <p:nvPr>
            <p:ph type="dt" sz="half" idx="10"/>
          </p:nvPr>
        </p:nvSpPr>
        <p:spPr/>
        <p:txBody>
          <a:bodyPr/>
          <a:lstStyle/>
          <a:p>
            <a:fld id="{F7CD2C35-7155-43E1-9A1C-4CF08050EF51}" type="datetime1">
              <a:rPr lang="en-US" smtClean="0"/>
              <a:t>5/9/2024</a:t>
            </a:fld>
            <a:endParaRPr lang="en-US"/>
          </a:p>
        </p:txBody>
      </p:sp>
      <p:sp>
        <p:nvSpPr>
          <p:cNvPr id="4" name="Slide Number Placeholder 3">
            <a:extLst>
              <a:ext uri="{FF2B5EF4-FFF2-40B4-BE49-F238E27FC236}">
                <a16:creationId xmlns:a16="http://schemas.microsoft.com/office/drawing/2014/main" id="{01C72E2A-FFB5-0436-2619-9969CBF88235}"/>
              </a:ext>
            </a:extLst>
          </p:cNvPr>
          <p:cNvSpPr>
            <a:spLocks noGrp="1"/>
          </p:cNvSpPr>
          <p:nvPr>
            <p:ph type="sldNum" sz="quarter" idx="12"/>
          </p:nvPr>
        </p:nvSpPr>
        <p:spPr/>
        <p:txBody>
          <a:bodyPr/>
          <a:lstStyle/>
          <a:p>
            <a:fld id="{976007EE-741A-4B3E-9E63-2666FF12DC55}" type="slidenum">
              <a:rPr lang="en-US" smtClean="0"/>
              <a:t>21</a:t>
            </a:fld>
            <a:endParaRPr lang="en-US"/>
          </a:p>
        </p:txBody>
      </p:sp>
      <p:sp>
        <p:nvSpPr>
          <p:cNvPr id="5" name="TextBox 4">
            <a:extLst>
              <a:ext uri="{FF2B5EF4-FFF2-40B4-BE49-F238E27FC236}">
                <a16:creationId xmlns:a16="http://schemas.microsoft.com/office/drawing/2014/main" id="{4AC9A670-5B5A-9CC3-3989-3BE43EFAD0F2}"/>
              </a:ext>
            </a:extLst>
          </p:cNvPr>
          <p:cNvSpPr txBox="1"/>
          <p:nvPr/>
        </p:nvSpPr>
        <p:spPr>
          <a:xfrm>
            <a:off x="838200" y="2967335"/>
            <a:ext cx="7845503" cy="923330"/>
          </a:xfrm>
          <a:prstGeom prst="rect">
            <a:avLst/>
          </a:prstGeom>
          <a:noFill/>
        </p:spPr>
        <p:txBody>
          <a:bodyPr wrap="square" rtlCol="0">
            <a:spAutoFit/>
          </a:bodyPr>
          <a:lstStyle/>
          <a:p>
            <a:pPr lvl="6"/>
            <a:r>
              <a:rPr lang="en-US" sz="5400" b="1" dirty="0">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2970590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0004FE-20DA-9628-72C5-2ED3890E90DE}"/>
              </a:ext>
            </a:extLst>
          </p:cNvPr>
          <p:cNvSpPr>
            <a:spLocks noGrp="1"/>
          </p:cNvSpPr>
          <p:nvPr>
            <p:ph type="dt" sz="half" idx="10"/>
          </p:nvPr>
        </p:nvSpPr>
        <p:spPr/>
        <p:txBody>
          <a:bodyPr/>
          <a:lstStyle/>
          <a:p>
            <a:fld id="{F7CD2C35-7155-43E1-9A1C-4CF08050EF51}" type="datetime1">
              <a:rPr lang="en-US" smtClean="0"/>
              <a:t>5/8/2024</a:t>
            </a:fld>
            <a:endParaRPr lang="en-US"/>
          </a:p>
        </p:txBody>
      </p:sp>
      <p:sp>
        <p:nvSpPr>
          <p:cNvPr id="4" name="Slide Number Placeholder 3">
            <a:extLst>
              <a:ext uri="{FF2B5EF4-FFF2-40B4-BE49-F238E27FC236}">
                <a16:creationId xmlns:a16="http://schemas.microsoft.com/office/drawing/2014/main" id="{1F1CB34A-89FB-1D53-A60B-FFDF4E40E222}"/>
              </a:ext>
            </a:extLst>
          </p:cNvPr>
          <p:cNvSpPr>
            <a:spLocks noGrp="1"/>
          </p:cNvSpPr>
          <p:nvPr>
            <p:ph type="sldNum" sz="quarter" idx="12"/>
          </p:nvPr>
        </p:nvSpPr>
        <p:spPr/>
        <p:txBody>
          <a:bodyPr/>
          <a:lstStyle/>
          <a:p>
            <a:fld id="{976007EE-741A-4B3E-9E63-2666FF12DC55}" type="slidenum">
              <a:rPr lang="en-US" smtClean="0"/>
              <a:t>22</a:t>
            </a:fld>
            <a:endParaRPr lang="en-US"/>
          </a:p>
        </p:txBody>
      </p:sp>
      <p:sp>
        <p:nvSpPr>
          <p:cNvPr id="5" name="TextBox 4">
            <a:extLst>
              <a:ext uri="{FF2B5EF4-FFF2-40B4-BE49-F238E27FC236}">
                <a16:creationId xmlns:a16="http://schemas.microsoft.com/office/drawing/2014/main" id="{05F6A6F3-F7E4-B1BD-F473-33F36A7CD947}"/>
              </a:ext>
            </a:extLst>
          </p:cNvPr>
          <p:cNvSpPr txBox="1"/>
          <p:nvPr/>
        </p:nvSpPr>
        <p:spPr>
          <a:xfrm>
            <a:off x="1525385" y="2967335"/>
            <a:ext cx="6777318" cy="923330"/>
          </a:xfrm>
          <a:prstGeom prst="rect">
            <a:avLst/>
          </a:prstGeom>
          <a:noFill/>
        </p:spPr>
        <p:txBody>
          <a:bodyPr wrap="square" rtlCol="0">
            <a:spAutoFit/>
          </a:bodyPr>
          <a:lstStyle/>
          <a:p>
            <a:pPr lvl="6"/>
            <a:r>
              <a:rPr lang="en-US" sz="5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90639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6CF048-7241-F1FD-2D82-C5BD593941D3}"/>
              </a:ext>
            </a:extLst>
          </p:cNvPr>
          <p:cNvSpPr txBox="1"/>
          <p:nvPr/>
        </p:nvSpPr>
        <p:spPr>
          <a:xfrm>
            <a:off x="914399" y="900953"/>
            <a:ext cx="9816353" cy="4211730"/>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Objectives :</a:t>
            </a:r>
          </a:p>
          <a:p>
            <a:r>
              <a:rPr lang="en-US" sz="2400" b="1" dirty="0">
                <a:latin typeface="Times New Roman" panose="02020603050405020304" pitchFamily="18" charset="0"/>
                <a:cs typeface="Times New Roman" panose="02020603050405020304" pitchFamily="18" charset="0"/>
              </a:rPr>
              <a:t>	</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classify brain tumors using deep learning methods.</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explore image enhancement techniques for improving MRI contrast.</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develop a lightweight CNN for efficient feature extraction.</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assess classification performance using accuracy, sensitivity, specificity, and precision.</a:t>
            </a:r>
          </a:p>
          <a:p>
            <a:pPr marL="800100" lvl="1"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validate proposed methods through comparative analysis.</a:t>
            </a:r>
          </a:p>
        </p:txBody>
      </p:sp>
      <p:sp>
        <p:nvSpPr>
          <p:cNvPr id="3" name="Date Placeholder 2">
            <a:extLst>
              <a:ext uri="{FF2B5EF4-FFF2-40B4-BE49-F238E27FC236}">
                <a16:creationId xmlns:a16="http://schemas.microsoft.com/office/drawing/2014/main" id="{FEE33D8F-F32E-10A4-2908-1F3C3EB579CE}"/>
              </a:ext>
            </a:extLst>
          </p:cNvPr>
          <p:cNvSpPr>
            <a:spLocks noGrp="1"/>
          </p:cNvSpPr>
          <p:nvPr>
            <p:ph type="dt" sz="half" idx="10"/>
          </p:nvPr>
        </p:nvSpPr>
        <p:spPr/>
        <p:txBody>
          <a:bodyPr/>
          <a:lstStyle/>
          <a:p>
            <a:fld id="{C2C351D3-8E43-4509-AA80-46F397BBF561}" type="datetime1">
              <a:rPr lang="en-US" smtClean="0"/>
              <a:t>5/8/2024</a:t>
            </a:fld>
            <a:endParaRPr lang="en-US"/>
          </a:p>
        </p:txBody>
      </p:sp>
      <p:sp>
        <p:nvSpPr>
          <p:cNvPr id="5" name="Slide Number Placeholder 4">
            <a:extLst>
              <a:ext uri="{FF2B5EF4-FFF2-40B4-BE49-F238E27FC236}">
                <a16:creationId xmlns:a16="http://schemas.microsoft.com/office/drawing/2014/main" id="{29C06C39-E58B-45F8-AEC1-EF371A683097}"/>
              </a:ext>
            </a:extLst>
          </p:cNvPr>
          <p:cNvSpPr>
            <a:spLocks noGrp="1"/>
          </p:cNvSpPr>
          <p:nvPr>
            <p:ph type="sldNum" sz="quarter" idx="12"/>
          </p:nvPr>
        </p:nvSpPr>
        <p:spPr/>
        <p:txBody>
          <a:bodyPr/>
          <a:lstStyle/>
          <a:p>
            <a:fld id="{976007EE-741A-4B3E-9E63-2666FF12DC55}" type="slidenum">
              <a:rPr lang="en-US" smtClean="0"/>
              <a:t>3</a:t>
            </a:fld>
            <a:endParaRPr lang="en-US"/>
          </a:p>
        </p:txBody>
      </p:sp>
    </p:spTree>
    <p:extLst>
      <p:ext uri="{BB962C8B-B14F-4D97-AF65-F5344CB8AC3E}">
        <p14:creationId xmlns:p14="http://schemas.microsoft.com/office/powerpoint/2010/main" val="3922373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9B2401-9971-2C20-736C-78D425EE1681}"/>
              </a:ext>
            </a:extLst>
          </p:cNvPr>
          <p:cNvSpPr txBox="1"/>
          <p:nvPr/>
        </p:nvSpPr>
        <p:spPr>
          <a:xfrm>
            <a:off x="968188" y="793376"/>
            <a:ext cx="10690412" cy="954107"/>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Introduction : </a:t>
            </a:r>
          </a:p>
          <a:p>
            <a:endParaRPr lang="en-US" sz="24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34489B59-EAB1-09EF-1E60-F55206D3F084}"/>
              </a:ext>
            </a:extLst>
          </p:cNvPr>
          <p:cNvSpPr>
            <a:spLocks noGrp="1"/>
          </p:cNvSpPr>
          <p:nvPr>
            <p:ph type="dt" sz="half" idx="10"/>
          </p:nvPr>
        </p:nvSpPr>
        <p:spPr/>
        <p:txBody>
          <a:bodyPr/>
          <a:lstStyle/>
          <a:p>
            <a:fld id="{A17FD841-8961-4E45-AB0B-21048A82118A}" type="datetime1">
              <a:rPr lang="en-US" smtClean="0"/>
              <a:t>5/8/2024</a:t>
            </a:fld>
            <a:endParaRPr lang="en-US"/>
          </a:p>
        </p:txBody>
      </p:sp>
      <p:sp>
        <p:nvSpPr>
          <p:cNvPr id="5" name="Slide Number Placeholder 4">
            <a:extLst>
              <a:ext uri="{FF2B5EF4-FFF2-40B4-BE49-F238E27FC236}">
                <a16:creationId xmlns:a16="http://schemas.microsoft.com/office/drawing/2014/main" id="{F4D6AB8D-BFFE-4EA0-F606-A27F2E75AD36}"/>
              </a:ext>
            </a:extLst>
          </p:cNvPr>
          <p:cNvSpPr>
            <a:spLocks noGrp="1"/>
          </p:cNvSpPr>
          <p:nvPr>
            <p:ph type="sldNum" sz="quarter" idx="12"/>
          </p:nvPr>
        </p:nvSpPr>
        <p:spPr/>
        <p:txBody>
          <a:bodyPr/>
          <a:lstStyle/>
          <a:p>
            <a:fld id="{976007EE-741A-4B3E-9E63-2666FF12DC55}" type="slidenum">
              <a:rPr lang="en-US" smtClean="0"/>
              <a:t>4</a:t>
            </a:fld>
            <a:endParaRPr lang="en-US"/>
          </a:p>
        </p:txBody>
      </p:sp>
      <p:graphicFrame>
        <p:nvGraphicFramePr>
          <p:cNvPr id="4" name="Table 3">
            <a:extLst>
              <a:ext uri="{FF2B5EF4-FFF2-40B4-BE49-F238E27FC236}">
                <a16:creationId xmlns:a16="http://schemas.microsoft.com/office/drawing/2014/main" id="{16623BD8-CFF3-3563-3559-E9549994EB69}"/>
              </a:ext>
            </a:extLst>
          </p:cNvPr>
          <p:cNvGraphicFramePr>
            <a:graphicFrameLocks noGrp="1"/>
          </p:cNvGraphicFramePr>
          <p:nvPr>
            <p:extLst>
              <p:ext uri="{D42A27DB-BD31-4B8C-83A1-F6EECF244321}">
                <p14:modId xmlns:p14="http://schemas.microsoft.com/office/powerpoint/2010/main" val="3111341118"/>
              </p:ext>
            </p:extLst>
          </p:nvPr>
        </p:nvGraphicFramePr>
        <p:xfrm>
          <a:off x="968188" y="1475006"/>
          <a:ext cx="10032368" cy="4458614"/>
        </p:xfrm>
        <a:graphic>
          <a:graphicData uri="http://schemas.openxmlformats.org/drawingml/2006/table">
            <a:tbl>
              <a:tblPr firstRow="1" bandRow="1">
                <a:tableStyleId>{5C22544A-7EE6-4342-B048-85BDC9FD1C3A}</a:tableStyleId>
              </a:tblPr>
              <a:tblGrid>
                <a:gridCol w="2508092">
                  <a:extLst>
                    <a:ext uri="{9D8B030D-6E8A-4147-A177-3AD203B41FA5}">
                      <a16:colId xmlns:a16="http://schemas.microsoft.com/office/drawing/2014/main" val="3147612723"/>
                    </a:ext>
                  </a:extLst>
                </a:gridCol>
                <a:gridCol w="2508092">
                  <a:extLst>
                    <a:ext uri="{9D8B030D-6E8A-4147-A177-3AD203B41FA5}">
                      <a16:colId xmlns:a16="http://schemas.microsoft.com/office/drawing/2014/main" val="439247261"/>
                    </a:ext>
                  </a:extLst>
                </a:gridCol>
                <a:gridCol w="2508092">
                  <a:extLst>
                    <a:ext uri="{9D8B030D-6E8A-4147-A177-3AD203B41FA5}">
                      <a16:colId xmlns:a16="http://schemas.microsoft.com/office/drawing/2014/main" val="2659678166"/>
                    </a:ext>
                  </a:extLst>
                </a:gridCol>
                <a:gridCol w="2508092">
                  <a:extLst>
                    <a:ext uri="{9D8B030D-6E8A-4147-A177-3AD203B41FA5}">
                      <a16:colId xmlns:a16="http://schemas.microsoft.com/office/drawing/2014/main" val="3974876532"/>
                    </a:ext>
                  </a:extLst>
                </a:gridCol>
              </a:tblGrid>
              <a:tr h="86729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chemeClr val="tx1"/>
                          </a:solidFill>
                          <a:effectLst/>
                          <a:uLnTx/>
                          <a:uFillTx/>
                          <a:latin typeface="Times New Roman" panose="02020603050405020304" pitchFamily="18" charset="0"/>
                          <a:ea typeface="Arial"/>
                          <a:cs typeface="Times New Roman" panose="02020603050405020304" pitchFamily="18" charset="0"/>
                          <a:sym typeface="Arial"/>
                        </a:rPr>
                        <a:t>Serial No.</a:t>
                      </a:r>
                      <a:endParaRPr kumimoji="0" lang="en-US" sz="2000" b="1" i="0" u="none" strike="noStrike" kern="0" cap="none" spc="0" normalizeH="0" baseline="0" noProof="0" dirty="0">
                        <a:ln>
                          <a:noFill/>
                        </a:ln>
                        <a:solidFill>
                          <a:schemeClr val="tx1"/>
                        </a:solidFill>
                        <a:effectLst/>
                        <a:uLnTx/>
                        <a:uFillTx/>
                        <a:latin typeface="Times New Roman" panose="02020603050405020304" pitchFamily="18" charset="0"/>
                        <a:ea typeface="Calibri"/>
                        <a:cs typeface="Times New Roman" panose="02020603050405020304" pitchFamily="18" charset="0"/>
                        <a:sym typeface="Arial"/>
                      </a:endParaRPr>
                    </a:p>
                    <a:p>
                      <a:endParaRPr lang="en-US" sz="2000" dirty="0">
                        <a:solidFill>
                          <a:schemeClr val="tx1"/>
                        </a:solidFill>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chemeClr val="tx1"/>
                          </a:solidFill>
                          <a:effectLst/>
                          <a:uLnTx/>
                          <a:uFillTx/>
                          <a:latin typeface="Times New Roman" panose="02020603050405020304" pitchFamily="18" charset="0"/>
                          <a:ea typeface="Arial"/>
                          <a:cs typeface="Times New Roman" panose="02020603050405020304" pitchFamily="18" charset="0"/>
                          <a:sym typeface="Arial"/>
                        </a:rPr>
                        <a:t>Title</a:t>
                      </a:r>
                      <a:endParaRPr kumimoji="0" lang="en-US" sz="2000" b="1" i="0" u="none" strike="noStrike" kern="0" cap="none" spc="0" normalizeH="0" baseline="0" noProof="0" dirty="0">
                        <a:ln>
                          <a:noFill/>
                        </a:ln>
                        <a:solidFill>
                          <a:schemeClr val="tx1"/>
                        </a:solidFill>
                        <a:effectLst/>
                        <a:uLnTx/>
                        <a:uFillTx/>
                        <a:latin typeface="Times New Roman" panose="02020603050405020304" pitchFamily="18" charset="0"/>
                        <a:ea typeface="Calibri"/>
                        <a:cs typeface="Times New Roman" panose="02020603050405020304" pitchFamily="18" charset="0"/>
                        <a:sym typeface="Arial"/>
                      </a:endParaRPr>
                    </a:p>
                    <a:p>
                      <a:endParaRPr lang="en-US" sz="2000" dirty="0">
                        <a:solidFill>
                          <a:schemeClr val="tx1"/>
                        </a:solidFill>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chemeClr val="tx1"/>
                          </a:solidFill>
                          <a:effectLst/>
                          <a:uLnTx/>
                          <a:uFillTx/>
                          <a:latin typeface="Times New Roman" panose="02020603050405020304" pitchFamily="18" charset="0"/>
                          <a:ea typeface="Arial"/>
                          <a:cs typeface="Times New Roman" panose="02020603050405020304" pitchFamily="18" charset="0"/>
                          <a:sym typeface="Arial"/>
                        </a:rPr>
                        <a:t>Source / Institution</a:t>
                      </a:r>
                      <a:endParaRPr kumimoji="0" lang="en-US" sz="2000" b="1" i="0" u="none" strike="noStrike" kern="0" cap="none" spc="0" normalizeH="0" baseline="0" noProof="0" dirty="0">
                        <a:ln>
                          <a:noFill/>
                        </a:ln>
                        <a:solidFill>
                          <a:schemeClr val="tx1"/>
                        </a:solidFill>
                        <a:effectLst/>
                        <a:uLnTx/>
                        <a:uFillTx/>
                        <a:latin typeface="Times New Roman" panose="02020603050405020304" pitchFamily="18" charset="0"/>
                        <a:ea typeface="Calibri"/>
                        <a:cs typeface="Times New Roman" panose="02020603050405020304" pitchFamily="18" charset="0"/>
                        <a:sym typeface="Arial"/>
                      </a:endParaRPr>
                    </a:p>
                    <a:p>
                      <a:endParaRPr lang="en-US" sz="2000" dirty="0">
                        <a:solidFill>
                          <a:schemeClr val="tx1"/>
                        </a:solidFill>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chemeClr val="tx1"/>
                          </a:solidFill>
                          <a:effectLst/>
                          <a:uLnTx/>
                          <a:uFillTx/>
                          <a:latin typeface="Times New Roman" panose="02020603050405020304" pitchFamily="18" charset="0"/>
                          <a:ea typeface="Arial"/>
                          <a:cs typeface="Times New Roman" panose="02020603050405020304" pitchFamily="18" charset="0"/>
                          <a:sym typeface="Arial"/>
                        </a:rPr>
                        <a:t>Publishing Year</a:t>
                      </a:r>
                      <a:endParaRPr kumimoji="0" lang="en-US" sz="2000" b="1" i="0" u="none" strike="noStrike" kern="0" cap="none" spc="0" normalizeH="0" baseline="0" noProof="0" dirty="0">
                        <a:ln>
                          <a:noFill/>
                        </a:ln>
                        <a:solidFill>
                          <a:schemeClr val="tx1"/>
                        </a:solidFill>
                        <a:effectLst/>
                        <a:uLnTx/>
                        <a:uFillTx/>
                        <a:latin typeface="Times New Roman" panose="02020603050405020304" pitchFamily="18" charset="0"/>
                        <a:ea typeface="Calibri"/>
                        <a:cs typeface="Times New Roman" panose="02020603050405020304" pitchFamily="18" charset="0"/>
                        <a:sym typeface="Arial"/>
                      </a:endParaRPr>
                    </a:p>
                    <a:p>
                      <a:endParaRPr lang="en-US" sz="2000" dirty="0">
                        <a:solidFill>
                          <a:schemeClr val="tx1"/>
                        </a:solidFill>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extLst>
                  <a:ext uri="{0D108BD9-81ED-4DB2-BD59-A6C34878D82A}">
                    <a16:rowId xmlns:a16="http://schemas.microsoft.com/office/drawing/2014/main" val="422984981"/>
                  </a:ext>
                </a:extLst>
              </a:tr>
              <a:tr h="939564">
                <a:tc>
                  <a:txBody>
                    <a:bodyPr/>
                    <a:lstStyle/>
                    <a:p>
                      <a:pPr algn="ctr"/>
                      <a:r>
                        <a:rPr lang="en-US" sz="1800" dirty="0">
                          <a:latin typeface="Times New Roman" panose="02020603050405020304" pitchFamily="18" charset="0"/>
                          <a:cs typeface="Times New Roman" panose="02020603050405020304" pitchFamily="18" charset="0"/>
                        </a:rPr>
                        <a:t>1.</a:t>
                      </a:r>
                    </a:p>
                  </a:txBody>
                  <a:tcPr>
                    <a:solidFill>
                      <a:schemeClr val="accent5">
                        <a:lumMod val="40000"/>
                        <a:lumOff val="6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 Hybrid Deep Learning Model for Brain Tumor Classification</a:t>
                      </a:r>
                    </a:p>
                  </a:txBody>
                  <a:tcPr>
                    <a:solidFill>
                      <a:schemeClr val="accent5">
                        <a:lumMod val="40000"/>
                        <a:lumOff val="6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IEEE transactions on image processing</a:t>
                      </a:r>
                    </a:p>
                  </a:txBody>
                  <a:tcPr>
                    <a:solidFill>
                      <a:schemeClr val="accent5">
                        <a:lumMod val="40000"/>
                        <a:lumOff val="6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June 2022</a:t>
                      </a:r>
                    </a:p>
                  </a:txBody>
                  <a:tcPr>
                    <a:solidFill>
                      <a:schemeClr val="accent5">
                        <a:lumMod val="40000"/>
                        <a:lumOff val="60000"/>
                      </a:schemeClr>
                    </a:solidFill>
                  </a:tcPr>
                </a:tc>
                <a:extLst>
                  <a:ext uri="{0D108BD9-81ED-4DB2-BD59-A6C34878D82A}">
                    <a16:rowId xmlns:a16="http://schemas.microsoft.com/office/drawing/2014/main" val="3990738208"/>
                  </a:ext>
                </a:extLst>
              </a:tr>
              <a:tr h="1373209">
                <a:tc>
                  <a:txBody>
                    <a:bodyPr/>
                    <a:lstStyle/>
                    <a:p>
                      <a:pPr algn="ctr"/>
                      <a:r>
                        <a:rPr lang="en-US" sz="1800" dirty="0">
                          <a:latin typeface="Times New Roman" panose="02020603050405020304" pitchFamily="18" charset="0"/>
                          <a:cs typeface="Times New Roman" panose="02020603050405020304" pitchFamily="18" charset="0"/>
                        </a:rPr>
                        <a:t>2.</a:t>
                      </a:r>
                    </a:p>
                  </a:txBody>
                  <a:tcPr>
                    <a:solidFill>
                      <a:schemeClr val="accent5">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A combination of feature extraction methods and deep learning for brain </a:t>
                      </a:r>
                      <a:r>
                        <a:rPr lang="en-US" sz="1800" dirty="0" err="1">
                          <a:latin typeface="Times New Roman" panose="02020603050405020304" pitchFamily="18" charset="0"/>
                          <a:cs typeface="Times New Roman" panose="02020603050405020304" pitchFamily="18" charset="0"/>
                        </a:rPr>
                        <a:t>tumou</a:t>
                      </a:r>
                      <a:r>
                        <a:rPr lang="en-US" sz="1800" dirty="0">
                          <a:latin typeface="Times New Roman" panose="02020603050405020304" pitchFamily="18" charset="0"/>
                          <a:cs typeface="Times New Roman" panose="02020603050405020304" pitchFamily="18" charset="0"/>
                        </a:rPr>
                        <a:t> classification</a:t>
                      </a:r>
                    </a:p>
                    <a:p>
                      <a:pPr algn="ctr"/>
                      <a:endParaRPr lang="en-US" sz="1800"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IET Image Processing</a:t>
                      </a:r>
                    </a:p>
                  </a:txBody>
                  <a:tcPr>
                    <a:solidFill>
                      <a:schemeClr val="accent5">
                        <a:lumMod val="40000"/>
                        <a:lumOff val="6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September 2022</a:t>
                      </a:r>
                    </a:p>
                  </a:txBody>
                  <a:tcPr>
                    <a:solidFill>
                      <a:schemeClr val="accent5">
                        <a:lumMod val="40000"/>
                        <a:lumOff val="60000"/>
                      </a:schemeClr>
                    </a:solidFill>
                  </a:tcPr>
                </a:tc>
                <a:extLst>
                  <a:ext uri="{0D108BD9-81ED-4DB2-BD59-A6C34878D82A}">
                    <a16:rowId xmlns:a16="http://schemas.microsoft.com/office/drawing/2014/main" val="1889957576"/>
                  </a:ext>
                </a:extLst>
              </a:tr>
              <a:tr h="1156386">
                <a:tc>
                  <a:txBody>
                    <a:bodyPr/>
                    <a:lstStyle/>
                    <a:p>
                      <a:pPr algn="ctr"/>
                      <a:r>
                        <a:rPr lang="en-US" sz="1800" dirty="0">
                          <a:latin typeface="Times New Roman" panose="02020603050405020304" pitchFamily="18" charset="0"/>
                          <a:cs typeface="Times New Roman" panose="02020603050405020304" pitchFamily="18" charset="0"/>
                        </a:rPr>
                        <a:t>3.</a:t>
                      </a:r>
                    </a:p>
                  </a:txBody>
                  <a:tcPr>
                    <a:solidFill>
                      <a:schemeClr val="accent5">
                        <a:lumMod val="40000"/>
                        <a:lumOff val="6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 Novel Deep Learning Approach for Brain Tumors Classification Using MRI Images</a:t>
                      </a:r>
                    </a:p>
                  </a:txBody>
                  <a:tcPr>
                    <a:solidFill>
                      <a:schemeClr val="accent5">
                        <a:lumMod val="40000"/>
                        <a:lumOff val="60000"/>
                      </a:schemeClr>
                    </a:solidFill>
                  </a:tcP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International Information and Engineering Technology Association.</a:t>
                      </a:r>
                      <a:endParaRPr lang="en-US" sz="1800"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June 2023</a:t>
                      </a:r>
                    </a:p>
                  </a:txBody>
                  <a:tcPr>
                    <a:solidFill>
                      <a:schemeClr val="accent5">
                        <a:lumMod val="40000"/>
                        <a:lumOff val="60000"/>
                      </a:schemeClr>
                    </a:solidFill>
                  </a:tcPr>
                </a:tc>
                <a:extLst>
                  <a:ext uri="{0D108BD9-81ED-4DB2-BD59-A6C34878D82A}">
                    <a16:rowId xmlns:a16="http://schemas.microsoft.com/office/drawing/2014/main" val="2951976574"/>
                  </a:ext>
                </a:extLst>
              </a:tr>
            </a:tbl>
          </a:graphicData>
        </a:graphic>
      </p:graphicFrame>
    </p:spTree>
    <p:extLst>
      <p:ext uri="{BB962C8B-B14F-4D97-AF65-F5344CB8AC3E}">
        <p14:creationId xmlns:p14="http://schemas.microsoft.com/office/powerpoint/2010/main" val="3724293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349F-5362-2437-5D4A-0CE451CC47D6}"/>
              </a:ext>
            </a:extLst>
          </p:cNvPr>
          <p:cNvSpPr>
            <a:spLocks noGrp="1"/>
          </p:cNvSpPr>
          <p:nvPr>
            <p:ph type="title"/>
          </p:nvPr>
        </p:nvSpPr>
        <p:spPr>
          <a:xfrm>
            <a:off x="838200" y="1058602"/>
            <a:ext cx="5873858" cy="781750"/>
          </a:xfrm>
        </p:spPr>
        <p:txBody>
          <a:bodyPr>
            <a:normAutofit fontScale="90000"/>
          </a:bodyPr>
          <a:lstStyle/>
          <a:p>
            <a:pPr>
              <a:lnSpc>
                <a:spcPct val="150000"/>
              </a:lnSpc>
            </a:pPr>
            <a:br>
              <a:rPr lang="en-US" sz="4400" b="1" u="sng"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Literature Review(Contd..) :</a:t>
            </a:r>
            <a:br>
              <a:rPr lang="en-US" sz="36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endParaRPr lang="en-US" dirty="0"/>
          </a:p>
        </p:txBody>
      </p:sp>
      <p:sp>
        <p:nvSpPr>
          <p:cNvPr id="3" name="Date Placeholder 2">
            <a:extLst>
              <a:ext uri="{FF2B5EF4-FFF2-40B4-BE49-F238E27FC236}">
                <a16:creationId xmlns:a16="http://schemas.microsoft.com/office/drawing/2014/main" id="{D3F4E878-DB86-13D0-7052-D898E9840020}"/>
              </a:ext>
            </a:extLst>
          </p:cNvPr>
          <p:cNvSpPr>
            <a:spLocks noGrp="1"/>
          </p:cNvSpPr>
          <p:nvPr>
            <p:ph type="dt" sz="half" idx="10"/>
          </p:nvPr>
        </p:nvSpPr>
        <p:spPr/>
        <p:txBody>
          <a:bodyPr/>
          <a:lstStyle/>
          <a:p>
            <a:fld id="{1FB3C21B-0FC8-47D4-AA0C-55C5ADF89FC0}" type="datetime1">
              <a:rPr lang="en-US" smtClean="0"/>
              <a:t>5/9/2024</a:t>
            </a:fld>
            <a:endParaRPr lang="en-US"/>
          </a:p>
        </p:txBody>
      </p:sp>
      <p:sp>
        <p:nvSpPr>
          <p:cNvPr id="5" name="Slide Number Placeholder 4">
            <a:extLst>
              <a:ext uri="{FF2B5EF4-FFF2-40B4-BE49-F238E27FC236}">
                <a16:creationId xmlns:a16="http://schemas.microsoft.com/office/drawing/2014/main" id="{4FA87E77-C3DF-68CF-24EE-6A6CF857C1B2}"/>
              </a:ext>
            </a:extLst>
          </p:cNvPr>
          <p:cNvSpPr>
            <a:spLocks noGrp="1"/>
          </p:cNvSpPr>
          <p:nvPr>
            <p:ph type="sldNum" sz="quarter" idx="12"/>
          </p:nvPr>
        </p:nvSpPr>
        <p:spPr/>
        <p:txBody>
          <a:bodyPr/>
          <a:lstStyle/>
          <a:p>
            <a:fld id="{976007EE-741A-4B3E-9E63-2666FF12DC55}" type="slidenum">
              <a:rPr lang="en-US" smtClean="0"/>
              <a:t>5</a:t>
            </a:fld>
            <a:endParaRPr lang="en-US"/>
          </a:p>
        </p:txBody>
      </p:sp>
      <p:sp>
        <p:nvSpPr>
          <p:cNvPr id="11" name="TextBox 10">
            <a:extLst>
              <a:ext uri="{FF2B5EF4-FFF2-40B4-BE49-F238E27FC236}">
                <a16:creationId xmlns:a16="http://schemas.microsoft.com/office/drawing/2014/main" id="{3A575F1D-54C6-D055-6ADA-944031B78592}"/>
              </a:ext>
            </a:extLst>
          </p:cNvPr>
          <p:cNvSpPr txBox="1"/>
          <p:nvPr/>
        </p:nvSpPr>
        <p:spPr>
          <a:xfrm>
            <a:off x="838200" y="1840352"/>
            <a:ext cx="9035512" cy="3449470"/>
          </a:xfrm>
          <a:prstGeom prst="rect">
            <a:avLst/>
          </a:prstGeom>
          <a:noFill/>
        </p:spPr>
        <p:txBody>
          <a:bodyPr wrap="square" rtlCol="0">
            <a:spAutoFit/>
          </a:bodyPr>
          <a:lstStyle/>
          <a:p>
            <a:pPr>
              <a:lnSpc>
                <a:spcPct val="150000"/>
              </a:lnSpc>
            </a:pPr>
            <a:r>
              <a:rPr lang="en-US" sz="2800" b="1" i="0" dirty="0">
                <a:effectLst/>
                <a:latin typeface="Times New Roman" panose="02020603050405020304" pitchFamily="18" charset="0"/>
                <a:cs typeface="Times New Roman" panose="02020603050405020304" pitchFamily="18" charset="0"/>
              </a:rPr>
              <a:t>Paper 1:</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1. Emphasis on automated brain tumor classification using MRI.</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2. Deep learning offers promise but challenges remain.</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3. Need for efficient feature extraction and classification methods.</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4. CNNs explored for brain tumor analysis.</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5. Challenges include dataset size and model interpretability.</a:t>
            </a:r>
            <a:endParaRPr lang="en-US" sz="2400" dirty="0"/>
          </a:p>
        </p:txBody>
      </p:sp>
    </p:spTree>
    <p:extLst>
      <p:ext uri="{BB962C8B-B14F-4D97-AF65-F5344CB8AC3E}">
        <p14:creationId xmlns:p14="http://schemas.microsoft.com/office/powerpoint/2010/main" val="669697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349F-5362-2437-5D4A-0CE451CC47D6}"/>
              </a:ext>
            </a:extLst>
          </p:cNvPr>
          <p:cNvSpPr>
            <a:spLocks noGrp="1"/>
          </p:cNvSpPr>
          <p:nvPr>
            <p:ph type="title"/>
          </p:nvPr>
        </p:nvSpPr>
        <p:spPr>
          <a:xfrm>
            <a:off x="838200" y="1103250"/>
            <a:ext cx="5416658" cy="781750"/>
          </a:xfrm>
        </p:spPr>
        <p:txBody>
          <a:bodyPr>
            <a:normAutofit fontScale="90000"/>
          </a:bodyPr>
          <a:lstStyle/>
          <a:p>
            <a:pPr>
              <a:lnSpc>
                <a:spcPct val="150000"/>
              </a:lnSpc>
            </a:pPr>
            <a:br>
              <a:rPr lang="en-US" sz="4400" b="1" u="sng"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Literature Review (Contd..) :</a:t>
            </a:r>
            <a:br>
              <a:rPr lang="en-US" sz="36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endParaRPr lang="en-US" dirty="0"/>
          </a:p>
        </p:txBody>
      </p:sp>
      <p:sp>
        <p:nvSpPr>
          <p:cNvPr id="3" name="Date Placeholder 2">
            <a:extLst>
              <a:ext uri="{FF2B5EF4-FFF2-40B4-BE49-F238E27FC236}">
                <a16:creationId xmlns:a16="http://schemas.microsoft.com/office/drawing/2014/main" id="{D3F4E878-DB86-13D0-7052-D898E9840020}"/>
              </a:ext>
            </a:extLst>
          </p:cNvPr>
          <p:cNvSpPr>
            <a:spLocks noGrp="1"/>
          </p:cNvSpPr>
          <p:nvPr>
            <p:ph type="dt" sz="half" idx="10"/>
          </p:nvPr>
        </p:nvSpPr>
        <p:spPr/>
        <p:txBody>
          <a:bodyPr/>
          <a:lstStyle/>
          <a:p>
            <a:fld id="{1FB3C21B-0FC8-47D4-AA0C-55C5ADF89FC0}" type="datetime1">
              <a:rPr lang="en-US" smtClean="0"/>
              <a:t>5/9/2024</a:t>
            </a:fld>
            <a:endParaRPr lang="en-US"/>
          </a:p>
        </p:txBody>
      </p:sp>
      <p:sp>
        <p:nvSpPr>
          <p:cNvPr id="5" name="Slide Number Placeholder 4">
            <a:extLst>
              <a:ext uri="{FF2B5EF4-FFF2-40B4-BE49-F238E27FC236}">
                <a16:creationId xmlns:a16="http://schemas.microsoft.com/office/drawing/2014/main" id="{4FA87E77-C3DF-68CF-24EE-6A6CF857C1B2}"/>
              </a:ext>
            </a:extLst>
          </p:cNvPr>
          <p:cNvSpPr>
            <a:spLocks noGrp="1"/>
          </p:cNvSpPr>
          <p:nvPr>
            <p:ph type="sldNum" sz="quarter" idx="12"/>
          </p:nvPr>
        </p:nvSpPr>
        <p:spPr/>
        <p:txBody>
          <a:bodyPr/>
          <a:lstStyle/>
          <a:p>
            <a:fld id="{976007EE-741A-4B3E-9E63-2666FF12DC55}" type="slidenum">
              <a:rPr lang="en-US" smtClean="0"/>
              <a:t>6</a:t>
            </a:fld>
            <a:endParaRPr lang="en-US"/>
          </a:p>
        </p:txBody>
      </p:sp>
      <p:sp>
        <p:nvSpPr>
          <p:cNvPr id="11" name="TextBox 10">
            <a:extLst>
              <a:ext uri="{FF2B5EF4-FFF2-40B4-BE49-F238E27FC236}">
                <a16:creationId xmlns:a16="http://schemas.microsoft.com/office/drawing/2014/main" id="{3A575F1D-54C6-D055-6ADA-944031B78592}"/>
              </a:ext>
            </a:extLst>
          </p:cNvPr>
          <p:cNvSpPr txBox="1"/>
          <p:nvPr/>
        </p:nvSpPr>
        <p:spPr>
          <a:xfrm>
            <a:off x="838200" y="1885000"/>
            <a:ext cx="10174638" cy="3449470"/>
          </a:xfrm>
          <a:prstGeom prst="rect">
            <a:avLst/>
          </a:prstGeom>
          <a:noFill/>
        </p:spPr>
        <p:txBody>
          <a:bodyPr wrap="square" rtlCol="0">
            <a:spAutoFit/>
          </a:bodyPr>
          <a:lstStyle/>
          <a:p>
            <a:pPr>
              <a:lnSpc>
                <a:spcPct val="150000"/>
              </a:lnSpc>
            </a:pPr>
            <a:r>
              <a:rPr lang="en-US" sz="2800" b="1" i="0" dirty="0">
                <a:effectLst/>
                <a:latin typeface="Times New Roman" panose="02020603050405020304" pitchFamily="18" charset="0"/>
                <a:cs typeface="Times New Roman" panose="02020603050405020304" pitchFamily="18" charset="0"/>
              </a:rPr>
              <a:t>Paper 2:</a:t>
            </a:r>
            <a:br>
              <a:rPr lang="en-US" sz="2400" b="1" i="0" dirty="0">
                <a:effectLst/>
                <a:latin typeface="Times New Roman" panose="02020603050405020304" pitchFamily="18" charset="0"/>
                <a:cs typeface="Times New Roman" panose="02020603050405020304" pitchFamily="18" charset="0"/>
              </a:rPr>
            </a:br>
            <a:r>
              <a:rPr lang="en-US" sz="2400" i="0" dirty="0">
                <a:effectLst/>
                <a:latin typeface="Times New Roman" panose="02020603050405020304" pitchFamily="18" charset="0"/>
                <a:cs typeface="Times New Roman" panose="02020603050405020304" pitchFamily="18" charset="0"/>
              </a:rPr>
              <a:t>1. Image enhancement crucial for MRI quality improvement.</a:t>
            </a:r>
            <a:br>
              <a:rPr lang="en-US" sz="2400" i="0" dirty="0">
                <a:effectLst/>
                <a:latin typeface="Times New Roman" panose="02020603050405020304" pitchFamily="18" charset="0"/>
                <a:cs typeface="Times New Roman" panose="02020603050405020304" pitchFamily="18" charset="0"/>
              </a:rPr>
            </a:br>
            <a:r>
              <a:rPr lang="en-US" sz="2400" i="0" dirty="0">
                <a:effectLst/>
                <a:latin typeface="Times New Roman" panose="02020603050405020304" pitchFamily="18" charset="0"/>
                <a:cs typeface="Times New Roman" panose="02020603050405020304" pitchFamily="18" charset="0"/>
              </a:rPr>
              <a:t>2. Techniques like histogram equalization and unsharp filtering are common.</a:t>
            </a:r>
            <a:br>
              <a:rPr lang="en-US" sz="2400" i="0" dirty="0">
                <a:effectLst/>
                <a:latin typeface="Times New Roman" panose="02020603050405020304" pitchFamily="18" charset="0"/>
                <a:cs typeface="Times New Roman" panose="02020603050405020304" pitchFamily="18" charset="0"/>
              </a:rPr>
            </a:br>
            <a:r>
              <a:rPr lang="en-US" sz="2400" i="0" dirty="0">
                <a:effectLst/>
                <a:latin typeface="Times New Roman" panose="02020603050405020304" pitchFamily="18" charset="0"/>
                <a:cs typeface="Times New Roman" panose="02020603050405020304" pitchFamily="18" charset="0"/>
              </a:rPr>
              <a:t>3. Lightweight CNNs suitable for resource-constrained platforms.</a:t>
            </a:r>
            <a:br>
              <a:rPr lang="en-US" sz="2400" i="0" dirty="0">
                <a:effectLst/>
                <a:latin typeface="Times New Roman" panose="02020603050405020304" pitchFamily="18" charset="0"/>
                <a:cs typeface="Times New Roman" panose="02020603050405020304" pitchFamily="18" charset="0"/>
              </a:rPr>
            </a:br>
            <a:r>
              <a:rPr lang="en-US" sz="2400" i="0" dirty="0">
                <a:effectLst/>
                <a:latin typeface="Times New Roman" panose="02020603050405020304" pitchFamily="18" charset="0"/>
                <a:cs typeface="Times New Roman" panose="02020603050405020304" pitchFamily="18" charset="0"/>
              </a:rPr>
              <a:t>4. Batch normalization and Leaky Re improve CNN training.</a:t>
            </a:r>
            <a:br>
              <a:rPr lang="en-US" sz="2400" i="0" dirty="0">
                <a:effectLst/>
                <a:latin typeface="Times New Roman" panose="02020603050405020304" pitchFamily="18" charset="0"/>
                <a:cs typeface="Times New Roman" panose="02020603050405020304" pitchFamily="18" charset="0"/>
              </a:rPr>
            </a:br>
            <a:r>
              <a:rPr lang="en-US" sz="2400" i="0" dirty="0">
                <a:effectLst/>
                <a:latin typeface="Times New Roman" panose="02020603050405020304" pitchFamily="18" charset="0"/>
                <a:cs typeface="Times New Roman" panose="02020603050405020304" pitchFamily="18" charset="0"/>
              </a:rPr>
              <a:t>5. Standardized evaluation methods needed for rigorous assessment.</a:t>
            </a:r>
            <a:endParaRPr lang="en-US" sz="2400" dirty="0"/>
          </a:p>
        </p:txBody>
      </p:sp>
    </p:spTree>
    <p:extLst>
      <p:ext uri="{BB962C8B-B14F-4D97-AF65-F5344CB8AC3E}">
        <p14:creationId xmlns:p14="http://schemas.microsoft.com/office/powerpoint/2010/main" val="791100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349F-5362-2437-5D4A-0CE451CC47D6}"/>
              </a:ext>
            </a:extLst>
          </p:cNvPr>
          <p:cNvSpPr>
            <a:spLocks noGrp="1"/>
          </p:cNvSpPr>
          <p:nvPr>
            <p:ph type="title"/>
          </p:nvPr>
        </p:nvSpPr>
        <p:spPr>
          <a:xfrm>
            <a:off x="937647" y="1191607"/>
            <a:ext cx="6408550" cy="781750"/>
          </a:xfrm>
        </p:spPr>
        <p:txBody>
          <a:bodyPr>
            <a:normAutofit fontScale="90000"/>
          </a:bodyPr>
          <a:lstStyle/>
          <a:p>
            <a:pPr>
              <a:lnSpc>
                <a:spcPct val="150000"/>
              </a:lnSpc>
            </a:pPr>
            <a:br>
              <a:rPr lang="en-US" sz="4400" b="1" u="sng"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Literature Review (Contd..) :</a:t>
            </a:r>
            <a:br>
              <a:rPr lang="en-US" sz="36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endParaRPr lang="en-US" dirty="0"/>
          </a:p>
        </p:txBody>
      </p:sp>
      <p:sp>
        <p:nvSpPr>
          <p:cNvPr id="3" name="Date Placeholder 2">
            <a:extLst>
              <a:ext uri="{FF2B5EF4-FFF2-40B4-BE49-F238E27FC236}">
                <a16:creationId xmlns:a16="http://schemas.microsoft.com/office/drawing/2014/main" id="{D3F4E878-DB86-13D0-7052-D898E9840020}"/>
              </a:ext>
            </a:extLst>
          </p:cNvPr>
          <p:cNvSpPr>
            <a:spLocks noGrp="1"/>
          </p:cNvSpPr>
          <p:nvPr>
            <p:ph type="dt" sz="half" idx="10"/>
          </p:nvPr>
        </p:nvSpPr>
        <p:spPr/>
        <p:txBody>
          <a:bodyPr/>
          <a:lstStyle/>
          <a:p>
            <a:fld id="{1FB3C21B-0FC8-47D4-AA0C-55C5ADF89FC0}" type="datetime1">
              <a:rPr lang="en-US" smtClean="0"/>
              <a:t>5/9/2024</a:t>
            </a:fld>
            <a:endParaRPr lang="en-US"/>
          </a:p>
        </p:txBody>
      </p:sp>
      <p:sp>
        <p:nvSpPr>
          <p:cNvPr id="5" name="Slide Number Placeholder 4">
            <a:extLst>
              <a:ext uri="{FF2B5EF4-FFF2-40B4-BE49-F238E27FC236}">
                <a16:creationId xmlns:a16="http://schemas.microsoft.com/office/drawing/2014/main" id="{4FA87E77-C3DF-68CF-24EE-6A6CF857C1B2}"/>
              </a:ext>
            </a:extLst>
          </p:cNvPr>
          <p:cNvSpPr>
            <a:spLocks noGrp="1"/>
          </p:cNvSpPr>
          <p:nvPr>
            <p:ph type="sldNum" sz="quarter" idx="12"/>
          </p:nvPr>
        </p:nvSpPr>
        <p:spPr/>
        <p:txBody>
          <a:bodyPr/>
          <a:lstStyle/>
          <a:p>
            <a:fld id="{976007EE-741A-4B3E-9E63-2666FF12DC55}" type="slidenum">
              <a:rPr lang="en-US" smtClean="0"/>
              <a:t>7</a:t>
            </a:fld>
            <a:endParaRPr lang="en-US"/>
          </a:p>
        </p:txBody>
      </p:sp>
      <p:sp>
        <p:nvSpPr>
          <p:cNvPr id="11" name="TextBox 10">
            <a:extLst>
              <a:ext uri="{FF2B5EF4-FFF2-40B4-BE49-F238E27FC236}">
                <a16:creationId xmlns:a16="http://schemas.microsoft.com/office/drawing/2014/main" id="{3A575F1D-54C6-D055-6ADA-944031B78592}"/>
              </a:ext>
            </a:extLst>
          </p:cNvPr>
          <p:cNvSpPr txBox="1"/>
          <p:nvPr/>
        </p:nvSpPr>
        <p:spPr>
          <a:xfrm>
            <a:off x="937647" y="1973357"/>
            <a:ext cx="10174638" cy="3449470"/>
          </a:xfrm>
          <a:prstGeom prst="rect">
            <a:avLst/>
          </a:prstGeom>
          <a:noFill/>
        </p:spPr>
        <p:txBody>
          <a:bodyPr wrap="square" rtlCol="0">
            <a:spAutoFit/>
          </a:bodyPr>
          <a:lstStyle/>
          <a:p>
            <a:pPr>
              <a:lnSpc>
                <a:spcPct val="150000"/>
              </a:lnSpc>
            </a:pPr>
            <a:r>
              <a:rPr lang="en-US" sz="2800" b="1" i="0" dirty="0">
                <a:effectLst/>
                <a:latin typeface="Times New Roman" panose="02020603050405020304" pitchFamily="18" charset="0"/>
                <a:cs typeface="Times New Roman" panose="02020603050405020304" pitchFamily="18" charset="0"/>
              </a:rPr>
              <a:t>Paper 3:</a:t>
            </a:r>
            <a:br>
              <a:rPr lang="en-US" sz="2800" b="1" i="0" dirty="0">
                <a:effectLst/>
                <a:latin typeface="Times New Roman" panose="02020603050405020304" pitchFamily="18" charset="0"/>
                <a:cs typeface="Times New Roman" panose="02020603050405020304" pitchFamily="18" charset="0"/>
              </a:rPr>
            </a:br>
            <a:r>
              <a:rPr lang="en-US" sz="2400" i="0" dirty="0">
                <a:effectLst/>
                <a:latin typeface="Times New Roman" panose="02020603050405020304" pitchFamily="18" charset="0"/>
                <a:cs typeface="Times New Roman" panose="02020603050405020304" pitchFamily="18" charset="0"/>
              </a:rPr>
              <a:t>1. Deep learning models effective for brain tumor classification.</a:t>
            </a:r>
            <a:br>
              <a:rPr lang="en-US" sz="2400" i="0" dirty="0">
                <a:effectLst/>
                <a:latin typeface="Times New Roman" panose="02020603050405020304" pitchFamily="18" charset="0"/>
                <a:cs typeface="Times New Roman" panose="02020603050405020304" pitchFamily="18" charset="0"/>
              </a:rPr>
            </a:br>
            <a:r>
              <a:rPr lang="en-US" sz="2400" i="0" dirty="0">
                <a:effectLst/>
                <a:latin typeface="Times New Roman" panose="02020603050405020304" pitchFamily="18" charset="0"/>
                <a:cs typeface="Times New Roman" panose="02020603050405020304" pitchFamily="18" charset="0"/>
              </a:rPr>
              <a:t>2. Challenges include dataset variability and preprocessing.</a:t>
            </a:r>
            <a:br>
              <a:rPr lang="en-US" sz="2400" i="0" dirty="0">
                <a:effectLst/>
                <a:latin typeface="Times New Roman" panose="02020603050405020304" pitchFamily="18" charset="0"/>
                <a:cs typeface="Times New Roman" panose="02020603050405020304" pitchFamily="18" charset="0"/>
              </a:rPr>
            </a:br>
            <a:r>
              <a:rPr lang="en-US" sz="2400" i="0" dirty="0">
                <a:effectLst/>
                <a:latin typeface="Times New Roman" panose="02020603050405020304" pitchFamily="18" charset="0"/>
                <a:cs typeface="Times New Roman" panose="02020603050405020304" pitchFamily="18" charset="0"/>
              </a:rPr>
              <a:t>3. Image enhancement important for model training.</a:t>
            </a:r>
            <a:br>
              <a:rPr lang="en-US" sz="2400" i="0" dirty="0">
                <a:effectLst/>
                <a:latin typeface="Times New Roman" panose="02020603050405020304" pitchFamily="18" charset="0"/>
                <a:cs typeface="Times New Roman" panose="02020603050405020304" pitchFamily="18" charset="0"/>
              </a:rPr>
            </a:br>
            <a:r>
              <a:rPr lang="en-US" sz="2400" i="0" dirty="0">
                <a:effectLst/>
                <a:latin typeface="Times New Roman" panose="02020603050405020304" pitchFamily="18" charset="0"/>
                <a:cs typeface="Times New Roman" panose="02020603050405020304" pitchFamily="18" charset="0"/>
              </a:rPr>
              <a:t>4. Evaluation metrics like accuracy and sensitivity commonly used.</a:t>
            </a:r>
            <a:br>
              <a:rPr lang="en-US" sz="2400" i="0" dirty="0">
                <a:effectLst/>
                <a:latin typeface="Times New Roman" panose="02020603050405020304" pitchFamily="18" charset="0"/>
                <a:cs typeface="Times New Roman" panose="02020603050405020304" pitchFamily="18" charset="0"/>
              </a:rPr>
            </a:br>
            <a:r>
              <a:rPr lang="en-US" sz="2400" i="0" dirty="0">
                <a:effectLst/>
                <a:latin typeface="Times New Roman" panose="02020603050405020304" pitchFamily="18" charset="0"/>
                <a:cs typeface="Times New Roman" panose="02020603050405020304" pitchFamily="18" charset="0"/>
              </a:rPr>
              <a:t>5. Comparative analysis underscores need for improved methods.</a:t>
            </a:r>
            <a:endParaRPr lang="en-US" sz="2400" dirty="0"/>
          </a:p>
        </p:txBody>
      </p:sp>
    </p:spTree>
    <p:extLst>
      <p:ext uri="{BB962C8B-B14F-4D97-AF65-F5344CB8AC3E}">
        <p14:creationId xmlns:p14="http://schemas.microsoft.com/office/powerpoint/2010/main" val="4161222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49AD-E68D-09EB-1304-F89EC21A089C}"/>
              </a:ext>
            </a:extLst>
          </p:cNvPr>
          <p:cNvSpPr>
            <a:spLocks noGrp="1"/>
          </p:cNvSpPr>
          <p:nvPr>
            <p:ph type="title"/>
          </p:nvPr>
        </p:nvSpPr>
        <p:spPr>
          <a:xfrm>
            <a:off x="838200" y="2766218"/>
            <a:ext cx="10515600" cy="1325563"/>
          </a:xfrm>
        </p:spPr>
        <p:txBody>
          <a:bodyPr/>
          <a:lstStyle/>
          <a:p>
            <a:pPr algn="ctr"/>
            <a:r>
              <a:rPr lang="en-US" sz="4400" b="1" dirty="0">
                <a:latin typeface="Times New Roman" panose="02020603050405020304" pitchFamily="18" charset="0"/>
                <a:cs typeface="Times New Roman" panose="02020603050405020304" pitchFamily="18" charset="0"/>
              </a:rPr>
              <a:t> Methodology </a:t>
            </a:r>
            <a:endParaRPr lang="en-US" dirty="0"/>
          </a:p>
        </p:txBody>
      </p:sp>
      <p:sp>
        <p:nvSpPr>
          <p:cNvPr id="3" name="Date Placeholder 2">
            <a:extLst>
              <a:ext uri="{FF2B5EF4-FFF2-40B4-BE49-F238E27FC236}">
                <a16:creationId xmlns:a16="http://schemas.microsoft.com/office/drawing/2014/main" id="{74D28C04-06A2-09A0-B6B6-A823FD6390B8}"/>
              </a:ext>
            </a:extLst>
          </p:cNvPr>
          <p:cNvSpPr>
            <a:spLocks noGrp="1"/>
          </p:cNvSpPr>
          <p:nvPr>
            <p:ph type="dt" sz="half" idx="10"/>
          </p:nvPr>
        </p:nvSpPr>
        <p:spPr/>
        <p:txBody>
          <a:bodyPr/>
          <a:lstStyle/>
          <a:p>
            <a:fld id="{1FB3C21B-0FC8-47D4-AA0C-55C5ADF89FC0}" type="datetime1">
              <a:rPr lang="en-US" smtClean="0"/>
              <a:t>5/9/2024</a:t>
            </a:fld>
            <a:endParaRPr lang="en-US"/>
          </a:p>
        </p:txBody>
      </p:sp>
      <p:sp>
        <p:nvSpPr>
          <p:cNvPr id="5" name="Slide Number Placeholder 4">
            <a:extLst>
              <a:ext uri="{FF2B5EF4-FFF2-40B4-BE49-F238E27FC236}">
                <a16:creationId xmlns:a16="http://schemas.microsoft.com/office/drawing/2014/main" id="{9558BB55-4AC3-664D-2E20-4841FFFC7F31}"/>
              </a:ext>
            </a:extLst>
          </p:cNvPr>
          <p:cNvSpPr>
            <a:spLocks noGrp="1"/>
          </p:cNvSpPr>
          <p:nvPr>
            <p:ph type="sldNum" sz="quarter" idx="12"/>
          </p:nvPr>
        </p:nvSpPr>
        <p:spPr/>
        <p:txBody>
          <a:bodyPr/>
          <a:lstStyle/>
          <a:p>
            <a:fld id="{976007EE-741A-4B3E-9E63-2666FF12DC55}" type="slidenum">
              <a:rPr lang="en-US" smtClean="0"/>
              <a:t>8</a:t>
            </a:fld>
            <a:endParaRPr lang="en-US"/>
          </a:p>
        </p:txBody>
      </p:sp>
    </p:spTree>
    <p:extLst>
      <p:ext uri="{BB962C8B-B14F-4D97-AF65-F5344CB8AC3E}">
        <p14:creationId xmlns:p14="http://schemas.microsoft.com/office/powerpoint/2010/main" val="905917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349F-5362-2437-5D4A-0CE451CC47D6}"/>
              </a:ext>
            </a:extLst>
          </p:cNvPr>
          <p:cNvSpPr>
            <a:spLocks noGrp="1"/>
          </p:cNvSpPr>
          <p:nvPr>
            <p:ph type="title"/>
          </p:nvPr>
        </p:nvSpPr>
        <p:spPr>
          <a:xfrm>
            <a:off x="308018" y="939449"/>
            <a:ext cx="12080929" cy="1201118"/>
          </a:xfrm>
        </p:spPr>
        <p:txBody>
          <a:bodyPr>
            <a:normAutofit fontScale="90000"/>
          </a:bodyPr>
          <a:lstStyle/>
          <a:p>
            <a:pPr>
              <a:lnSpc>
                <a:spcPct val="150000"/>
              </a:lnSpc>
            </a:pPr>
            <a:br>
              <a:rPr lang="en-US" sz="4400" b="1" u="sng"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Paper1 : Automated Brain Tumor Classification using MRI</a:t>
            </a: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endParaRPr lang="en-US" dirty="0"/>
          </a:p>
        </p:txBody>
      </p:sp>
      <p:sp>
        <p:nvSpPr>
          <p:cNvPr id="3" name="Date Placeholder 2">
            <a:extLst>
              <a:ext uri="{FF2B5EF4-FFF2-40B4-BE49-F238E27FC236}">
                <a16:creationId xmlns:a16="http://schemas.microsoft.com/office/drawing/2014/main" id="{D3F4E878-DB86-13D0-7052-D898E9840020}"/>
              </a:ext>
            </a:extLst>
          </p:cNvPr>
          <p:cNvSpPr>
            <a:spLocks noGrp="1"/>
          </p:cNvSpPr>
          <p:nvPr>
            <p:ph type="dt" sz="half" idx="10"/>
          </p:nvPr>
        </p:nvSpPr>
        <p:spPr/>
        <p:txBody>
          <a:bodyPr/>
          <a:lstStyle/>
          <a:p>
            <a:fld id="{1FB3C21B-0FC8-47D4-AA0C-55C5ADF89FC0}" type="datetime1">
              <a:rPr lang="en-US" smtClean="0"/>
              <a:t>5/9/2024</a:t>
            </a:fld>
            <a:endParaRPr lang="en-US"/>
          </a:p>
        </p:txBody>
      </p:sp>
      <p:sp>
        <p:nvSpPr>
          <p:cNvPr id="5" name="Slide Number Placeholder 4">
            <a:extLst>
              <a:ext uri="{FF2B5EF4-FFF2-40B4-BE49-F238E27FC236}">
                <a16:creationId xmlns:a16="http://schemas.microsoft.com/office/drawing/2014/main" id="{4FA87E77-C3DF-68CF-24EE-6A6CF857C1B2}"/>
              </a:ext>
            </a:extLst>
          </p:cNvPr>
          <p:cNvSpPr>
            <a:spLocks noGrp="1"/>
          </p:cNvSpPr>
          <p:nvPr>
            <p:ph type="sldNum" sz="quarter" idx="12"/>
          </p:nvPr>
        </p:nvSpPr>
        <p:spPr/>
        <p:txBody>
          <a:bodyPr/>
          <a:lstStyle/>
          <a:p>
            <a:fld id="{976007EE-741A-4B3E-9E63-2666FF12DC55}" type="slidenum">
              <a:rPr lang="en-US" smtClean="0"/>
              <a:t>9</a:t>
            </a:fld>
            <a:endParaRPr lang="en-US"/>
          </a:p>
        </p:txBody>
      </p:sp>
      <p:sp>
        <p:nvSpPr>
          <p:cNvPr id="11" name="TextBox 10">
            <a:extLst>
              <a:ext uri="{FF2B5EF4-FFF2-40B4-BE49-F238E27FC236}">
                <a16:creationId xmlns:a16="http://schemas.microsoft.com/office/drawing/2014/main" id="{3A575F1D-54C6-D055-6ADA-944031B78592}"/>
              </a:ext>
            </a:extLst>
          </p:cNvPr>
          <p:cNvSpPr txBox="1"/>
          <p:nvPr/>
        </p:nvSpPr>
        <p:spPr>
          <a:xfrm>
            <a:off x="937647" y="1829931"/>
            <a:ext cx="4626245" cy="4708981"/>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Image Enhancement Step:</a:t>
            </a:r>
          </a:p>
          <a:p>
            <a:endParaRPr lang="en-US" sz="2800" b="1" dirty="0">
              <a:latin typeface="Times New Roman" panose="02020603050405020304" pitchFamily="18" charset="0"/>
              <a:cs typeface="Times New Roman" panose="02020603050405020304" pitchFamily="18" charset="0"/>
            </a:endParaRPr>
          </a:p>
          <a:p>
            <a:pPr marL="457200" indent="-457200">
              <a:lnSpc>
                <a:spcPct val="150000"/>
              </a:lnSpc>
              <a:buAutoNum type="arabicPeriod"/>
            </a:pPr>
            <a:r>
              <a:rPr lang="en-US" sz="2400" dirty="0">
                <a:latin typeface="Times New Roman" panose="02020603050405020304" pitchFamily="18" charset="0"/>
                <a:cs typeface="Times New Roman" panose="02020603050405020304" pitchFamily="18" charset="0"/>
              </a:rPr>
              <a:t>Utilizes image-editing techniques like unsharp filter and histogram equalization.</a:t>
            </a:r>
          </a:p>
          <a:p>
            <a:pPr marL="457200" indent="-457200">
              <a:lnSpc>
                <a:spcPct val="150000"/>
              </a:lnSpc>
              <a:buAutoNum type="arabicPeriod"/>
            </a:pPr>
            <a:r>
              <a:rPr lang="en-US" sz="2400" dirty="0">
                <a:latin typeface="Times New Roman" panose="02020603050405020304" pitchFamily="18" charset="0"/>
                <a:cs typeface="Times New Roman" panose="02020603050405020304" pitchFamily="18" charset="0"/>
              </a:rPr>
              <a:t>Aimed at improving contrast of brain tumor images and irrelevant background.</a:t>
            </a:r>
          </a:p>
          <a:p>
            <a:pPr marL="457200" indent="-457200">
              <a:buAutoNum type="arabicPeriod"/>
            </a:pPr>
            <a:endParaRPr lang="en-US"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94FFBC0-80E0-381B-75F3-740A7695B8BD}"/>
              </a:ext>
            </a:extLst>
          </p:cNvPr>
          <p:cNvSpPr txBox="1"/>
          <p:nvPr/>
        </p:nvSpPr>
        <p:spPr>
          <a:xfrm>
            <a:off x="6096000" y="1829931"/>
            <a:ext cx="4626245" cy="40886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Classification Step with Deep Learning:</a:t>
            </a:r>
          </a:p>
          <a:p>
            <a:endParaRPr lang="en-US" sz="2800" b="1" dirty="0">
              <a:latin typeface="Times New Roman" panose="02020603050405020304" pitchFamily="18" charset="0"/>
              <a:cs typeface="Times New Roman" panose="02020603050405020304" pitchFamily="18" charset="0"/>
            </a:endParaRPr>
          </a:p>
          <a:p>
            <a:pPr marL="457200" indent="-457200">
              <a:lnSpc>
                <a:spcPct val="150000"/>
              </a:lnSpc>
              <a:buAutoNum type="arabicPeriod"/>
            </a:pPr>
            <a:r>
              <a:rPr lang="en-US" sz="2400" dirty="0">
                <a:latin typeface="Times New Roman" panose="02020603050405020304" pitchFamily="18" charset="0"/>
                <a:cs typeface="Times New Roman" panose="02020603050405020304" pitchFamily="18" charset="0"/>
              </a:rPr>
              <a:t>Adopts Convolutional Neural Networks (CNNs) for feature extraction and classification.</a:t>
            </a:r>
          </a:p>
          <a:p>
            <a:pPr marL="457200" indent="-457200">
              <a:lnSpc>
                <a:spcPct val="150000"/>
              </a:lnSpc>
              <a:buAutoNum type="arabicPeriod"/>
            </a:pPr>
            <a:r>
              <a:rPr lang="en-US" sz="2400" dirty="0">
                <a:latin typeface="Times New Roman" panose="02020603050405020304" pitchFamily="18" charset="0"/>
                <a:cs typeface="Times New Roman" panose="02020603050405020304" pitchFamily="18" charset="0"/>
              </a:rPr>
              <a:t>CNNs offer potential for automated brain tumor analysis.</a:t>
            </a:r>
          </a:p>
        </p:txBody>
      </p:sp>
    </p:spTree>
    <p:extLst>
      <p:ext uri="{BB962C8B-B14F-4D97-AF65-F5344CB8AC3E}">
        <p14:creationId xmlns:p14="http://schemas.microsoft.com/office/powerpoint/2010/main" val="648098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2289</TotalTime>
  <Words>1282</Words>
  <Application>Microsoft Office PowerPoint</Application>
  <PresentationFormat>Widescreen</PresentationFormat>
  <Paragraphs>178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 Literature Review(Contd..) :  </vt:lpstr>
      <vt:lpstr> Literature Review (Contd..) :  </vt:lpstr>
      <vt:lpstr> Literature Review (Contd..) :  </vt:lpstr>
      <vt:lpstr> Methodology </vt:lpstr>
      <vt:lpstr> Paper1 : Automated Brain Tumor Classification using MRI   </vt:lpstr>
      <vt:lpstr>Paper2 : Lightweight CNN for Brain Tumor Classification</vt:lpstr>
      <vt:lpstr>Paper3 : Brain Tumor Classification with Image Enhancement</vt:lpstr>
      <vt:lpstr>                Model Training:  1.  LWCNN trained on preprocessed images in the training set. 2.  Max iterations and batch size set for efficient training.  Evaluation and Performance Analysis:  1.  Comparative evaluation with and without image enhancement. 2.  Performance Metrics: Accuracy, precision, sensitivity, specificity, and F-measure compared. 3.  Confusion matrices used to analyze prediction performance across different classes. </vt:lpstr>
      <vt:lpstr> Result analysis</vt:lpstr>
      <vt:lpstr>                 Paper 1:  1. Demonstrates the importance of image enhancement for brain tumor classification. 2. Achieves improved classification accuracy through image enhancement techniques.  Paper 2:  1. Focuses on the impact of unsharp filtering and histogram equalization on tumor detection. 2. Quantifies the enhancement's effect on tumor detection metrics and confusion matrices.  Paper 3:  1. Designs a Lightweight CNN architecture specifically for brain tumor classification. 2. Outperforms existing methods in terms of efficiency and classification accuracy. </vt:lpstr>
      <vt:lpstr> Comparison  among the papers</vt:lpstr>
      <vt:lpstr>PowerPoint Presentation</vt:lpstr>
      <vt:lpstr> Recommendation &amp; Findings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Shamsul Arifeen</dc:creator>
  <cp:lastModifiedBy>Shrabanti Debnath</cp:lastModifiedBy>
  <cp:revision>10</cp:revision>
  <dcterms:created xsi:type="dcterms:W3CDTF">2022-06-26T03:28:40Z</dcterms:created>
  <dcterms:modified xsi:type="dcterms:W3CDTF">2024-05-09T04:47:40Z</dcterms:modified>
</cp:coreProperties>
</file>