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SK Cuber" charset="1" panose="00000000000000000000"/>
      <p:regular r:id="rId14"/>
    </p:embeddedFont>
    <p:embeddedFont>
      <p:font typeface="Asap" charset="1" panose="020F0504030202060203"/>
      <p:regular r:id="rId15"/>
    </p:embeddedFont>
    <p:embeddedFont>
      <p:font typeface="Asap Bold" charset="1" panose="020F0804030202060203"/>
      <p:regular r:id="rId16"/>
    </p:embeddedFont>
    <p:embeddedFont>
      <p:font typeface="Asap Italics" charset="1" panose="020F05040302020D0203"/>
      <p:regular r:id="rId17"/>
    </p:embeddedFont>
    <p:embeddedFont>
      <p:font typeface="Asap Bold Italics" charset="1" panose="020F08040302020D0203"/>
      <p:regular r:id="rId18"/>
    </p:embeddedFont>
    <p:embeddedFont>
      <p:font typeface="Asap Medium" charset="1" panose="020F0604030202060203"/>
      <p:regular r:id="rId19"/>
    </p:embeddedFont>
    <p:embeddedFont>
      <p:font typeface="Asap Medium Italics" charset="1" panose="020F06040302020D0203"/>
      <p:regular r:id="rId20"/>
    </p:embeddedFont>
    <p:embeddedFont>
      <p:font typeface="Asap Semi-Bold" charset="1" panose="020F0704030202060203"/>
      <p:regular r:id="rId21"/>
    </p:embeddedFont>
    <p:embeddedFont>
      <p:font typeface="Asap Semi-Bold Italics" charset="1" panose="020F07040302020D02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43" Target="slides/slide21.xml" Type="http://schemas.openxmlformats.org/officeDocument/2006/relationships/slide"/><Relationship Id="rId44" Target="slides/slide2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4375" y="899740"/>
            <a:ext cx="15337303" cy="14288"/>
          </a:xfrm>
          <a:prstGeom prst="line">
            <a:avLst/>
          </a:prstGeom>
          <a:ln cap="flat" w="28575">
            <a:solidFill>
              <a:srgbClr val="FF57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418450" y="336440"/>
            <a:ext cx="1155175" cy="1155175"/>
          </a:xfrm>
          <a:custGeom>
            <a:avLst/>
            <a:gdLst/>
            <a:ahLst/>
            <a:cxnLst/>
            <a:rect r="r" b="b" t="t" l="l"/>
            <a:pathLst>
              <a:path h="1155175" w="1155175">
                <a:moveTo>
                  <a:pt x="0" y="0"/>
                </a:moveTo>
                <a:lnTo>
                  <a:pt x="1155175" y="0"/>
                </a:lnTo>
                <a:lnTo>
                  <a:pt x="1155175" y="1155175"/>
                </a:lnTo>
                <a:lnTo>
                  <a:pt x="0" y="1155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4375" y="8499621"/>
            <a:ext cx="1155175" cy="1155175"/>
          </a:xfrm>
          <a:custGeom>
            <a:avLst/>
            <a:gdLst/>
            <a:ahLst/>
            <a:cxnLst/>
            <a:rect r="r" b="b" t="t" l="l"/>
            <a:pathLst>
              <a:path h="1155175" w="1155175">
                <a:moveTo>
                  <a:pt x="0" y="0"/>
                </a:moveTo>
                <a:lnTo>
                  <a:pt x="1155175" y="0"/>
                </a:lnTo>
                <a:lnTo>
                  <a:pt x="1155175" y="1155175"/>
                </a:lnTo>
                <a:lnTo>
                  <a:pt x="0" y="1155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14375" y="7714571"/>
            <a:ext cx="6668285" cy="785049"/>
            <a:chOff x="0" y="0"/>
            <a:chExt cx="3722652" cy="4382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22652" cy="438264"/>
            </a:xfrm>
            <a:custGeom>
              <a:avLst/>
              <a:gdLst/>
              <a:ahLst/>
              <a:cxnLst/>
              <a:rect r="r" b="b" t="t" l="l"/>
              <a:pathLst>
                <a:path h="438264" w="3722652">
                  <a:moveTo>
                    <a:pt x="116101" y="0"/>
                  </a:moveTo>
                  <a:lnTo>
                    <a:pt x="3606552" y="0"/>
                  </a:lnTo>
                  <a:cubicBezTo>
                    <a:pt x="3637343" y="0"/>
                    <a:pt x="3666874" y="12232"/>
                    <a:pt x="3688647" y="34005"/>
                  </a:cubicBezTo>
                  <a:cubicBezTo>
                    <a:pt x="3710420" y="55778"/>
                    <a:pt x="3722652" y="85309"/>
                    <a:pt x="3722652" y="116101"/>
                  </a:cubicBezTo>
                  <a:lnTo>
                    <a:pt x="3722652" y="322163"/>
                  </a:lnTo>
                  <a:cubicBezTo>
                    <a:pt x="3722652" y="352955"/>
                    <a:pt x="3710420" y="382485"/>
                    <a:pt x="3688647" y="404258"/>
                  </a:cubicBezTo>
                  <a:cubicBezTo>
                    <a:pt x="3666874" y="426032"/>
                    <a:pt x="3637343" y="438264"/>
                    <a:pt x="3606552" y="438264"/>
                  </a:cubicBezTo>
                  <a:lnTo>
                    <a:pt x="116101" y="438264"/>
                  </a:lnTo>
                  <a:cubicBezTo>
                    <a:pt x="85309" y="438264"/>
                    <a:pt x="55778" y="426032"/>
                    <a:pt x="34005" y="404258"/>
                  </a:cubicBezTo>
                  <a:cubicBezTo>
                    <a:pt x="12232" y="382485"/>
                    <a:pt x="0" y="352955"/>
                    <a:pt x="0" y="322163"/>
                  </a:cubicBezTo>
                  <a:lnTo>
                    <a:pt x="0" y="116101"/>
                  </a:lnTo>
                  <a:cubicBezTo>
                    <a:pt x="0" y="85309"/>
                    <a:pt x="12232" y="55778"/>
                    <a:pt x="34005" y="34005"/>
                  </a:cubicBezTo>
                  <a:cubicBezTo>
                    <a:pt x="55778" y="12232"/>
                    <a:pt x="85309" y="0"/>
                    <a:pt x="1161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572E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3722652" cy="428739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575"/>
                </a:lnSpc>
              </a:pPr>
              <a:r>
                <a:rPr lang="en-US" sz="2299">
                  <a:solidFill>
                    <a:srgbClr val="FFFFFF"/>
                  </a:solidFill>
                  <a:latin typeface="Asap"/>
                </a:rPr>
                <a:t>A  SQL PROJECT MY SHRADDHA DWIVEDI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612587" y="1002415"/>
            <a:ext cx="8313345" cy="8282170"/>
          </a:xfrm>
          <a:custGeom>
            <a:avLst/>
            <a:gdLst/>
            <a:ahLst/>
            <a:cxnLst/>
            <a:rect r="r" b="b" t="t" l="l"/>
            <a:pathLst>
              <a:path h="8282170" w="8313345">
                <a:moveTo>
                  <a:pt x="0" y="0"/>
                </a:moveTo>
                <a:lnTo>
                  <a:pt x="8313345" y="0"/>
                </a:lnTo>
                <a:lnTo>
                  <a:pt x="8313345" y="8282170"/>
                </a:lnTo>
                <a:lnTo>
                  <a:pt x="0" y="8282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33259" y="1981203"/>
            <a:ext cx="1519182" cy="1606827"/>
          </a:xfrm>
          <a:custGeom>
            <a:avLst/>
            <a:gdLst/>
            <a:ahLst/>
            <a:cxnLst/>
            <a:rect r="r" b="b" t="t" l="l"/>
            <a:pathLst>
              <a:path h="1606827" w="1519182">
                <a:moveTo>
                  <a:pt x="0" y="0"/>
                </a:moveTo>
                <a:lnTo>
                  <a:pt x="1519182" y="0"/>
                </a:lnTo>
                <a:lnTo>
                  <a:pt x="1519182" y="1606827"/>
                </a:lnTo>
                <a:lnTo>
                  <a:pt x="0" y="1606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10294" y="6655142"/>
            <a:ext cx="1256187" cy="1328659"/>
          </a:xfrm>
          <a:custGeom>
            <a:avLst/>
            <a:gdLst/>
            <a:ahLst/>
            <a:cxnLst/>
            <a:rect r="r" b="b" t="t" l="l"/>
            <a:pathLst>
              <a:path h="1328659" w="1256187">
                <a:moveTo>
                  <a:pt x="0" y="0"/>
                </a:moveTo>
                <a:lnTo>
                  <a:pt x="1256187" y="0"/>
                </a:lnTo>
                <a:lnTo>
                  <a:pt x="1256187" y="1328659"/>
                </a:lnTo>
                <a:lnTo>
                  <a:pt x="0" y="13286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14375" y="2719061"/>
            <a:ext cx="10280146" cy="492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00"/>
              </a:lnSpc>
            </a:pPr>
            <a:r>
              <a:rPr lang="en-US" sz="9400">
                <a:solidFill>
                  <a:srgbClr val="FF572E"/>
                </a:solidFill>
                <a:latin typeface="SK Cuber"/>
              </a:rPr>
              <a:t>game analysis</a:t>
            </a:r>
          </a:p>
          <a:p>
            <a:pPr>
              <a:lnSpc>
                <a:spcPts val="9400"/>
              </a:lnSpc>
            </a:pPr>
            <a:r>
              <a:rPr lang="en-US" sz="9400">
                <a:solidFill>
                  <a:srgbClr val="FF572E"/>
                </a:solidFill>
                <a:latin typeface="SK Cuber"/>
              </a:rPr>
              <a:t>using </a:t>
            </a:r>
          </a:p>
          <a:p>
            <a:pPr>
              <a:lnSpc>
                <a:spcPts val="9400"/>
              </a:lnSpc>
            </a:pPr>
            <a:r>
              <a:rPr lang="en-US" sz="9400">
                <a:solidFill>
                  <a:srgbClr val="FF572E"/>
                </a:solidFill>
                <a:latin typeface="SK Cuber"/>
              </a:rPr>
              <a:t>mysql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567854" y="3669573"/>
            <a:ext cx="4402811" cy="2313477"/>
          </a:xfrm>
          <a:custGeom>
            <a:avLst/>
            <a:gdLst/>
            <a:ahLst/>
            <a:cxnLst/>
            <a:rect r="r" b="b" t="t" l="l"/>
            <a:pathLst>
              <a:path h="2313477" w="4402811">
                <a:moveTo>
                  <a:pt x="0" y="0"/>
                </a:moveTo>
                <a:lnTo>
                  <a:pt x="4402811" y="0"/>
                </a:lnTo>
                <a:lnTo>
                  <a:pt x="4402811" y="2313477"/>
                </a:lnTo>
                <a:lnTo>
                  <a:pt x="0" y="2313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55736" y="3064277"/>
            <a:ext cx="7703564" cy="5079734"/>
          </a:xfrm>
          <a:custGeom>
            <a:avLst/>
            <a:gdLst/>
            <a:ahLst/>
            <a:cxnLst/>
            <a:rect r="r" b="b" t="t" l="l"/>
            <a:pathLst>
              <a:path h="5079734" w="7703564">
                <a:moveTo>
                  <a:pt x="0" y="0"/>
                </a:moveTo>
                <a:lnTo>
                  <a:pt x="7703564" y="0"/>
                </a:lnTo>
                <a:lnTo>
                  <a:pt x="7703564" y="5079735"/>
                </a:lnTo>
                <a:lnTo>
                  <a:pt x="0" y="5079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267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6. Find `Level` and its corresponding `Level_code`wise sum of lives earned, excluding Level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0. Arrange in ascending order of level.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4097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ld.Level , pd.l1_code , sum(lives_earned) as total_livesearned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 as ld join player_details as pd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on ld.P_id = pd.P_id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ld.Level&gt;0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ld.Level , pd.l1_code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order by ld.Level desc;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3042" y="1425312"/>
            <a:ext cx="5603983" cy="8072404"/>
          </a:xfrm>
          <a:custGeom>
            <a:avLst/>
            <a:gdLst/>
            <a:ahLst/>
            <a:cxnLst/>
            <a:rect r="r" b="b" t="t" l="l"/>
            <a:pathLst>
              <a:path h="8072404" w="5603983">
                <a:moveTo>
                  <a:pt x="0" y="0"/>
                </a:moveTo>
                <a:lnTo>
                  <a:pt x="5603983" y="0"/>
                </a:lnTo>
                <a:lnTo>
                  <a:pt x="5603983" y="8072404"/>
                </a:lnTo>
                <a:lnTo>
                  <a:pt x="0" y="8072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223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7. Find the top 3 scores based on each `Dev_ID` and rank them in increasing order using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`Row_Number`. Display the difficulty as well.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255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* from (Select score , dev_id , difficulty,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row_number() over(partition by dev_id order by score desc) as ranks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level_details) as results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ranks&lt;=3;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31550" y="2390515"/>
            <a:ext cx="5784889" cy="5239808"/>
          </a:xfrm>
          <a:custGeom>
            <a:avLst/>
            <a:gdLst/>
            <a:ahLst/>
            <a:cxnLst/>
            <a:rect r="r" b="b" t="t" l="l"/>
            <a:pathLst>
              <a:path h="5239808" w="5784889">
                <a:moveTo>
                  <a:pt x="0" y="0"/>
                </a:moveTo>
                <a:lnTo>
                  <a:pt x="5784889" y="0"/>
                </a:lnTo>
                <a:lnTo>
                  <a:pt x="5784889" y="5239808"/>
                </a:lnTo>
                <a:lnTo>
                  <a:pt x="0" y="5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91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8. Find the `first_login` datetime for each device ID.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255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* from ( select dev_id , TimeStamp ,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 row_number()over(partition by dev_id order by TimeStamp) as ranks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 from level_details) as result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 where ranks=1;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40096" y="1598280"/>
            <a:ext cx="5002987" cy="7090440"/>
          </a:xfrm>
          <a:custGeom>
            <a:avLst/>
            <a:gdLst/>
            <a:ahLst/>
            <a:cxnLst/>
            <a:rect r="r" b="b" t="t" l="l"/>
            <a:pathLst>
              <a:path h="7090440" w="5002987">
                <a:moveTo>
                  <a:pt x="0" y="0"/>
                </a:moveTo>
                <a:lnTo>
                  <a:pt x="5002987" y="0"/>
                </a:lnTo>
                <a:lnTo>
                  <a:pt x="5002987" y="7090440"/>
                </a:lnTo>
                <a:lnTo>
                  <a:pt x="0" y="709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223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9. Find the top 5 scores based on each difficulty level and rank them in increasing order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using `Rank`. Display `Dev_ID` as well.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255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* from (Select dev_id , score , difficulty,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rank() over(partition by difficulty order by score desc) as ranks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level_details) as results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ranks&lt;=5 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94394" y="1340266"/>
            <a:ext cx="7106124" cy="7565132"/>
          </a:xfrm>
          <a:custGeom>
            <a:avLst/>
            <a:gdLst/>
            <a:ahLst/>
            <a:cxnLst/>
            <a:rect r="r" b="b" t="t" l="l"/>
            <a:pathLst>
              <a:path h="7565132" w="7106124">
                <a:moveTo>
                  <a:pt x="0" y="0"/>
                </a:moveTo>
                <a:lnTo>
                  <a:pt x="7106124" y="0"/>
                </a:lnTo>
                <a:lnTo>
                  <a:pt x="7106124" y="7565132"/>
                </a:lnTo>
                <a:lnTo>
                  <a:pt x="0" y="7565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267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10. Find the device ID that is first logged in (based on `start_datetime`) for each player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(`P_ID`). Output should contain player ID, device ID, and first login datetime.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306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* from ( select p_id , dev_id , TimeStamp ,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 rank()over(partition by p_id order by TimeStamp) as ranks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 from level_details) as result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 where ranks=1;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29865" y="1952680"/>
            <a:ext cx="5431037" cy="7305620"/>
          </a:xfrm>
          <a:custGeom>
            <a:avLst/>
            <a:gdLst/>
            <a:ahLst/>
            <a:cxnLst/>
            <a:rect r="r" b="b" t="t" l="l"/>
            <a:pathLst>
              <a:path h="7305620" w="5431037">
                <a:moveTo>
                  <a:pt x="0" y="0"/>
                </a:moveTo>
                <a:lnTo>
                  <a:pt x="5431037" y="0"/>
                </a:lnTo>
                <a:lnTo>
                  <a:pt x="5431037" y="7305620"/>
                </a:lnTo>
                <a:lnTo>
                  <a:pt x="0" y="7305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517578"/>
            <a:ext cx="9960702" cy="179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11. For each player and date, determine how many `kill_counts` were played by the player </a:t>
            </a:r>
            <a:r>
              <a:rPr lang="en-US" sz="3500">
                <a:solidFill>
                  <a:srgbClr val="FF572E"/>
                </a:solidFill>
                <a:latin typeface="Roboto"/>
              </a:rPr>
              <a:t>so far.</a:t>
            </a:r>
          </a:p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a) Using window functions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b) Without window functions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2000" y="2699385"/>
            <a:ext cx="6966513" cy="7183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a)  select p_id,dates ,player_killcounts from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(select p_id , date(TimeStamp) as dates, sum(kill_count) over(partition by p_id ,date(TimeStamp)) as player_killcounts,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row_number() over(partition by p_id ,date(TimeStamp)) as row_no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from level_details ) as result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where row_no =1;</a:t>
            </a:r>
          </a:p>
          <a:p>
            <a:pPr>
              <a:lnSpc>
                <a:spcPts val="4050"/>
              </a:lnSpc>
            </a:pP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b)  Select p_id,Date(TimeStamp) as Dates,Sum(kill_count) as Kill_Counts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p_id,Date(TimeStamp)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order by p_id,Date(TimeStamp);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2762" y="2911472"/>
            <a:ext cx="6966513" cy="223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12. Find the cumulative sum of stages crossed over `start_datetime` for each `P_ID`,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excluding the most recent `start_datetime`.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942975"/>
            <a:ext cx="8085221" cy="821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P_ID,TimeStamp, stages_crossed,Cumulative_of_Stages_crossed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( Select P_ID,TimeStamp,stages_crossed,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sum(stages_crossed) Over(partition by P_ID Order by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TimeStamp) as Cumulative_of_Stages_crossed,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Row_Number() Over(Partition by P_ID) as Row_NO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level_details) as result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(P_ID,Row_NO)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NOT IN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(Select P_ID,MAX(Row_No) as Row_No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(Select P_ID,TimeStamp,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sum(stages_crossed) Over(partition by P_ID Order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by TimeStamp) as Cumulative_of_Stages_crossed,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Row_Number() Over(Partition by P_ID) as Row_NO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level_details) as Project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P_ID);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9038" y="1476301"/>
            <a:ext cx="12763471" cy="7992461"/>
          </a:xfrm>
          <a:custGeom>
            <a:avLst/>
            <a:gdLst/>
            <a:ahLst/>
            <a:cxnLst/>
            <a:rect r="r" b="b" t="t" l="l"/>
            <a:pathLst>
              <a:path h="7992461" w="12763471">
                <a:moveTo>
                  <a:pt x="0" y="0"/>
                </a:moveTo>
                <a:lnTo>
                  <a:pt x="12763471" y="0"/>
                </a:lnTo>
                <a:lnTo>
                  <a:pt x="12763471" y="7992461"/>
                </a:lnTo>
                <a:lnTo>
                  <a:pt x="0" y="799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98160" y="2051745"/>
            <a:ext cx="4283164" cy="6796548"/>
          </a:xfrm>
          <a:custGeom>
            <a:avLst/>
            <a:gdLst/>
            <a:ahLst/>
            <a:cxnLst/>
            <a:rect r="r" b="b" t="t" l="l"/>
            <a:pathLst>
              <a:path h="6796548" w="4283164">
                <a:moveTo>
                  <a:pt x="0" y="0"/>
                </a:moveTo>
                <a:lnTo>
                  <a:pt x="4283164" y="0"/>
                </a:lnTo>
                <a:lnTo>
                  <a:pt x="4283164" y="6796548"/>
                </a:lnTo>
                <a:lnTo>
                  <a:pt x="0" y="6796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73892" y="2085443"/>
            <a:ext cx="4427148" cy="6762850"/>
          </a:xfrm>
          <a:custGeom>
            <a:avLst/>
            <a:gdLst/>
            <a:ahLst/>
            <a:cxnLst/>
            <a:rect r="r" b="b" t="t" l="l"/>
            <a:pathLst>
              <a:path h="6762850" w="4427148">
                <a:moveTo>
                  <a:pt x="0" y="0"/>
                </a:moveTo>
                <a:lnTo>
                  <a:pt x="4427148" y="0"/>
                </a:lnTo>
                <a:lnTo>
                  <a:pt x="4427148" y="6762850"/>
                </a:lnTo>
                <a:lnTo>
                  <a:pt x="0" y="6762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4375" y="1472937"/>
            <a:ext cx="6966513" cy="135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13. Extract the top 3 highest sums of scores for each `Dev_ID` and the corresponding `P_ID`.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375" y="3721939"/>
            <a:ext cx="6966513" cy="512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p_id, dev_id , sum_ofscore from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(select p_id , dev_id ,sum_ofscore,rank() over(partition by dev_id order by sum_ofscore desc ) as row_no from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(select p_id,dev_id,sum(score) as sum_ofscore from level_details 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p_id,dev_id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order by sum_ofscore desc,dev_id asc ) as result1) as result2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row_no&lt;=3;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39384" y="1028700"/>
            <a:ext cx="4340346" cy="7812624"/>
          </a:xfrm>
          <a:custGeom>
            <a:avLst/>
            <a:gdLst/>
            <a:ahLst/>
            <a:cxnLst/>
            <a:rect r="r" b="b" t="t" l="l"/>
            <a:pathLst>
              <a:path h="7812624" w="4340346">
                <a:moveTo>
                  <a:pt x="0" y="0"/>
                </a:moveTo>
                <a:lnTo>
                  <a:pt x="4340347" y="0"/>
                </a:lnTo>
                <a:lnTo>
                  <a:pt x="4340347" y="7812624"/>
                </a:lnTo>
                <a:lnTo>
                  <a:pt x="0" y="78126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179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14. Find players who scored more than 50% of the average score, scored by the sum of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scores for each `P_ID`.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306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p_id , sum(score) as total_scores from level_details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p_id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having sum(score)&gt; 0.5*(select avg(score) from level_details)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order by p_id;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5812" y="1343739"/>
            <a:ext cx="14569572" cy="167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00"/>
              </a:lnSpc>
            </a:pPr>
            <a:r>
              <a:rPr lang="en-US" sz="6200">
                <a:solidFill>
                  <a:srgbClr val="FF572E"/>
                </a:solidFill>
                <a:latin typeface="SK Cuber"/>
              </a:rPr>
              <a:t>Problem Statement:</a:t>
            </a:r>
          </a:p>
          <a:p>
            <a:pPr algn="l" marL="0" indent="0" lvl="0">
              <a:lnSpc>
                <a:spcPts val="62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85812" y="3093721"/>
            <a:ext cx="16948572" cy="560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1) Players play a game divided into 3-levels (L0,L1 and L2)</a:t>
            </a:r>
          </a:p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 2) Each level has 3 difficulty levels (Low,Medium,High)</a:t>
            </a:r>
          </a:p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 3) At each level,players have to kill the opponents using guns/physical fight</a:t>
            </a:r>
          </a:p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 4) Each level has multiple stages at each difficulty level.</a:t>
            </a:r>
          </a:p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 5) A player can only play L1 using its system generated L1_code.</a:t>
            </a:r>
          </a:p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 6) Only players who have played Level1 can possibly play Level2  using its system generated L2_code.</a:t>
            </a:r>
          </a:p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 7) By default a player can play L0.</a:t>
            </a:r>
          </a:p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 8) Each player can login to the game using a Dev_ID.</a:t>
            </a:r>
          </a:p>
          <a:p>
            <a:pPr>
              <a:lnSpc>
                <a:spcPts val="4427"/>
              </a:lnSpc>
            </a:pPr>
            <a:r>
              <a:rPr lang="en-US" sz="2951">
                <a:solidFill>
                  <a:srgbClr val="FFFFFF"/>
                </a:solidFill>
                <a:latin typeface="Asap"/>
              </a:rPr>
              <a:t> 9) Players can earn extra lives at each stage in a level.</a:t>
            </a:r>
          </a:p>
          <a:p>
            <a:pPr>
              <a:lnSpc>
                <a:spcPts val="4427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3999" y="1425312"/>
            <a:ext cx="6008362" cy="8150474"/>
          </a:xfrm>
          <a:custGeom>
            <a:avLst/>
            <a:gdLst/>
            <a:ahLst/>
            <a:cxnLst/>
            <a:rect r="r" b="b" t="t" l="l"/>
            <a:pathLst>
              <a:path h="8150474" w="6008362">
                <a:moveTo>
                  <a:pt x="0" y="0"/>
                </a:moveTo>
                <a:lnTo>
                  <a:pt x="6008362" y="0"/>
                </a:lnTo>
                <a:lnTo>
                  <a:pt x="6008362" y="8150474"/>
                </a:lnTo>
                <a:lnTo>
                  <a:pt x="0" y="8150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466725"/>
            <a:ext cx="6966513" cy="267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15. Create a stored procedure to find the top `n` `headshots_count` based on each `Dev_ID`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and rank them in increasing order using `Row_Number`. Display the difficulty as well.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3356552"/>
            <a:ext cx="8183930" cy="666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DELIMITER //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CREATE PROCEDURE Top_N(IN Num INT)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BEGIN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SELECT dev_id, headshots_count, difficulty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FROM (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SELECT dev_id, difficulty, headshots_count,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       ROW_NUMBER() OVER (PARTITION BY dev_id ORDER BY headshots_count DESC) AS row_no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  FROM level_details) AS result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  WHERE row_no &lt;= Num;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END //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DELIMITER ;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CALL Top_N(3);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375" y="1548765"/>
            <a:ext cx="1570407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0"/>
              </a:lnSpc>
            </a:pPr>
            <a:r>
              <a:rPr lang="en-US" sz="7500">
                <a:solidFill>
                  <a:srgbClr val="FF572E"/>
                </a:solidFill>
                <a:latin typeface="SK Cuber"/>
              </a:rPr>
              <a:t>Key findings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5132">
            <a:off x="16418644" y="397999"/>
            <a:ext cx="1155175" cy="1155175"/>
          </a:xfrm>
          <a:custGeom>
            <a:avLst/>
            <a:gdLst/>
            <a:ahLst/>
            <a:cxnLst/>
            <a:rect r="r" b="b" t="t" l="l"/>
            <a:pathLst>
              <a:path h="1155175" w="1155175">
                <a:moveTo>
                  <a:pt x="0" y="0"/>
                </a:moveTo>
                <a:lnTo>
                  <a:pt x="1155175" y="0"/>
                </a:lnTo>
                <a:lnTo>
                  <a:pt x="1155175" y="1155175"/>
                </a:lnTo>
                <a:lnTo>
                  <a:pt x="0" y="1155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733215" y="971364"/>
            <a:ext cx="15685444" cy="0"/>
          </a:xfrm>
          <a:prstGeom prst="line">
            <a:avLst/>
          </a:prstGeom>
          <a:ln cap="flat" w="28575">
            <a:solidFill>
              <a:srgbClr val="FF57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35021" y="3263265"/>
            <a:ext cx="16224279" cy="529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  <a:ea typeface="Roboto"/>
              </a:rPr>
              <a:t>➢The Device_id “zm_017” has crossed maximum stages i.e., 6 at Difficulty level.</a:t>
            </a:r>
          </a:p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 </a:t>
            </a:r>
          </a:p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  <a:ea typeface="Roboto"/>
              </a:rPr>
              <a:t>➢ P_id 483 on ’13-10-2022 6:20’ has max kill count i.e., 134 </a:t>
            </a:r>
          </a:p>
          <a:p>
            <a:pPr>
              <a:lnSpc>
                <a:spcPts val="3500"/>
              </a:lnSpc>
            </a:pPr>
          </a:p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  <a:ea typeface="Roboto"/>
              </a:rPr>
              <a:t>➢ Total 19 players have played games on multiple days. </a:t>
            </a:r>
          </a:p>
          <a:p>
            <a:pPr>
              <a:lnSpc>
                <a:spcPts val="3500"/>
              </a:lnSpc>
            </a:pPr>
          </a:p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  <a:ea typeface="Roboto"/>
              </a:rPr>
              <a:t>➢ Average of kill count by L1 code : Bulls_eye = 22.2500, Speed_Blitz = 19.3333,  War_Zone = 19.2857 </a:t>
            </a:r>
          </a:p>
          <a:p>
            <a:pPr>
              <a:lnSpc>
                <a:spcPts val="3500"/>
              </a:lnSpc>
            </a:pPr>
          </a:p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  <a:ea typeface="Roboto"/>
              </a:rPr>
              <a:t>➢ Lives earned by level’s : Level 1 = 23   &amp;   Level 2 = 51 </a:t>
            </a:r>
          </a:p>
          <a:p>
            <a:pPr>
              <a:lnSpc>
                <a:spcPts val="3500"/>
              </a:lnSpc>
            </a:pPr>
          </a:p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  <a:ea typeface="Roboto"/>
              </a:rPr>
              <a:t>➢ Top Score’s on Difficulty Level are 5300 and 4570.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25541" y="4504998"/>
            <a:ext cx="11036919" cy="135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400"/>
              </a:lnSpc>
            </a:pPr>
            <a:r>
              <a:rPr lang="en-US" sz="9400">
                <a:solidFill>
                  <a:srgbClr val="FF572E"/>
                </a:solidFill>
                <a:latin typeface="SK Cuber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5812" y="1343739"/>
            <a:ext cx="15568430" cy="890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00"/>
              </a:lnSpc>
              <a:spcBef>
                <a:spcPct val="0"/>
              </a:spcBef>
            </a:pPr>
            <a:r>
              <a:rPr lang="en-US" sz="6200">
                <a:solidFill>
                  <a:srgbClr val="FF572E"/>
                </a:solidFill>
                <a:latin typeface="SK Cuber"/>
              </a:rPr>
              <a:t>Dataset Description: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5812" y="3093721"/>
            <a:ext cx="8156982" cy="464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96"/>
              </a:lnSpc>
            </a:pPr>
            <a:r>
              <a:rPr lang="en-US" sz="3064" u="sng">
                <a:solidFill>
                  <a:srgbClr val="FFFFFF"/>
                </a:solidFill>
                <a:latin typeface="Asap Bold"/>
              </a:rPr>
              <a:t>Player Details Table:</a:t>
            </a:r>
          </a:p>
          <a:p>
            <a:pPr>
              <a:lnSpc>
                <a:spcPts val="4596"/>
              </a:lnSpc>
            </a:pPr>
          </a:p>
          <a:p>
            <a:pPr marL="661644" indent="-330822" lvl="1">
              <a:lnSpc>
                <a:spcPts val="4596"/>
              </a:lnSpc>
              <a:buFont typeface="Arial"/>
              <a:buChar char="•"/>
            </a:pPr>
            <a:r>
              <a:rPr lang="en-US" sz="3064">
                <a:solidFill>
                  <a:srgbClr val="FFFFFF"/>
                </a:solidFill>
                <a:latin typeface="Asap"/>
              </a:rPr>
              <a:t>P_ID: Player ID</a:t>
            </a:r>
          </a:p>
          <a:p>
            <a:pPr marL="661644" indent="-330822" lvl="1">
              <a:lnSpc>
                <a:spcPts val="4596"/>
              </a:lnSpc>
              <a:buFont typeface="Arial"/>
              <a:buChar char="•"/>
            </a:pPr>
            <a:r>
              <a:rPr lang="en-US" sz="3064">
                <a:solidFill>
                  <a:srgbClr val="FFFFFF"/>
                </a:solidFill>
                <a:latin typeface="Asap"/>
              </a:rPr>
              <a:t>PName: Player Name</a:t>
            </a:r>
          </a:p>
          <a:p>
            <a:pPr marL="661644" indent="-330822" lvl="1">
              <a:lnSpc>
                <a:spcPts val="4596"/>
              </a:lnSpc>
              <a:buFont typeface="Arial"/>
              <a:buChar char="•"/>
            </a:pPr>
            <a:r>
              <a:rPr lang="en-US" sz="3064">
                <a:solidFill>
                  <a:srgbClr val="FFFFFF"/>
                </a:solidFill>
                <a:latin typeface="Asap"/>
              </a:rPr>
              <a:t>L1_status: Level 1 Status</a:t>
            </a:r>
          </a:p>
          <a:p>
            <a:pPr marL="661644" indent="-330822" lvl="1">
              <a:lnSpc>
                <a:spcPts val="4596"/>
              </a:lnSpc>
              <a:buFont typeface="Arial"/>
              <a:buChar char="•"/>
            </a:pPr>
            <a:r>
              <a:rPr lang="en-US" sz="3064">
                <a:solidFill>
                  <a:srgbClr val="FFFFFF"/>
                </a:solidFill>
                <a:latin typeface="Asap"/>
              </a:rPr>
              <a:t>L2_status: Level 2 Status</a:t>
            </a:r>
          </a:p>
          <a:p>
            <a:pPr marL="661644" indent="-330822" lvl="1">
              <a:lnSpc>
                <a:spcPts val="4596"/>
              </a:lnSpc>
              <a:buFont typeface="Arial"/>
              <a:buChar char="•"/>
            </a:pPr>
            <a:r>
              <a:rPr lang="en-US" sz="3064">
                <a:solidFill>
                  <a:srgbClr val="FFFFFF"/>
                </a:solidFill>
                <a:latin typeface="Asap"/>
              </a:rPr>
              <a:t>L1_code: Systemgenerated Level 1 Code</a:t>
            </a:r>
          </a:p>
          <a:p>
            <a:pPr marL="661644" indent="-330822" lvl="1">
              <a:lnSpc>
                <a:spcPts val="4596"/>
              </a:lnSpc>
              <a:buFont typeface="Arial"/>
              <a:buChar char="•"/>
            </a:pPr>
            <a:r>
              <a:rPr lang="en-US" sz="3064">
                <a:solidFill>
                  <a:srgbClr val="FFFFFF"/>
                </a:solidFill>
                <a:latin typeface="Asap"/>
              </a:rPr>
              <a:t>L2_code: Systemgenerated Level 2 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49489" y="3227071"/>
            <a:ext cx="7266639" cy="493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0"/>
              </a:lnSpc>
            </a:pPr>
            <a:r>
              <a:rPr lang="en-US" sz="3210" u="sng">
                <a:solidFill>
                  <a:srgbClr val="FFFFFF"/>
                </a:solidFill>
                <a:latin typeface="Asap Bold"/>
              </a:rPr>
              <a:t>Level Details Table:</a:t>
            </a:r>
          </a:p>
          <a:p>
            <a:pPr>
              <a:lnSpc>
                <a:spcPts val="3210"/>
              </a:lnSpc>
            </a:pP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P_ID: Player ID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Dev_ID: Device ID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start_time: Start Time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stages_crossed: Stages Crossed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level: Game Level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difficulty: Difficulty Level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kill_count: Kill Count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headshots_count: Headshots Count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score: Player Score</a:t>
            </a:r>
          </a:p>
          <a:p>
            <a:pPr marL="693174" indent="-346587" lvl="1">
              <a:lnSpc>
                <a:spcPts val="3210"/>
              </a:lnSpc>
              <a:buFont typeface="Arial"/>
              <a:buChar char="•"/>
            </a:pPr>
            <a:r>
              <a:rPr lang="en-US" sz="3210">
                <a:solidFill>
                  <a:srgbClr val="FFFFFF"/>
                </a:solidFill>
                <a:latin typeface="Asap"/>
              </a:rPr>
              <a:t>lives_earned: Extra Lives Earnedt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6174" y="3482885"/>
            <a:ext cx="11375653" cy="261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  <a:spcBef>
                <a:spcPct val="0"/>
              </a:spcBef>
            </a:pPr>
            <a:r>
              <a:rPr lang="en-US" sz="9750">
                <a:solidFill>
                  <a:srgbClr val="FF572E"/>
                </a:solidFill>
                <a:latin typeface="SK Cuber"/>
              </a:rPr>
              <a:t>sql queries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3776" y="2207070"/>
            <a:ext cx="6998573" cy="5372798"/>
          </a:xfrm>
          <a:custGeom>
            <a:avLst/>
            <a:gdLst/>
            <a:ahLst/>
            <a:cxnLst/>
            <a:rect r="r" b="b" t="t" l="l"/>
            <a:pathLst>
              <a:path h="5372798" w="6998573">
                <a:moveTo>
                  <a:pt x="0" y="0"/>
                </a:moveTo>
                <a:lnTo>
                  <a:pt x="6998573" y="0"/>
                </a:lnTo>
                <a:lnTo>
                  <a:pt x="6998573" y="5372798"/>
                </a:lnTo>
                <a:lnTo>
                  <a:pt x="0" y="5372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135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1. Extract `P_ID`, `Dev_ID`, `PName`, and `Difficulty_level` of all players at Level 0.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255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p.p_id , l.Dev_id,p.Pname,l.difficulty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player_details as p join level_details as l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on p.p_id = l.p_id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l.Level=0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order by p_id;</a:t>
            </a:r>
            <a:r>
              <a:rPr lang="en-US" sz="2700">
                <a:solidFill>
                  <a:srgbClr val="FFFFFF"/>
                </a:solidFill>
                <a:latin typeface="Asap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45050" y="2828665"/>
            <a:ext cx="5444397" cy="2880892"/>
          </a:xfrm>
          <a:custGeom>
            <a:avLst/>
            <a:gdLst/>
            <a:ahLst/>
            <a:cxnLst/>
            <a:rect r="r" b="b" t="t" l="l"/>
            <a:pathLst>
              <a:path h="2880892" w="5444397">
                <a:moveTo>
                  <a:pt x="0" y="0"/>
                </a:moveTo>
                <a:lnTo>
                  <a:pt x="5444397" y="0"/>
                </a:lnTo>
                <a:lnTo>
                  <a:pt x="5444397" y="2880892"/>
                </a:lnTo>
                <a:lnTo>
                  <a:pt x="0" y="288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179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2).  Find `Level1_code`wise average `Kill_Count` where `lives_earned` is 2, and at least 3 </a:t>
            </a:r>
            <a:r>
              <a:rPr lang="en-US" sz="3500">
                <a:solidFill>
                  <a:srgbClr val="FF572E"/>
                </a:solidFill>
                <a:latin typeface="Roboto"/>
              </a:rPr>
              <a:t>stages are crossed.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4097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pd.l1_code , avg(ld.kill_count) as avg_killcount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player_details as pd  join level_details as ld 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on pd.p_id = ld.p_id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 ld.lives_earned=2 and ld.stages_crossed&gt;=3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pd.l1_code;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4292" y="3003289"/>
            <a:ext cx="5948291" cy="3179259"/>
          </a:xfrm>
          <a:custGeom>
            <a:avLst/>
            <a:gdLst/>
            <a:ahLst/>
            <a:cxnLst/>
            <a:rect r="r" b="b" t="t" l="l"/>
            <a:pathLst>
              <a:path h="3179259" w="5948291">
                <a:moveTo>
                  <a:pt x="0" y="0"/>
                </a:moveTo>
                <a:lnTo>
                  <a:pt x="5948291" y="0"/>
                </a:lnTo>
                <a:lnTo>
                  <a:pt x="5948291" y="3179259"/>
                </a:lnTo>
                <a:lnTo>
                  <a:pt x="0" y="3179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330062"/>
            <a:ext cx="6966513" cy="310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3). Find the total number of stages crossed at each difficulty level for Level 2 with players</a:t>
            </a:r>
          </a:p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using `zm_series` devices. Arrange the result in decreasing order of the total number of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stages crossed.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807744"/>
            <a:ext cx="6966513" cy="306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difficulty , sum(stages_crossed) as total_stagescrossed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Level=2 and dev_id like 'zm%'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difficulty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order by  sum(stages_crossed) desc;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97406" y="1028700"/>
            <a:ext cx="3392129" cy="7563064"/>
          </a:xfrm>
          <a:custGeom>
            <a:avLst/>
            <a:gdLst/>
            <a:ahLst/>
            <a:cxnLst/>
            <a:rect r="r" b="b" t="t" l="l"/>
            <a:pathLst>
              <a:path h="7563064" w="3392129">
                <a:moveTo>
                  <a:pt x="0" y="0"/>
                </a:moveTo>
                <a:lnTo>
                  <a:pt x="3392130" y="0"/>
                </a:lnTo>
                <a:lnTo>
                  <a:pt x="3392130" y="7563064"/>
                </a:lnTo>
                <a:lnTo>
                  <a:pt x="0" y="7563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4375" y="1472937"/>
            <a:ext cx="6966513" cy="179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4. Extract `P_ID` and the total number of unique dates for those players who have played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games on multiple days.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4375" y="4494109"/>
            <a:ext cx="6966513" cy="4097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P_id , Count(Distinct(date(TimeStamp)))as total_days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P_id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having Count(Distinct(date(TimeStamp))) &gt;1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order by Count(Distinct(date(TimeStamp))) desc;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28567" y="2217712"/>
            <a:ext cx="4217893" cy="6687686"/>
          </a:xfrm>
          <a:custGeom>
            <a:avLst/>
            <a:gdLst/>
            <a:ahLst/>
            <a:cxnLst/>
            <a:rect r="r" b="b" t="t" l="l"/>
            <a:pathLst>
              <a:path h="6687686" w="4217893">
                <a:moveTo>
                  <a:pt x="0" y="0"/>
                </a:moveTo>
                <a:lnTo>
                  <a:pt x="4217894" y="0"/>
                </a:lnTo>
                <a:lnTo>
                  <a:pt x="4217894" y="6687686"/>
                </a:lnTo>
                <a:lnTo>
                  <a:pt x="0" y="6687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76022" y="2217712"/>
            <a:ext cx="3978117" cy="6687686"/>
          </a:xfrm>
          <a:custGeom>
            <a:avLst/>
            <a:gdLst/>
            <a:ahLst/>
            <a:cxnLst/>
            <a:rect r="r" b="b" t="t" l="l"/>
            <a:pathLst>
              <a:path h="6687686" w="3978117">
                <a:moveTo>
                  <a:pt x="0" y="0"/>
                </a:moveTo>
                <a:lnTo>
                  <a:pt x="3978116" y="0"/>
                </a:lnTo>
                <a:lnTo>
                  <a:pt x="3978116" y="6687686"/>
                </a:lnTo>
                <a:lnTo>
                  <a:pt x="0" y="6687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84" t="0" r="-1248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4375" y="1472937"/>
            <a:ext cx="6966513" cy="223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3500">
                <a:solidFill>
                  <a:srgbClr val="FF572E"/>
                </a:solidFill>
                <a:latin typeface="Roboto"/>
              </a:rPr>
              <a:t>5. Find `P_ID` and levelwise sum of `kill_counts` where `kill_count` is greater than the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FF572E"/>
                </a:solidFill>
                <a:latin typeface="Roboto"/>
              </a:rPr>
              <a:t>average kill count for Medium difficulty.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375" y="4807744"/>
            <a:ext cx="6966513" cy="358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select P_id,Level,sum(Kill_count) as kill_counts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from level_details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where kill_count&gt;(select avg(kill_count) from level_details where difficulty like 'Medium')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group by p_id ,Level</a:t>
            </a:r>
          </a:p>
          <a:p>
            <a:pPr>
              <a:lnSpc>
                <a:spcPts val="4050"/>
              </a:lnSpc>
            </a:pPr>
            <a:r>
              <a:rPr lang="en-US" sz="2700">
                <a:solidFill>
                  <a:srgbClr val="FFFFFF"/>
                </a:solidFill>
                <a:latin typeface="Asap"/>
              </a:rPr>
              <a:t>order by p_id ,Level;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DAGDbK1zD-Y</dc:identifier>
  <dcterms:modified xsi:type="dcterms:W3CDTF">2011-08-01T06:04:30Z</dcterms:modified>
  <cp:revision>1</cp:revision>
  <dc:title>Black Orange Edgy Grunge Anime Game Night Fandom Presentation</dc:title>
</cp:coreProperties>
</file>