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70A1-D501-40E0-8174-98D8DAA656CA}" v="1989" dt="2022-12-21T18:15:30.933"/>
    <p1510:client id="{80D84B1C-59F7-4D81-8D61-CA1AAEEC4004}" v="231" dt="2022-12-21T12:47:46.8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12/21/2022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Recipe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Presented by Shraddha Sundaresan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D9A-6075-EC46-D7C2-BE6503DE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ingredients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8381-D82B-F519-5EEF-CEE812FCC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ingredients column consists of multiple items associated with the quantity and unit in a text format.</a:t>
            </a:r>
          </a:p>
          <a:p>
            <a:r>
              <a:rPr lang="en-US" dirty="0"/>
              <a:t>This needs to be segregated to separate columns.</a:t>
            </a:r>
          </a:p>
          <a:p>
            <a:r>
              <a:rPr lang="en-US" dirty="0"/>
              <a:t>So the first approach is to convert the </a:t>
            </a:r>
            <a:r>
              <a:rPr lang="en-US" dirty="0" err="1"/>
              <a:t>unicode</a:t>
            </a:r>
            <a:r>
              <a:rPr lang="en-US" dirty="0"/>
              <a:t> quantities into fraction values that associates against each sentences.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6ECF73A-C8EB-54ED-8F84-43D83ABC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46" y="4439228"/>
            <a:ext cx="2742749" cy="220794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A65862E-5DB9-8817-7261-6D665789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12" y="1517133"/>
            <a:ext cx="4730399" cy="19093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341F25-2364-A4B7-1702-8EB5E10C1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1831" y="1400119"/>
            <a:ext cx="4850781" cy="57187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2BFCF64-A073-296E-82C0-9A7E44FB531F}"/>
              </a:ext>
            </a:extLst>
          </p:cNvPr>
          <p:cNvSpPr/>
          <p:nvPr/>
        </p:nvSpPr>
        <p:spPr>
          <a:xfrm>
            <a:off x="7597864" y="3434162"/>
            <a:ext cx="484631" cy="978408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22C7-5CA7-810D-DB1C-BDB930D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Units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70C2B09-E6A7-5B84-7082-4667E2CB2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3029" y="701676"/>
            <a:ext cx="4934189" cy="2024714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75E31A-0E2A-C6E7-DBBE-4C5B13FA5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23985" y="2807771"/>
            <a:ext cx="999960" cy="3829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9EA27-6476-3E34-3574-9085CC37F40F}"/>
              </a:ext>
            </a:extLst>
          </p:cNvPr>
          <p:cNvSpPr txBox="1"/>
          <p:nvPr/>
        </p:nvSpPr>
        <p:spPr>
          <a:xfrm flipH="1">
            <a:off x="1060745" y="1556514"/>
            <a:ext cx="521104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units are extracted by an externally created set of unit values.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This allows us to create a </a:t>
            </a:r>
            <a:r>
              <a:rPr lang="en-US" sz="2400" dirty="0" err="1"/>
              <a:t>unit,quantity</a:t>
            </a:r>
            <a:r>
              <a:rPr lang="en-US" sz="2400" dirty="0"/>
              <a:t> and item column.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This done by loading the existing small model from spacy, to get the meaningful ingredients list out of the entire ingredients description.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Stemming/lemmatization to get to the root words.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This is to make sure that we do not have re-occurring words such as egg and eggs.(Our purpose from the hypothesis is to understand the type of item that occurs maximum time).</a:t>
            </a:r>
          </a:p>
        </p:txBody>
      </p:sp>
      <p:pic>
        <p:nvPicPr>
          <p:cNvPr id="4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DE1A9BE-1C60-BD87-9998-4988E339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21" y="3648397"/>
            <a:ext cx="2152296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EC5D-6D98-1CD9-0461-310CAB5A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Ingredients from the second dataset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FED6EA6-F568-04CA-4628-7962152D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62" y="4257581"/>
            <a:ext cx="2742749" cy="1708727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B5B8527C-F3D4-5965-3F5D-5ADD38A4D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05661" y="1711927"/>
            <a:ext cx="4418871" cy="1897523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29C379-DADD-ECB1-D9BF-3BAEB98E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00944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Since the Ingredients column is a list of dictionary values, where the dictionary keys are string values. We need to split the list into individual columns and rows before iterating through the dictionary key value pair.</a:t>
            </a:r>
          </a:p>
          <a:p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216A78C-06C0-82AE-480D-F52D98C318EA}"/>
              </a:ext>
            </a:extLst>
          </p:cNvPr>
          <p:cNvSpPr/>
          <p:nvPr/>
        </p:nvSpPr>
        <p:spPr>
          <a:xfrm>
            <a:off x="7513730" y="3697121"/>
            <a:ext cx="337398" cy="494562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A5CD-980C-EF79-6F93-D49C4DC7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two </a:t>
            </a:r>
            <a:r>
              <a:rPr lang="en-US" dirty="0" err="1"/>
              <a:t>datasets,based</a:t>
            </a:r>
            <a:r>
              <a:rPr lang="en-US" dirty="0"/>
              <a:t> on items</a:t>
            </a:r>
          </a:p>
        </p:txBody>
      </p:sp>
      <p:pic>
        <p:nvPicPr>
          <p:cNvPr id="5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6CA6BBA7-82AB-A643-6116-BD296A25E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2776" y="2929897"/>
            <a:ext cx="4418872" cy="22174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8169-3CB2-8DFC-5533-D306B6A1A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Once we combine the dataset based on the extracted items list.</a:t>
            </a:r>
          </a:p>
          <a:p>
            <a:r>
              <a:rPr lang="en-US" dirty="0"/>
              <a:t>A word cloud is formed to understand the most prominent ingredient in most of the recipes.</a:t>
            </a:r>
          </a:p>
          <a:p>
            <a:r>
              <a:rPr lang="en-US" dirty="0"/>
              <a:t>Our hypothesis that ,</a:t>
            </a:r>
            <a:r>
              <a:rPr lang="en-US" dirty="0">
                <a:ea typeface="+mn-lt"/>
                <a:cs typeface="+mn-lt"/>
              </a:rPr>
              <a:t>The highest contributing ingredients are </a:t>
            </a:r>
            <a:r>
              <a:rPr lang="en-US" dirty="0" err="1">
                <a:ea typeface="+mn-lt"/>
                <a:cs typeface="+mn-lt"/>
              </a:rPr>
              <a:t>Sugar,salt,purpose</a:t>
            </a:r>
            <a:r>
              <a:rPr lang="en-US" dirty="0">
                <a:ea typeface="+mn-lt"/>
                <a:cs typeface="+mn-lt"/>
              </a:rPr>
              <a:t> flour is hence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3B0-D2C7-30D1-290D-53974F11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97" y="106343"/>
            <a:ext cx="9143998" cy="1494090"/>
          </a:xfrm>
        </p:spPr>
        <p:txBody>
          <a:bodyPr>
            <a:normAutofit/>
          </a:bodyPr>
          <a:lstStyle/>
          <a:p>
            <a:r>
              <a:rPr lang="en-US" dirty="0"/>
              <a:t>Hypothesis </a:t>
            </a:r>
            <a:r>
              <a:rPr lang="en-US" dirty="0">
                <a:ea typeface="+mj-lt"/>
                <a:cs typeface="+mj-lt"/>
              </a:rPr>
              <a:t>2-Dessert </a:t>
            </a:r>
            <a:r>
              <a:rPr lang="en-US" dirty="0" err="1">
                <a:ea typeface="+mj-lt"/>
                <a:cs typeface="+mj-lt"/>
              </a:rPr>
              <a:t>occures</a:t>
            </a:r>
            <a:r>
              <a:rPr lang="en-US" dirty="0">
                <a:ea typeface="+mj-lt"/>
                <a:cs typeface="+mj-lt"/>
              </a:rPr>
              <a:t> more frequently </a:t>
            </a:r>
            <a:r>
              <a:rPr lang="en-US" dirty="0" err="1">
                <a:ea typeface="+mj-lt"/>
                <a:cs typeface="+mj-lt"/>
              </a:rPr>
              <a:t>amoungst</a:t>
            </a:r>
            <a:r>
              <a:rPr lang="en-US" dirty="0">
                <a:ea typeface="+mj-lt"/>
                <a:cs typeface="+mj-lt"/>
              </a:rPr>
              <a:t> the top 40 time consuming recipes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A25CFBB-95F7-D58F-9499-DB69A1859D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2776" y="2687765"/>
            <a:ext cx="4418872" cy="27016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D5A6B-76E5-EE64-D12E-B1D7C5CF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the bar chart it is evident that the Side dishes contribute to more overall timing amongst the top 40 time consuming dishes.</a:t>
            </a:r>
          </a:p>
          <a:p>
            <a:endParaRPr lang="en-US" dirty="0"/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CADBD9-AE49-077F-FB1D-9DAEE3E6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79" y="3950088"/>
            <a:ext cx="6013435" cy="19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1B63-464D-5582-F9B1-98BEBFF7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A047-9321-4030-51EF-649A585A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Building recipe recommendation engines based on the nutritional requirement.</a:t>
            </a:r>
          </a:p>
          <a:p>
            <a:r>
              <a:rPr lang="en-US" dirty="0"/>
              <a:t>To find the type of ingredients that is mostly used in each kind of Cuisine</a:t>
            </a:r>
          </a:p>
          <a:p>
            <a:r>
              <a:rPr lang="en-US" dirty="0"/>
              <a:t>To find easy to prepare recipes of recipes having the least number of ingredients.</a:t>
            </a:r>
          </a:p>
          <a:p>
            <a:r>
              <a:rPr lang="en-US" dirty="0"/>
              <a:t>Find particular cuisine recipes with the highest rating and retrieve the ingredients associated with it.</a:t>
            </a:r>
          </a:p>
        </p:txBody>
      </p:sp>
    </p:spTree>
    <p:extLst>
      <p:ext uri="{BB962C8B-B14F-4D97-AF65-F5344CB8AC3E}">
        <p14:creationId xmlns:p14="http://schemas.microsoft.com/office/powerpoint/2010/main" val="27991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hree cupcakes">
            <a:extLst>
              <a:ext uri="{FF2B5EF4-FFF2-40B4-BE49-F238E27FC236}">
                <a16:creationId xmlns:a16="http://schemas.microsoft.com/office/drawing/2014/main" id="{C31EB611-1E68-BDCB-A3A6-6DE9DEB9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697" y="3955844"/>
            <a:ext cx="4257600" cy="2364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65FBA-B912-A176-892C-AE22D392179A}"/>
              </a:ext>
            </a:extLst>
          </p:cNvPr>
          <p:cNvSpPr txBox="1"/>
          <p:nvPr/>
        </p:nvSpPr>
        <p:spPr>
          <a:xfrm>
            <a:off x="2468039" y="761416"/>
            <a:ext cx="59600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56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 Cleaning – </a:t>
            </a:r>
            <a:endParaRPr lang="en-US"/>
          </a:p>
          <a:p>
            <a:pPr marL="457200" indent="-457200">
              <a:buAutoNum type="arabicPeriod"/>
            </a:pPr>
            <a:r>
              <a:rPr lang="en-US" b="1" dirty="0"/>
              <a:t>Outlier Analysis</a:t>
            </a:r>
          </a:p>
          <a:p>
            <a:pPr marL="457200" indent="-457200">
              <a:buAutoNum type="arabicPeriod"/>
            </a:pPr>
            <a:r>
              <a:rPr lang="en-US" b="1" dirty="0"/>
              <a:t>Checking for duplicates</a:t>
            </a:r>
          </a:p>
          <a:p>
            <a:pPr marL="457200" indent="-457200">
              <a:buAutoNum type="arabicPeriod"/>
            </a:pPr>
            <a:r>
              <a:rPr lang="en-US" b="1" dirty="0"/>
              <a:t>Missing values</a:t>
            </a:r>
          </a:p>
          <a:p>
            <a:pPr marL="457200" indent="-457200">
              <a:buAutoNum type="arabicPeriod"/>
            </a:pPr>
            <a:r>
              <a:rPr lang="en-US" b="1" dirty="0"/>
              <a:t>Removing inconsistencies</a:t>
            </a:r>
          </a:p>
          <a:p>
            <a:r>
              <a:rPr lang="en-US" dirty="0"/>
              <a:t>Re-structuring/Tidying data/Data transformations</a:t>
            </a:r>
          </a:p>
          <a:p>
            <a:r>
              <a:rPr lang="en-US" dirty="0"/>
              <a:t>Combining the data sets(Having relevance)</a:t>
            </a:r>
          </a:p>
          <a:p>
            <a:r>
              <a:rPr lang="en-US" dirty="0"/>
              <a:t>Create Visualization</a:t>
            </a:r>
          </a:p>
          <a:p>
            <a:r>
              <a:rPr lang="en-US" dirty="0"/>
              <a:t>Debunking the claims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80" y="-209209"/>
            <a:ext cx="9143998" cy="1020762"/>
          </a:xfrm>
        </p:spPr>
        <p:txBody>
          <a:bodyPr/>
          <a:lstStyle/>
          <a:p>
            <a:r>
              <a:rPr lang="en-US" dirty="0"/>
              <a:t>About the Recipe Dataset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BCF7DB3-566E-6D45-7E52-5FFA9F617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423421"/>
              </p:ext>
            </p:extLst>
          </p:nvPr>
        </p:nvGraphicFramePr>
        <p:xfrm>
          <a:off x="5403066" y="895233"/>
          <a:ext cx="6570903" cy="5760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6577">
                  <a:extLst>
                    <a:ext uri="{9D8B030D-6E8A-4147-A177-3AD203B41FA5}">
                      <a16:colId xmlns:a16="http://schemas.microsoft.com/office/drawing/2014/main" val="4270026669"/>
                    </a:ext>
                  </a:extLst>
                </a:gridCol>
                <a:gridCol w="5074326">
                  <a:extLst>
                    <a:ext uri="{9D8B030D-6E8A-4147-A177-3AD203B41FA5}">
                      <a16:colId xmlns:a16="http://schemas.microsoft.com/office/drawing/2014/main" val="3078283842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recipe_name​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name of the recipe. (String)​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34060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prep_time​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amount of time required to prepare the recipe. (Integer)​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46996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cook_time​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amount of time required to cook the recipe. (Integer)​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95534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total_time​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total amount of time required to prepare and cook the recipe. (Integer)​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83557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servings​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number of servings the recipe yields. (Integer)​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936047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ingredients​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list of ingredients required to make the recipe. (List)​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81500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directions​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list of directions for preparing and cooking the recipe. (List)​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167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rating​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recipe rating. (Float)​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87598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url​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recipe URL. (String)​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93832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cuisine_path​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recipe cuisine path. (String)​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9089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nutrition​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recipe nutrition information. (Dictionary)​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6431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timing​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recipe timing information. (Dictionary)​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9920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8A9C03-16F3-367F-1B78-FA76ECD2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64022"/>
              </p:ext>
            </p:extLst>
          </p:nvPr>
        </p:nvGraphicFramePr>
        <p:xfrm>
          <a:off x="241883" y="1746054"/>
          <a:ext cx="4240458" cy="422730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4813">
                  <a:extLst>
                    <a:ext uri="{9D8B030D-6E8A-4147-A177-3AD203B41FA5}">
                      <a16:colId xmlns:a16="http://schemas.microsoft.com/office/drawing/2014/main" val="683843350"/>
                    </a:ext>
                  </a:extLst>
                </a:gridCol>
                <a:gridCol w="2585645">
                  <a:extLst>
                    <a:ext uri="{9D8B030D-6E8A-4147-A177-3AD203B41FA5}">
                      <a16:colId xmlns:a16="http://schemas.microsoft.com/office/drawing/2014/main" val="2457715421"/>
                    </a:ext>
                  </a:extLst>
                </a:gridCol>
              </a:tblGrid>
              <a:tr h="69728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Column name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96063720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url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URL.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35347912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name.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41662343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Prep Time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prep time.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95199090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Cook Time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cook time.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45854903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Total Time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total time.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20648088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Servings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servings.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25242930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Yield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yield.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12537067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Ingredients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ingredients.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69012182"/>
                  </a:ext>
                </a:extLst>
              </a:tr>
              <a:tr h="39222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Directions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The recipe directions. (String)</a:t>
                      </a:r>
                      <a:endParaRPr lang="en-US" sz="1100">
                        <a:effectLst/>
                        <a:latin typeface="inherit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7640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towards data cleaning(Dataset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3888110" cy="4267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To check if there are null fields in the dataset along the columns and check for duplicate recipe names.</a:t>
            </a:r>
          </a:p>
          <a:p>
            <a:r>
              <a:rPr lang="en-US" dirty="0"/>
              <a:t>Drop the duplicates.</a:t>
            </a:r>
          </a:p>
          <a:p>
            <a:r>
              <a:rPr lang="en-US" dirty="0"/>
              <a:t>From the basic description of our data we see that the serving size goes up to 1090. But are they really outliers?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F09418-EBDB-E3E1-AD69-0E135DB44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0135" y="1801344"/>
            <a:ext cx="6699095" cy="1629799"/>
          </a:xfr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77953BF-4C0C-6F3A-3845-9F5179A1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33" y="4039098"/>
            <a:ext cx="4292072" cy="16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36C-D292-8B55-05C8-9EA6BF80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into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1681-C148-115B-EB79-37106C3B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573140" cy="45977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 can drop of the yield column, as it depicts the dimension and serving size of the recipe.(Serving size column is good enough for an analysis).</a:t>
            </a:r>
          </a:p>
          <a:p>
            <a:r>
              <a:rPr lang="en-US" dirty="0"/>
              <a:t>Is the </a:t>
            </a:r>
            <a:r>
              <a:rPr lang="en-US" dirty="0" err="1"/>
              <a:t>total_time</a:t>
            </a:r>
            <a:r>
              <a:rPr lang="en-US" dirty="0"/>
              <a:t> an aggregate of cook time and </a:t>
            </a:r>
            <a:r>
              <a:rPr lang="en-US" dirty="0" err="1"/>
              <a:t>prep_time</a:t>
            </a:r>
            <a:r>
              <a:rPr lang="en-US" dirty="0"/>
              <a:t>?</a:t>
            </a:r>
          </a:p>
          <a:p>
            <a:r>
              <a:rPr lang="en-US" dirty="0"/>
              <a:t>The answer is no, not always.</a:t>
            </a:r>
          </a:p>
          <a:p>
            <a:r>
              <a:rPr lang="en-US" dirty="0"/>
              <a:t>The timing column contains another field called additional time for some recipes.(Now we may add up these values to check if they are corresponding to the correct total time).</a:t>
            </a:r>
          </a:p>
          <a:p>
            <a:r>
              <a:rPr lang="en-US" dirty="0"/>
              <a:t>This condition was satisfied.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83E2EC5-554A-5292-BFC2-9D4665A46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5" y="2200384"/>
            <a:ext cx="4419598" cy="3676431"/>
          </a:xfrm>
        </p:spPr>
      </p:pic>
    </p:spTree>
    <p:extLst>
      <p:ext uri="{BB962C8B-B14F-4D97-AF65-F5344CB8AC3E}">
        <p14:creationId xmlns:p14="http://schemas.microsoft.com/office/powerpoint/2010/main" val="28323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98-C150-73AF-0D04-3818550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C14A-C349-87FD-8BB4-08C91F924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total time column is on a different format we can convert them  all to the same format(minutes in our case).</a:t>
            </a:r>
          </a:p>
          <a:p>
            <a:r>
              <a:rPr lang="en-US" dirty="0"/>
              <a:t>We may also parse through the cuisine to understand the background of the recipe.</a:t>
            </a:r>
          </a:p>
          <a:p>
            <a:r>
              <a:rPr lang="en-US" dirty="0"/>
              <a:t>It is not always about returning the parent path, sometimes the cuisine is stored on the child path.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98C9E7-04F7-7493-1BA6-885D407A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20" y="1518826"/>
            <a:ext cx="1219886" cy="267537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848A151-940E-A8FC-0835-BDB43E50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150" y="1601586"/>
            <a:ext cx="2077697" cy="2238375"/>
          </a:xfrm>
          <a:prstGeom prst="rect">
            <a:avLst/>
          </a:prstGeom>
        </p:spPr>
      </p:pic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890B40-9D9B-9E8C-BA30-060E73008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47600" y="4325183"/>
            <a:ext cx="4419598" cy="2141704"/>
          </a:xfr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FBD49F-E02F-1F5D-E5D3-5CCB383E33E1}"/>
              </a:ext>
            </a:extLst>
          </p:cNvPr>
          <p:cNvSpPr/>
          <p:nvPr/>
        </p:nvSpPr>
        <p:spPr>
          <a:xfrm>
            <a:off x="7673256" y="2597724"/>
            <a:ext cx="978407" cy="484631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41F0-0C2B-D3F0-ECF3-883708F7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into Nutrition(Keto diet)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B608FC-508A-4D94-FD7D-4C6F5F1B6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296" y="1900326"/>
            <a:ext cx="7053424" cy="1301993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9D90251-3A9B-D9E7-24BA-77A9066EC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432" y="4318814"/>
            <a:ext cx="6533744" cy="1729507"/>
          </a:xfr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36D6BEC-92C3-0A06-4883-8C39B097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244" y="1467921"/>
            <a:ext cx="4752697" cy="52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3CF0-7AC1-CA0B-8603-49DC7E38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nutritional value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821680A6-635F-AC0A-F26C-6286D3C82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2413" y="4137704"/>
            <a:ext cx="4419599" cy="213894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E418FC-E2B3-AD96-3120-C0B9A677E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Macro-nutrition distribution based on the first quartile rating.</a:t>
            </a:r>
          </a:p>
          <a:p>
            <a:r>
              <a:rPr lang="en-US" dirty="0"/>
              <a:t>Macro-nutrition distribution on the fourth quartile ratings.</a:t>
            </a:r>
          </a:p>
          <a:p>
            <a:r>
              <a:rPr lang="en-US" dirty="0"/>
              <a:t>A minute drop in sugar levels is observed amongst the highly rated dishes.</a:t>
            </a:r>
          </a:p>
        </p:txBody>
      </p:sp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B7DDFC3A-74CD-B126-BFB4-DC19925E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62" y="1863789"/>
            <a:ext cx="4540101" cy="19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7DBE-D506-211F-1DAD-0109E236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Cuisines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DBB1700C-6BB4-8F20-2650-7690B24F6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7142" y="1861906"/>
            <a:ext cx="4714870" cy="416452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EFF0-1CB3-1CAF-DC68-620DAD3A6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most popular type of Cuisine is Desserts and the least is Middle-eastern type.</a:t>
            </a:r>
          </a:p>
          <a:p>
            <a:endParaRPr lang="en-US" dirty="0"/>
          </a:p>
          <a:p>
            <a:r>
              <a:rPr lang="en-US" dirty="0"/>
              <a:t>We can further drill down to understand if there are particular foods with the least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Chalkboard 16x9</vt:lpstr>
      <vt:lpstr>Food Recipe Dataset Analysis</vt:lpstr>
      <vt:lpstr>Title and Content Layout with List</vt:lpstr>
      <vt:lpstr>About the Recipe Dataset</vt:lpstr>
      <vt:lpstr>Approach towards data cleaning(Dataset 1)</vt:lpstr>
      <vt:lpstr>More into Data Cleaning</vt:lpstr>
      <vt:lpstr>Formats of the data</vt:lpstr>
      <vt:lpstr>Looking into Nutrition(Keto diet)</vt:lpstr>
      <vt:lpstr>Ratings and nutritional value</vt:lpstr>
      <vt:lpstr>Popularity of Cuisines</vt:lpstr>
      <vt:lpstr>The ingredients column</vt:lpstr>
      <vt:lpstr>Extraction of Units</vt:lpstr>
      <vt:lpstr>Extracting Ingredients from the second dataset</vt:lpstr>
      <vt:lpstr>Combining the two datasets,based on items</vt:lpstr>
      <vt:lpstr>Hypothesis 2-Dessert occures more frequently amoungst the top 40 time consuming recipes</vt:lpstr>
      <vt:lpstr>Further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544</cp:revision>
  <dcterms:created xsi:type="dcterms:W3CDTF">2022-12-21T12:33:39Z</dcterms:created>
  <dcterms:modified xsi:type="dcterms:W3CDTF">2022-12-21T18:16:51Z</dcterms:modified>
</cp:coreProperties>
</file>