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0" d="100"/>
          <a:sy n="90" d="100"/>
        </p:scale>
        <p:origin x="39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764555" y="1272208"/>
            <a:ext cx="8825658" cy="1736035"/>
          </a:xfrm>
        </p:spPr>
        <p:txBody>
          <a:bodyPr/>
          <a:lstStyle/>
          <a:p>
            <a:pPr algn="ctr"/>
            <a:r>
              <a:rPr lang="en-IN" dirty="0">
                <a:latin typeface="Book Antiqua" panose="02040602050305030304" pitchFamily="18" charset="0"/>
              </a:rPr>
              <a:t>Capstone Project </a:t>
            </a:r>
            <a:br>
              <a:rPr lang="en-IN" dirty="0">
                <a:latin typeface="Book Antiqua" panose="02040602050305030304" pitchFamily="18" charset="0"/>
              </a:rPr>
            </a:br>
            <a:r>
              <a:rPr lang="en-IN" dirty="0">
                <a:latin typeface="Book Antiqua" panose="02040602050305030304" pitchFamily="18" charset="0"/>
              </a:rPr>
              <a:t>Finance and Risk Analysis</a:t>
            </a:r>
          </a:p>
        </p:txBody>
      </p:sp>
      <p:sp>
        <p:nvSpPr>
          <p:cNvPr id="7" name="Subtitle 6"/>
          <p:cNvSpPr>
            <a:spLocks noGrp="1"/>
          </p:cNvSpPr>
          <p:nvPr>
            <p:ph type="subTitle" idx="1"/>
          </p:nvPr>
        </p:nvSpPr>
        <p:spPr>
          <a:xfrm>
            <a:off x="1870572" y="3783467"/>
            <a:ext cx="8825658" cy="861420"/>
          </a:xfrm>
        </p:spPr>
        <p:txBody>
          <a:bodyPr/>
          <a:lstStyle/>
          <a:p>
            <a:pPr algn="ctr"/>
            <a:r>
              <a:rPr lang="en-IN" dirty="0"/>
              <a:t>Prepared By:   </a:t>
            </a:r>
            <a:r>
              <a:rPr lang="en-IN" cap="none" dirty="0"/>
              <a:t>Balwinder Sharma, Shraddha Shukla and </a:t>
            </a:r>
            <a:r>
              <a:rPr lang="en-IN" cap="none" dirty="0" err="1"/>
              <a:t>Sejal</a:t>
            </a:r>
            <a:r>
              <a:rPr lang="en-IN" cap="none" dirty="0"/>
              <a:t> </a:t>
            </a:r>
            <a:r>
              <a:rPr lang="en-IN" cap="none" dirty="0" err="1"/>
              <a:t>Sahu</a:t>
            </a:r>
            <a:endParaRPr lang="en-IN" dirty="0"/>
          </a:p>
        </p:txBody>
      </p:sp>
    </p:spTree>
    <p:extLst>
      <p:ext uri="{BB962C8B-B14F-4D97-AF65-F5344CB8AC3E}">
        <p14:creationId xmlns:p14="http://schemas.microsoft.com/office/powerpoint/2010/main" val="33373464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9607">
        <p159:morph option="byObject"/>
      </p:transition>
    </mc:Choice>
    <mc:Fallback>
      <p:transition spd="slow" advTm="19607">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Book Antiqua" panose="02040602050305030304" pitchFamily="18" charset="0"/>
              </a:rPr>
              <a:t>Health and Pharma</a:t>
            </a:r>
            <a:br>
              <a:rPr lang="en-IN" dirty="0">
                <a:latin typeface="Book Antiqua" panose="02040602050305030304" pitchFamily="18" charset="0"/>
              </a:rPr>
            </a:br>
            <a:r>
              <a:rPr lang="en-IN" dirty="0">
                <a:latin typeface="Book Antiqua" panose="02040602050305030304" pitchFamily="18" charset="0"/>
              </a:rPr>
              <a:t> Sector Stocks Analysis &amp; Insight</a:t>
            </a:r>
          </a:p>
        </p:txBody>
      </p:sp>
      <p:pic>
        <p:nvPicPr>
          <p:cNvPr id="6" name="Content Placeholder 5"/>
          <p:cNvPicPr>
            <a:picLocks noGrp="1" noChangeAspect="1"/>
          </p:cNvPicPr>
          <p:nvPr>
            <p:ph sz="half" idx="1"/>
          </p:nvPr>
        </p:nvPicPr>
        <p:blipFill>
          <a:blip r:embed="rId2"/>
          <a:stretch>
            <a:fillRect/>
          </a:stretch>
        </p:blipFill>
        <p:spPr>
          <a:xfrm>
            <a:off x="1155700" y="2787488"/>
            <a:ext cx="4824413" cy="3048323"/>
          </a:xfrm>
          <a:prstGeom prst="rect">
            <a:avLst/>
          </a:prstGeom>
        </p:spPr>
      </p:pic>
      <p:sp>
        <p:nvSpPr>
          <p:cNvPr id="4" name="Text Placeholder 3"/>
          <p:cNvSpPr>
            <a:spLocks noGrp="1"/>
          </p:cNvSpPr>
          <p:nvPr>
            <p:ph sz="half" idx="2"/>
          </p:nvPr>
        </p:nvSpPr>
        <p:spPr/>
        <p:txBody>
          <a:bodyPr>
            <a:normAutofit lnSpcReduction="10000"/>
          </a:bodyPr>
          <a:lstStyle/>
          <a:p>
            <a:pPr marL="457200" indent="-457200"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S&amp;P500 is positively co-related with Health and Pharma Sector(JNJ, MRK, UNH).</a:t>
            </a:r>
          </a:p>
          <a:p>
            <a:pPr marL="457200" indent="-457200"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During the pandemic health and pharma and technology sector showed rapid growth after the market crash in comparison to other industries.</a:t>
            </a:r>
          </a:p>
          <a:p>
            <a:pPr marL="457200" indent="-457200"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From past 5 years we can see that Bausch Health Companies </a:t>
            </a:r>
            <a:r>
              <a:rPr lang="en-US" sz="1800" dirty="0" err="1">
                <a:solidFill>
                  <a:schemeClr val="tx1"/>
                </a:solidFill>
                <a:latin typeface="Times New Roman" panose="02020603050405020304" pitchFamily="18" charset="0"/>
                <a:cs typeface="Times New Roman" panose="02020603050405020304" pitchFamily="18" charset="0"/>
              </a:rPr>
              <a:t>inc</a:t>
            </a:r>
            <a:r>
              <a:rPr lang="en-US" sz="1800" dirty="0">
                <a:solidFill>
                  <a:schemeClr val="tx1"/>
                </a:solidFill>
                <a:latin typeface="Times New Roman" panose="02020603050405020304" pitchFamily="18" charset="0"/>
                <a:cs typeface="Times New Roman" panose="02020603050405020304" pitchFamily="18" charset="0"/>
              </a:rPr>
              <a:t> has not seen any growth.</a:t>
            </a:r>
          </a:p>
          <a:p>
            <a:pPr marL="457200" indent="-457200" algn="just">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Overall the health and pharma sector is strong compared to S&amp;P500.</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42216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483">
        <p159:morph option="byObject"/>
      </p:transition>
    </mc:Choice>
    <mc:Fallback>
      <p:transition spd="slow" advTm="40483">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Book Antiqua" panose="02040602050305030304" pitchFamily="18" charset="0"/>
              </a:rPr>
              <a:t>Technology Sector Stocks Analysis &amp; Insight</a:t>
            </a:r>
          </a:p>
        </p:txBody>
      </p:sp>
      <p:pic>
        <p:nvPicPr>
          <p:cNvPr id="5" name="Content Placeholder 4"/>
          <p:cNvPicPr>
            <a:picLocks noGrp="1" noChangeAspect="1"/>
          </p:cNvPicPr>
          <p:nvPr>
            <p:ph sz="half" idx="1"/>
          </p:nvPr>
        </p:nvPicPr>
        <p:blipFill>
          <a:blip r:embed="rId2"/>
          <a:stretch>
            <a:fillRect/>
          </a:stretch>
        </p:blipFill>
        <p:spPr>
          <a:xfrm>
            <a:off x="1155700" y="2830088"/>
            <a:ext cx="4824413" cy="2963123"/>
          </a:xfrm>
          <a:prstGeom prst="rect">
            <a:avLst/>
          </a:prstGeom>
        </p:spPr>
      </p:pic>
      <p:sp>
        <p:nvSpPr>
          <p:cNvPr id="4" name="Text Placeholder 3"/>
          <p:cNvSpPr>
            <a:spLocks noGrp="1"/>
          </p:cNvSpPr>
          <p:nvPr>
            <p:ph sz="half" idx="2"/>
          </p:nvPr>
        </p:nvSpPr>
        <p:spPr/>
        <p:txBody>
          <a:bodyPr>
            <a:normAutofit/>
          </a:bodyPr>
          <a:lstStyle/>
          <a:p>
            <a:pPr marL="457200" indent="-457200">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S&amp;P500 is strongly co-related to Technology Sector.(AMZN,GOOG)</a:t>
            </a:r>
          </a:p>
          <a:p>
            <a:pPr marL="457200" indent="-4572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When compared to other sectors during the pandemic Tech sector was one of few sectors to bounce back sharply.</a:t>
            </a:r>
          </a:p>
          <a:p>
            <a:pPr marL="457200" indent="-4572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Except for IBM all the other stocks are out performing the market.</a:t>
            </a:r>
          </a:p>
          <a:p>
            <a:pPr marL="457200" indent="-4572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Also all the stocks except for IBM are strongly co-related with each other.</a:t>
            </a:r>
            <a:endParaRPr lang="en-GB" sz="1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18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76928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8325">
        <p159:morph option="byObject"/>
      </p:transition>
    </mc:Choice>
    <mc:Fallback>
      <p:transition spd="slow" advTm="38325">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Book Antiqua" panose="02040602050305030304" pitchFamily="18" charset="0"/>
              </a:rPr>
              <a:t>Top Stocks on the Basis of Annualized Returns &amp; Comparison Cumulative Returns &amp; Daily Returns</a:t>
            </a:r>
          </a:p>
        </p:txBody>
      </p:sp>
      <p:pic>
        <p:nvPicPr>
          <p:cNvPr id="7" name="Content Placeholder 6"/>
          <p:cNvPicPr>
            <a:picLocks noGrp="1" noChangeAspect="1"/>
          </p:cNvPicPr>
          <p:nvPr>
            <p:ph sz="half" idx="1"/>
          </p:nvPr>
        </p:nvPicPr>
        <p:blipFill>
          <a:blip r:embed="rId2"/>
          <a:stretch>
            <a:fillRect/>
          </a:stretch>
        </p:blipFill>
        <p:spPr>
          <a:xfrm>
            <a:off x="660400" y="2603500"/>
            <a:ext cx="5319713" cy="3416300"/>
          </a:xfrm>
          <a:prstGeom prst="rect">
            <a:avLst/>
          </a:prstGeom>
        </p:spPr>
      </p:pic>
      <p:sp>
        <p:nvSpPr>
          <p:cNvPr id="4" name="Text Placeholder 3"/>
          <p:cNvSpPr>
            <a:spLocks noGrp="1"/>
          </p:cNvSpPr>
          <p:nvPr>
            <p:ph sz="half" idx="2"/>
          </p:nvPr>
        </p:nvSpPr>
        <p:spPr/>
        <p:txBody>
          <a:bodyPr>
            <a:normAutofit fontScale="92500" lnSpcReduction="20000"/>
          </a:bodyPr>
          <a:lstStyle/>
          <a:p>
            <a:r>
              <a:rPr lang="en-US" dirty="0">
                <a:solidFill>
                  <a:schemeClr val="tx1"/>
                </a:solidFill>
                <a:latin typeface="Book Antiqua" panose="02040602050305030304" pitchFamily="18" charset="0"/>
              </a:rPr>
              <a:t>At the end of 5 years we can see that the top 8 performing stocks based on Annual Returns:</a:t>
            </a:r>
          </a:p>
          <a:p>
            <a:pPr marL="285750" indent="-285750">
              <a:buFont typeface="Wingdings" panose="05000000000000000000" pitchFamily="2" charset="2"/>
              <a:buChar char="Ø"/>
            </a:pPr>
            <a:r>
              <a:rPr lang="en-US" dirty="0">
                <a:solidFill>
                  <a:schemeClr val="tx1"/>
                </a:solidFill>
                <a:latin typeface="Book Antiqua" panose="02040602050305030304" pitchFamily="18" charset="0"/>
              </a:rPr>
              <a:t>AMZN gives 40.59% annual returns</a:t>
            </a:r>
          </a:p>
          <a:p>
            <a:pPr marL="285750" indent="-285750">
              <a:buFont typeface="Wingdings" panose="05000000000000000000" pitchFamily="2" charset="2"/>
              <a:buChar char="Ø"/>
            </a:pPr>
            <a:r>
              <a:rPr lang="en-US" dirty="0">
                <a:solidFill>
                  <a:schemeClr val="tx1"/>
                </a:solidFill>
                <a:latin typeface="Book Antiqua" panose="02040602050305030304" pitchFamily="18" charset="0"/>
              </a:rPr>
              <a:t>MSFT gives 34.95% annual returns</a:t>
            </a:r>
          </a:p>
          <a:p>
            <a:pPr marL="285750" indent="-285750">
              <a:buFont typeface="Wingdings" panose="05000000000000000000" pitchFamily="2" charset="2"/>
              <a:buChar char="Ø"/>
            </a:pPr>
            <a:r>
              <a:rPr lang="en-US" dirty="0">
                <a:solidFill>
                  <a:schemeClr val="tx1"/>
                </a:solidFill>
                <a:latin typeface="Book Antiqua" panose="02040602050305030304" pitchFamily="18" charset="0"/>
              </a:rPr>
              <a:t>AAPL gives 33.32% annual returns</a:t>
            </a:r>
          </a:p>
          <a:p>
            <a:pPr marL="285750" indent="-285750">
              <a:buFont typeface="Wingdings" panose="05000000000000000000" pitchFamily="2" charset="2"/>
              <a:buChar char="Ø"/>
            </a:pPr>
            <a:r>
              <a:rPr lang="en-US" dirty="0">
                <a:solidFill>
                  <a:schemeClr val="tx1"/>
                </a:solidFill>
                <a:latin typeface="Book Antiqua" panose="02040602050305030304" pitchFamily="18" charset="0"/>
              </a:rPr>
              <a:t>FB gives 26.45% annual returns</a:t>
            </a:r>
          </a:p>
          <a:p>
            <a:pPr marL="285750" indent="-285750">
              <a:buFont typeface="Wingdings" panose="05000000000000000000" pitchFamily="2" charset="2"/>
              <a:buChar char="Ø"/>
            </a:pPr>
            <a:r>
              <a:rPr lang="en-US" dirty="0">
                <a:solidFill>
                  <a:schemeClr val="tx1"/>
                </a:solidFill>
                <a:latin typeface="Book Antiqua" panose="02040602050305030304" pitchFamily="18" charset="0"/>
              </a:rPr>
              <a:t>UNH gives 23.72% annual returns</a:t>
            </a:r>
          </a:p>
          <a:p>
            <a:pPr marL="285750" indent="-285750">
              <a:buFont typeface="Wingdings" panose="05000000000000000000" pitchFamily="2" charset="2"/>
              <a:buChar char="Ø"/>
            </a:pPr>
            <a:r>
              <a:rPr lang="en-US" dirty="0">
                <a:solidFill>
                  <a:schemeClr val="tx1"/>
                </a:solidFill>
                <a:latin typeface="Book Antiqua" panose="02040602050305030304" pitchFamily="18" charset="0"/>
              </a:rPr>
              <a:t>GOOG gives 21.02% annual returns</a:t>
            </a:r>
          </a:p>
          <a:p>
            <a:pPr marL="285750" indent="-285750">
              <a:buFont typeface="Wingdings" panose="05000000000000000000" pitchFamily="2" charset="2"/>
              <a:buChar char="Ø"/>
            </a:pPr>
            <a:r>
              <a:rPr lang="en-US" dirty="0">
                <a:solidFill>
                  <a:schemeClr val="tx1"/>
                </a:solidFill>
                <a:latin typeface="Book Antiqua" panose="02040602050305030304" pitchFamily="18" charset="0"/>
              </a:rPr>
              <a:t>MS gives 14.55% annual returns</a:t>
            </a:r>
          </a:p>
          <a:p>
            <a:pPr marL="285750" indent="-285750">
              <a:buFont typeface="Wingdings" panose="05000000000000000000" pitchFamily="2" charset="2"/>
              <a:buChar char="Ø"/>
            </a:pPr>
            <a:r>
              <a:rPr lang="en-US" dirty="0">
                <a:solidFill>
                  <a:schemeClr val="tx1"/>
                </a:solidFill>
                <a:latin typeface="Book Antiqua" panose="02040602050305030304" pitchFamily="18" charset="0"/>
              </a:rPr>
              <a:t>MRK gives 12.88% annual returns</a:t>
            </a:r>
          </a:p>
        </p:txBody>
      </p:sp>
    </p:spTree>
    <p:extLst>
      <p:ext uri="{BB962C8B-B14F-4D97-AF65-F5344CB8AC3E}">
        <p14:creationId xmlns:p14="http://schemas.microsoft.com/office/powerpoint/2010/main" val="11633416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1859">
        <p159:morph option="byObject"/>
      </p:transition>
    </mc:Choice>
    <mc:Fallback>
      <p:transition spd="slow" advTm="21859">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Mr. Patrick </a:t>
            </a:r>
            <a:r>
              <a:rPr lang="en-US" dirty="0" err="1">
                <a:latin typeface="Times New Roman" panose="02020603050405020304" pitchFamily="18" charset="0"/>
                <a:cs typeface="Times New Roman" panose="02020603050405020304" pitchFamily="18" charset="0"/>
              </a:rPr>
              <a:t>Jyengar</a:t>
            </a:r>
            <a:r>
              <a:rPr lang="en-US" dirty="0">
                <a:latin typeface="Times New Roman" panose="02020603050405020304" pitchFamily="18" charset="0"/>
                <a:cs typeface="Times New Roman" panose="02020603050405020304" pitchFamily="18" charset="0"/>
              </a:rPr>
              <a:t> Portfolio Analysis</a:t>
            </a:r>
            <a:endParaRPr lang="en-IN" dirty="0"/>
          </a:p>
        </p:txBody>
      </p:sp>
      <p:sp>
        <p:nvSpPr>
          <p:cNvPr id="3" name="Content Placeholder 2"/>
          <p:cNvSpPr>
            <a:spLocks noGrp="1"/>
          </p:cNvSpPr>
          <p:nvPr>
            <p:ph sz="half" idx="1"/>
          </p:nvPr>
        </p:nvSpPr>
        <p:spPr>
          <a:xfrm>
            <a:off x="436098" y="2489982"/>
            <a:ext cx="5162844" cy="4023360"/>
          </a:xfrm>
        </p:spPr>
        <p:txBody>
          <a:bodyPr>
            <a:normAutofit/>
          </a:bodyPr>
          <a:lstStyle/>
          <a:p>
            <a:pPr algn="just">
              <a:buFont typeface="Wingdings" panose="05000000000000000000" pitchFamily="2" charset="2"/>
              <a:buChar char="q"/>
            </a:pPr>
            <a:r>
              <a:rPr lang="en-IN" sz="1700" dirty="0">
                <a:latin typeface="Times New Roman" panose="02020603050405020304" pitchFamily="18" charset="0"/>
                <a:cs typeface="Times New Roman" panose="02020603050405020304" pitchFamily="18" charset="0"/>
              </a:rPr>
              <a:t>Mr. Patrick want to invest in low risk stocks and investment amount is 500 thousand which should yield decent returns</a:t>
            </a:r>
          </a:p>
          <a:p>
            <a:pPr algn="just">
              <a:buFont typeface="Wingdings" panose="05000000000000000000" pitchFamily="2" charset="2"/>
              <a:buChar char="q"/>
            </a:pPr>
            <a:r>
              <a:rPr lang="en-IN" sz="1700" dirty="0">
                <a:latin typeface="Times New Roman" panose="02020603050405020304" pitchFamily="18" charset="0"/>
                <a:cs typeface="Times New Roman" panose="02020603050405020304" pitchFamily="18" charset="0"/>
              </a:rPr>
              <a:t>Equal weightage given to each stock investment at the time of investing in stocks.</a:t>
            </a:r>
          </a:p>
          <a:p>
            <a:pPr algn="just">
              <a:buFont typeface="Wingdings" panose="05000000000000000000" pitchFamily="2" charset="2"/>
              <a:buChar char="q"/>
            </a:pPr>
            <a:r>
              <a:rPr lang="en-IN" sz="1700" dirty="0">
                <a:latin typeface="Times New Roman" panose="02020603050405020304" pitchFamily="18" charset="0"/>
                <a:cs typeface="Times New Roman" panose="02020603050405020304" pitchFamily="18" charset="0"/>
              </a:rPr>
              <a:t>Amazon , Johnson and Johnson, Roche Holding  and google stocks are selected as part of his portfolio.</a:t>
            </a:r>
          </a:p>
          <a:p>
            <a:pPr algn="just">
              <a:buFont typeface="Wingdings" panose="05000000000000000000" pitchFamily="2" charset="2"/>
              <a:buChar char="q"/>
            </a:pPr>
            <a:r>
              <a:rPr lang="en-IN" sz="1700" dirty="0">
                <a:latin typeface="Times New Roman" panose="02020603050405020304" pitchFamily="18" charset="0"/>
                <a:cs typeface="Times New Roman" panose="02020603050405020304" pitchFamily="18" charset="0"/>
              </a:rPr>
              <a:t>Mr. Patrick’s total earning will be 1.24 from investment of 500000 dollars and earning will be 7.24 from invested amount.</a:t>
            </a:r>
          </a:p>
        </p:txBody>
      </p:sp>
      <p:pic>
        <p:nvPicPr>
          <p:cNvPr id="5" name="Content Placeholder 4"/>
          <p:cNvPicPr>
            <a:picLocks noGrp="1" noChangeAspect="1"/>
          </p:cNvPicPr>
          <p:nvPr>
            <p:ph sz="half" idx="2"/>
          </p:nvPr>
        </p:nvPicPr>
        <p:blipFill>
          <a:blip r:embed="rId2"/>
          <a:stretch>
            <a:fillRect/>
          </a:stretch>
        </p:blipFill>
        <p:spPr>
          <a:xfrm>
            <a:off x="5739618" y="2321169"/>
            <a:ext cx="6091311" cy="4192173"/>
          </a:xfrm>
          <a:prstGeom prst="rect">
            <a:avLst/>
          </a:prstGeom>
        </p:spPr>
      </p:pic>
    </p:spTree>
    <p:extLst>
      <p:ext uri="{BB962C8B-B14F-4D97-AF65-F5344CB8AC3E}">
        <p14:creationId xmlns:p14="http://schemas.microsoft.com/office/powerpoint/2010/main" val="9742464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4040">
        <p159:morph option="byObject"/>
      </p:transition>
    </mc:Choice>
    <mc:Fallback>
      <p:transition spd="slow" advTm="4404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Mr. Peter </a:t>
            </a:r>
            <a:r>
              <a:rPr lang="en-US" dirty="0" err="1">
                <a:latin typeface="Times New Roman" panose="02020603050405020304" pitchFamily="18" charset="0"/>
                <a:cs typeface="Times New Roman" panose="02020603050405020304" pitchFamily="18" charset="0"/>
              </a:rPr>
              <a:t>Jyengar</a:t>
            </a:r>
            <a:r>
              <a:rPr lang="en-US" dirty="0">
                <a:latin typeface="Times New Roman" panose="02020603050405020304" pitchFamily="18" charset="0"/>
                <a:cs typeface="Times New Roman" panose="02020603050405020304" pitchFamily="18" charset="0"/>
              </a:rPr>
              <a:t> Portfolio Analysis</a:t>
            </a:r>
            <a:endParaRPr lang="en-IN" dirty="0"/>
          </a:p>
        </p:txBody>
      </p:sp>
      <p:sp>
        <p:nvSpPr>
          <p:cNvPr id="3" name="Content Placeholder 2"/>
          <p:cNvSpPr>
            <a:spLocks noGrp="1"/>
          </p:cNvSpPr>
          <p:nvPr>
            <p:ph sz="half" idx="1"/>
          </p:nvPr>
        </p:nvSpPr>
        <p:spPr>
          <a:xfrm>
            <a:off x="436098" y="2321169"/>
            <a:ext cx="5162844" cy="4192173"/>
          </a:xfrm>
        </p:spPr>
        <p:txBody>
          <a:bodyPr>
            <a:normAutofit fontScale="92500"/>
          </a:bodyPr>
          <a:lstStyle/>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Mr. Peter </a:t>
            </a:r>
            <a:r>
              <a:rPr lang="en-US" dirty="0" err="1">
                <a:latin typeface="Times New Roman" panose="02020603050405020304" pitchFamily="18" charset="0"/>
                <a:cs typeface="Times New Roman" panose="02020603050405020304" pitchFamily="18" charset="0"/>
              </a:rPr>
              <a:t>Jyengar</a:t>
            </a:r>
            <a:r>
              <a:rPr lang="en-US" dirty="0">
                <a:latin typeface="Times New Roman" panose="02020603050405020304" pitchFamily="18" charset="0"/>
                <a:cs typeface="Times New Roman" panose="02020603050405020304" pitchFamily="18" charset="0"/>
              </a:rPr>
              <a:t> on the other hand Consistent with his attitude towards risk, he prefers high-return investments. Believes that he can still bounce back in case of any occasional losses.</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He Wants to invest 1 million dollar from company's cash and cash equivalents in the most high-margin stocks which expects high returns within 5 years for inorganic expansion of his company.</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As per his profile High risk/High Returns stocks like AMZN, MSFT and AAPL is suitable to invest on.</a:t>
            </a:r>
          </a:p>
          <a:p>
            <a:pPr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As Mr. Peter </a:t>
            </a:r>
            <a:r>
              <a:rPr lang="en-US" dirty="0" err="1">
                <a:latin typeface="Times New Roman" panose="02020603050405020304" pitchFamily="18" charset="0"/>
                <a:cs typeface="Times New Roman" panose="02020603050405020304" pitchFamily="18" charset="0"/>
              </a:rPr>
              <a:t>Jyengar</a:t>
            </a:r>
            <a:r>
              <a:rPr lang="en-US" dirty="0">
                <a:latin typeface="Times New Roman" panose="02020603050405020304" pitchFamily="18" charset="0"/>
                <a:cs typeface="Times New Roman" panose="02020603050405020304" pitchFamily="18" charset="0"/>
              </a:rPr>
              <a:t> invests 1 Million Dollars in equities. The returns that he would get after 5 years of time period is more than 5 Million Dollars with more than 4 Million Dollars of gain.</a:t>
            </a:r>
            <a:endParaRPr lang="en-GB"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half" idx="2"/>
          </p:nvPr>
        </p:nvPicPr>
        <p:blipFill>
          <a:blip r:embed="rId2"/>
          <a:stretch>
            <a:fillRect/>
          </a:stretch>
        </p:blipFill>
        <p:spPr>
          <a:xfrm>
            <a:off x="5598942" y="2152356"/>
            <a:ext cx="6330461" cy="4360985"/>
          </a:xfrm>
          <a:prstGeom prst="rect">
            <a:avLst/>
          </a:prstGeom>
        </p:spPr>
      </p:pic>
    </p:spTree>
    <p:extLst>
      <p:ext uri="{BB962C8B-B14F-4D97-AF65-F5344CB8AC3E}">
        <p14:creationId xmlns:p14="http://schemas.microsoft.com/office/powerpoint/2010/main" val="10518779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67402">
        <p159:morph option="byObject"/>
      </p:transition>
    </mc:Choice>
    <mc:Fallback>
      <p:transition spd="slow" advTm="67402">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0A6305-AF44-7629-0DC7-19811786C03F}"/>
              </a:ext>
            </a:extLst>
          </p:cNvPr>
          <p:cNvSpPr>
            <a:spLocks noGrp="1"/>
          </p:cNvSpPr>
          <p:nvPr>
            <p:ph type="title"/>
          </p:nvPr>
        </p:nvSpPr>
        <p:spPr/>
        <p:txBody>
          <a:bodyPr/>
          <a:lstStyle/>
          <a:p>
            <a:pPr algn="ctr"/>
            <a:r>
              <a:rPr lang="en-IN" sz="7200" b="1" dirty="0"/>
              <a:t>Thank You</a:t>
            </a:r>
          </a:p>
        </p:txBody>
      </p:sp>
      <p:sp>
        <p:nvSpPr>
          <p:cNvPr id="6" name="Text Placeholder 5">
            <a:extLst>
              <a:ext uri="{FF2B5EF4-FFF2-40B4-BE49-F238E27FC236}">
                <a16:creationId xmlns:a16="http://schemas.microsoft.com/office/drawing/2014/main" id="{5F4331FB-5828-545A-3843-861147BFFB0B}"/>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832328571"/>
      </p:ext>
    </p:extLst>
  </p:cSld>
  <p:clrMapOvr>
    <a:masterClrMapping/>
  </p:clrMapOvr>
  <mc:AlternateContent xmlns:mc="http://schemas.openxmlformats.org/markup-compatibility/2006">
    <mc:Choice xmlns:p14="http://schemas.microsoft.com/office/powerpoint/2010/main" Requires="p14">
      <p:transition spd="slow" p14:dur="2000" advTm="4095"/>
    </mc:Choice>
    <mc:Fallback>
      <p:transition spd="slow" advTm="409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Book Antiqua" panose="02040602050305030304" pitchFamily="18" charset="0"/>
              </a:rPr>
              <a:t>Agenda </a:t>
            </a:r>
          </a:p>
        </p:txBody>
      </p:sp>
      <p:sp>
        <p:nvSpPr>
          <p:cNvPr id="3" name="Content Placeholder 2"/>
          <p:cNvSpPr>
            <a:spLocks noGrp="1"/>
          </p:cNvSpPr>
          <p:nvPr>
            <p:ph idx="1"/>
          </p:nvPr>
        </p:nvSpPr>
        <p:spPr/>
        <p:txBody>
          <a:bodyPr/>
          <a:lstStyle/>
          <a:p>
            <a:r>
              <a:rPr lang="en-IN" dirty="0">
                <a:latin typeface="Book Antiqua" panose="02040602050305030304" pitchFamily="18" charset="0"/>
              </a:rPr>
              <a:t>Problem statement </a:t>
            </a:r>
          </a:p>
          <a:p>
            <a:r>
              <a:rPr lang="en-IN" dirty="0">
                <a:latin typeface="Book Antiqua" panose="02040602050305030304" pitchFamily="18" charset="0"/>
              </a:rPr>
              <a:t>Objective</a:t>
            </a:r>
          </a:p>
          <a:p>
            <a:r>
              <a:rPr lang="en-IN" dirty="0">
                <a:latin typeface="Book Antiqua" panose="02040602050305030304" pitchFamily="18" charset="0"/>
              </a:rPr>
              <a:t>Approach statement</a:t>
            </a:r>
          </a:p>
          <a:p>
            <a:r>
              <a:rPr lang="en-IN" dirty="0">
                <a:latin typeface="Book Antiqua" panose="02040602050305030304" pitchFamily="18" charset="0"/>
              </a:rPr>
              <a:t>Data Analysis and insight </a:t>
            </a:r>
          </a:p>
          <a:p>
            <a:r>
              <a:rPr lang="en-IN" dirty="0">
                <a:latin typeface="Book Antiqua" panose="02040602050305030304" pitchFamily="18" charset="0"/>
              </a:rPr>
              <a:t>Visualization</a:t>
            </a:r>
          </a:p>
          <a:p>
            <a:r>
              <a:rPr lang="en-IN" dirty="0">
                <a:latin typeface="Book Antiqua" panose="02040602050305030304" pitchFamily="18" charset="0"/>
              </a:rPr>
              <a:t>Portfolio Analysis</a:t>
            </a:r>
          </a:p>
        </p:txBody>
      </p:sp>
    </p:spTree>
    <p:extLst>
      <p:ext uri="{BB962C8B-B14F-4D97-AF65-F5344CB8AC3E}">
        <p14:creationId xmlns:p14="http://schemas.microsoft.com/office/powerpoint/2010/main" val="34119318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4824">
        <p159:morph option="byObject"/>
      </p:transition>
    </mc:Choice>
    <mc:Fallback>
      <p:transition spd="slow" advTm="1482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Book Antiqua" panose="02040602050305030304" pitchFamily="18" charset="0"/>
              </a:rPr>
              <a:t>Problem Statement </a:t>
            </a:r>
          </a:p>
        </p:txBody>
      </p:sp>
      <p:sp>
        <p:nvSpPr>
          <p:cNvPr id="3" name="Content Placeholder 2"/>
          <p:cNvSpPr>
            <a:spLocks noGrp="1"/>
          </p:cNvSpPr>
          <p:nvPr>
            <p:ph idx="1"/>
          </p:nvPr>
        </p:nvSpPr>
        <p:spPr>
          <a:xfrm>
            <a:off x="503583" y="2603500"/>
            <a:ext cx="11171581" cy="3416300"/>
          </a:xfrm>
        </p:spPr>
        <p:style>
          <a:lnRef idx="2">
            <a:schemeClr val="accent1"/>
          </a:lnRef>
          <a:fillRef idx="1">
            <a:schemeClr val="lt1"/>
          </a:fillRef>
          <a:effectRef idx="0">
            <a:schemeClr val="accent1"/>
          </a:effectRef>
          <a:fontRef idx="minor">
            <a:schemeClr val="dk1"/>
          </a:fontRef>
        </p:style>
        <p:txBody>
          <a:bodyPr>
            <a:normAutofit/>
          </a:bodyPr>
          <a:lstStyle/>
          <a:p>
            <a:r>
              <a:rPr lang="en-US" dirty="0">
                <a:latin typeface="Book Antiqua" panose="02040602050305030304" pitchFamily="18" charset="0"/>
              </a:rPr>
              <a:t>We have portfolio of two investors with different risk appetites. One customer is conservative in nature and looking for investment in shares where risk is low and invested funds should double in 5 years and second investor is interested in high risk returns. We will be suggesting the shares as per their risk appetite by doing analysis of given dataset for this project.</a:t>
            </a:r>
            <a:endParaRPr lang="en-IN" dirty="0">
              <a:latin typeface="Book Antiqua" panose="02040602050305030304" pitchFamily="18" charset="0"/>
            </a:endParaRPr>
          </a:p>
          <a:p>
            <a:r>
              <a:rPr lang="en-IN" dirty="0">
                <a:latin typeface="Book Antiqua" panose="02040602050305030304" pitchFamily="18" charset="0"/>
              </a:rPr>
              <a:t>The two investors are  </a:t>
            </a:r>
            <a:r>
              <a:rPr lang="en-GB" dirty="0">
                <a:latin typeface="Book Antiqua" panose="02040602050305030304" pitchFamily="18" charset="0"/>
                <a:cs typeface="Times New Roman" panose="02020603050405020304" pitchFamily="18" charset="0"/>
              </a:rPr>
              <a:t>Mr Patrick </a:t>
            </a:r>
            <a:r>
              <a:rPr lang="en-GB" dirty="0" err="1">
                <a:latin typeface="Book Antiqua" panose="02040602050305030304" pitchFamily="18" charset="0"/>
                <a:cs typeface="Times New Roman" panose="02020603050405020304" pitchFamily="18" charset="0"/>
              </a:rPr>
              <a:t>Jyenger</a:t>
            </a:r>
            <a:r>
              <a:rPr lang="en-GB" dirty="0">
                <a:latin typeface="Book Antiqua" panose="02040602050305030304" pitchFamily="18" charset="0"/>
                <a:cs typeface="Times New Roman" panose="02020603050405020304" pitchFamily="18" charset="0"/>
              </a:rPr>
              <a:t> and Mr Peter </a:t>
            </a:r>
            <a:r>
              <a:rPr lang="en-GB" dirty="0" err="1">
                <a:latin typeface="Book Antiqua" panose="02040602050305030304" pitchFamily="18" charset="0"/>
                <a:cs typeface="Times New Roman" panose="02020603050405020304" pitchFamily="18" charset="0"/>
              </a:rPr>
              <a:t>Jyenger</a:t>
            </a:r>
            <a:r>
              <a:rPr lang="en-GB" dirty="0">
                <a:latin typeface="Book Antiqua" panose="02040602050305030304" pitchFamily="18" charset="0"/>
                <a:cs typeface="Times New Roman" panose="02020603050405020304" pitchFamily="18" charset="0"/>
              </a:rPr>
              <a:t> .</a:t>
            </a:r>
            <a:endParaRPr lang="en-IN" dirty="0">
              <a:latin typeface="Book Antiqua" panose="02040602050305030304" pitchFamily="18" charset="0"/>
            </a:endParaRPr>
          </a:p>
        </p:txBody>
      </p:sp>
    </p:spTree>
    <p:extLst>
      <p:ext uri="{BB962C8B-B14F-4D97-AF65-F5344CB8AC3E}">
        <p14:creationId xmlns:p14="http://schemas.microsoft.com/office/powerpoint/2010/main" val="14228269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874">
        <p159:morph option="byObject"/>
      </p:transition>
    </mc:Choice>
    <mc:Fallback>
      <p:transition spd="slow" advTm="4087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Book Antiqua" panose="02040602050305030304" pitchFamily="18" charset="0"/>
              </a:rPr>
              <a:t>Objective </a:t>
            </a:r>
          </a:p>
        </p:txBody>
      </p:sp>
      <p:sp>
        <p:nvSpPr>
          <p:cNvPr id="3" name="Content Placeholder 2"/>
          <p:cNvSpPr>
            <a:spLocks noGrp="1"/>
          </p:cNvSpPr>
          <p:nvPr>
            <p:ph idx="1"/>
          </p:nvPr>
        </p:nvSpPr>
        <p:spPr>
          <a:xfrm>
            <a:off x="490330" y="2603500"/>
            <a:ext cx="11131827" cy="3416300"/>
          </a:xfrm>
        </p:spPr>
        <p:txBody>
          <a:bodyPr/>
          <a:lstStyle/>
          <a:p>
            <a:pPr marL="0" indent="0">
              <a:buNone/>
            </a:pPr>
            <a:r>
              <a:rPr lang="en-IN" dirty="0">
                <a:latin typeface="Book Antiqua" panose="02040602050305030304" pitchFamily="18" charset="0"/>
              </a:rPr>
              <a:t>According to the given problem statement our task is to create portfolio for the customer as per below details for each investor</a:t>
            </a:r>
          </a:p>
          <a:p>
            <a:r>
              <a:rPr lang="en-IN" dirty="0">
                <a:latin typeface="Book Antiqua" panose="02040602050305030304" pitchFamily="18" charset="0"/>
              </a:rPr>
              <a:t>Investor 1 :  </a:t>
            </a:r>
            <a:r>
              <a:rPr lang="en-GB" dirty="0">
                <a:latin typeface="Book Antiqua" panose="02040602050305030304" pitchFamily="18" charset="0"/>
                <a:cs typeface="Times New Roman" panose="02020603050405020304" pitchFamily="18" charset="0"/>
              </a:rPr>
              <a:t>Mr Patrick </a:t>
            </a:r>
            <a:r>
              <a:rPr lang="en-GB" dirty="0" err="1">
                <a:latin typeface="Book Antiqua" panose="02040602050305030304" pitchFamily="18" charset="0"/>
                <a:cs typeface="Times New Roman" panose="02020603050405020304" pitchFamily="18" charset="0"/>
              </a:rPr>
              <a:t>Jyenger</a:t>
            </a:r>
            <a:r>
              <a:rPr lang="en-GB" dirty="0">
                <a:latin typeface="Book Antiqua" panose="02040602050305030304" pitchFamily="18" charset="0"/>
                <a:cs typeface="Times New Roman" panose="02020603050405020304" pitchFamily="18" charset="0"/>
              </a:rPr>
              <a:t> wants to invest $500K in equities, he has been conservative investor during his all life and expects doubling his capital with less risk in 5 years time.</a:t>
            </a:r>
          </a:p>
          <a:p>
            <a:r>
              <a:rPr lang="en-IN" dirty="0">
                <a:latin typeface="Book Antiqua" panose="02040602050305030304" pitchFamily="18" charset="0"/>
              </a:rPr>
              <a:t>Investor 2 : </a:t>
            </a:r>
            <a:r>
              <a:rPr lang="en-GB" dirty="0">
                <a:latin typeface="Book Antiqua" panose="02040602050305030304" pitchFamily="18" charset="0"/>
                <a:cs typeface="Times New Roman" panose="02020603050405020304" pitchFamily="18" charset="0"/>
              </a:rPr>
              <a:t>Mr Peter </a:t>
            </a:r>
            <a:r>
              <a:rPr lang="en-GB" dirty="0" err="1">
                <a:latin typeface="Book Antiqua" panose="02040602050305030304" pitchFamily="18" charset="0"/>
                <a:cs typeface="Times New Roman" panose="02020603050405020304" pitchFamily="18" charset="0"/>
              </a:rPr>
              <a:t>Jyenger</a:t>
            </a:r>
            <a:r>
              <a:rPr lang="en-GB" dirty="0">
                <a:latin typeface="Book Antiqua" panose="02040602050305030304" pitchFamily="18" charset="0"/>
                <a:cs typeface="Times New Roman" panose="02020603050405020304" pitchFamily="18" charset="0"/>
              </a:rPr>
              <a:t> wants to invest $1 million in equities, he has been high risk investor during his all life, prefers high return investment and expects doubling his capital with high risk in 5 years time.</a:t>
            </a:r>
          </a:p>
          <a:p>
            <a:endParaRPr lang="en-IN" dirty="0"/>
          </a:p>
        </p:txBody>
      </p:sp>
    </p:spTree>
    <p:extLst>
      <p:ext uri="{BB962C8B-B14F-4D97-AF65-F5344CB8AC3E}">
        <p14:creationId xmlns:p14="http://schemas.microsoft.com/office/powerpoint/2010/main" val="6302033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507">
        <p159:morph option="byObject"/>
      </p:transition>
    </mc:Choice>
    <mc:Fallback>
      <p:transition spd="slow" advTm="10507">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Book Antiqua" panose="02040602050305030304" pitchFamily="18" charset="0"/>
              </a:rPr>
              <a:t>Approach Statement</a:t>
            </a:r>
          </a:p>
        </p:txBody>
      </p:sp>
      <p:sp>
        <p:nvSpPr>
          <p:cNvPr id="3" name="Text Placeholder 2"/>
          <p:cNvSpPr>
            <a:spLocks noGrp="1"/>
          </p:cNvSpPr>
          <p:nvPr>
            <p:ph type="body" idx="1"/>
          </p:nvPr>
        </p:nvSpPr>
        <p:spPr/>
        <p:txBody>
          <a:bodyPr/>
          <a:lstStyle/>
          <a:p>
            <a:r>
              <a:rPr lang="en-IN" dirty="0"/>
              <a:t>1. Exploratory Data Analysis</a:t>
            </a:r>
          </a:p>
        </p:txBody>
      </p:sp>
      <p:sp>
        <p:nvSpPr>
          <p:cNvPr id="4" name="Text Placeholder 3"/>
          <p:cNvSpPr>
            <a:spLocks noGrp="1"/>
          </p:cNvSpPr>
          <p:nvPr>
            <p:ph type="body" sz="half" idx="15"/>
          </p:nvPr>
        </p:nvSpPr>
        <p:spPr/>
        <p:txBody>
          <a:bodyPr/>
          <a:lstStyle/>
          <a:p>
            <a:pPr marL="285750" indent="-285750">
              <a:buFont typeface="Wingdings" panose="05000000000000000000" pitchFamily="2" charset="2"/>
              <a:buChar char="Ø"/>
            </a:pPr>
            <a:r>
              <a:rPr lang="en-IN" dirty="0">
                <a:solidFill>
                  <a:schemeClr val="tx1"/>
                </a:solidFill>
              </a:rPr>
              <a:t>Checking the data set for null values and any other noise in given data.</a:t>
            </a:r>
          </a:p>
          <a:p>
            <a:pPr marL="285750" indent="-285750">
              <a:buFont typeface="Wingdings" panose="05000000000000000000" pitchFamily="2" charset="2"/>
              <a:buChar char="Ø"/>
            </a:pPr>
            <a:r>
              <a:rPr lang="en-IN" dirty="0">
                <a:solidFill>
                  <a:schemeClr val="tx1"/>
                </a:solidFill>
              </a:rPr>
              <a:t>Verification of data with respect to outliers to avoid any error in analysis due to outlier values</a:t>
            </a:r>
          </a:p>
          <a:p>
            <a:pPr marL="285750" indent="-285750">
              <a:buFont typeface="Wingdings" panose="05000000000000000000" pitchFamily="2" charset="2"/>
              <a:buChar char="Ø"/>
            </a:pPr>
            <a:r>
              <a:rPr lang="en-IN" dirty="0">
                <a:solidFill>
                  <a:schemeClr val="tx1"/>
                </a:solidFill>
              </a:rPr>
              <a:t>FB stock was listed later so we have assigned the figure “0” where data not available</a:t>
            </a:r>
          </a:p>
        </p:txBody>
      </p:sp>
      <p:sp>
        <p:nvSpPr>
          <p:cNvPr id="5" name="Text Placeholder 4"/>
          <p:cNvSpPr>
            <a:spLocks noGrp="1"/>
          </p:cNvSpPr>
          <p:nvPr>
            <p:ph type="body" sz="quarter" idx="3"/>
          </p:nvPr>
        </p:nvSpPr>
        <p:spPr/>
        <p:txBody>
          <a:bodyPr/>
          <a:lstStyle/>
          <a:p>
            <a:r>
              <a:rPr lang="en-IN" dirty="0"/>
              <a:t>2. Data Analysis for Portfolio Making</a:t>
            </a:r>
          </a:p>
        </p:txBody>
      </p:sp>
      <p:sp>
        <p:nvSpPr>
          <p:cNvPr id="6" name="Text Placeholder 5"/>
          <p:cNvSpPr>
            <a:spLocks noGrp="1"/>
          </p:cNvSpPr>
          <p:nvPr>
            <p:ph type="body" sz="half" idx="16"/>
          </p:nvPr>
        </p:nvSpPr>
        <p:spPr/>
        <p:txBody>
          <a:bodyPr>
            <a:normAutofit lnSpcReduction="10000"/>
          </a:bodyPr>
          <a:lstStyle/>
          <a:p>
            <a:pPr marL="285750" indent="-285750">
              <a:buFont typeface="Wingdings" panose="05000000000000000000" pitchFamily="2" charset="2"/>
              <a:buChar char="Ø"/>
            </a:pPr>
            <a:r>
              <a:rPr lang="en-IN" dirty="0">
                <a:solidFill>
                  <a:schemeClr val="tx1"/>
                </a:solidFill>
              </a:rPr>
              <a:t>Data analysis has been dine with the help of python using various libraries Such as pandas , </a:t>
            </a:r>
            <a:r>
              <a:rPr lang="en-IN" dirty="0" err="1">
                <a:solidFill>
                  <a:schemeClr val="tx1"/>
                </a:solidFill>
              </a:rPr>
              <a:t>numpy</a:t>
            </a:r>
            <a:r>
              <a:rPr lang="en-IN" dirty="0">
                <a:solidFill>
                  <a:schemeClr val="tx1"/>
                </a:solidFill>
              </a:rPr>
              <a:t>, </a:t>
            </a:r>
            <a:r>
              <a:rPr lang="en-IN" dirty="0" err="1">
                <a:solidFill>
                  <a:schemeClr val="tx1"/>
                </a:solidFill>
              </a:rPr>
              <a:t>plotly</a:t>
            </a:r>
            <a:r>
              <a:rPr lang="en-IN" dirty="0">
                <a:solidFill>
                  <a:schemeClr val="tx1"/>
                </a:solidFill>
              </a:rPr>
              <a:t> .</a:t>
            </a:r>
          </a:p>
          <a:p>
            <a:pPr marL="285750" indent="-285750">
              <a:buFont typeface="Wingdings" panose="05000000000000000000" pitchFamily="2" charset="2"/>
              <a:buChar char="Ø"/>
            </a:pPr>
            <a:r>
              <a:rPr lang="en-IN" dirty="0">
                <a:solidFill>
                  <a:schemeClr val="tx1"/>
                </a:solidFill>
              </a:rPr>
              <a:t>Visualization is done using power BI for sector wise and trend analysis purpose.</a:t>
            </a:r>
          </a:p>
          <a:p>
            <a:pPr marL="285750" indent="-285750">
              <a:buFont typeface="Wingdings" panose="05000000000000000000" pitchFamily="2" charset="2"/>
              <a:buChar char="Ø"/>
            </a:pPr>
            <a:r>
              <a:rPr lang="en-IN" dirty="0">
                <a:solidFill>
                  <a:schemeClr val="tx1"/>
                </a:solidFill>
              </a:rPr>
              <a:t>Calculations were done for daily returns, Cumulative returns , sharp ratios and selected best stocks as per Risk appetite</a:t>
            </a:r>
          </a:p>
          <a:p>
            <a:pPr marL="285750" indent="-285750">
              <a:buFont typeface="Wingdings" panose="05000000000000000000" pitchFamily="2" charset="2"/>
              <a:buChar char="Ø"/>
            </a:pPr>
            <a:endParaRPr lang="en-IN" dirty="0"/>
          </a:p>
        </p:txBody>
      </p:sp>
      <p:sp>
        <p:nvSpPr>
          <p:cNvPr id="7" name="Text Placeholder 6"/>
          <p:cNvSpPr>
            <a:spLocks noGrp="1"/>
          </p:cNvSpPr>
          <p:nvPr>
            <p:ph type="body" sz="quarter" idx="13"/>
          </p:nvPr>
        </p:nvSpPr>
        <p:spPr/>
        <p:txBody>
          <a:bodyPr/>
          <a:lstStyle/>
          <a:p>
            <a:r>
              <a:rPr lang="en-IN" dirty="0"/>
              <a:t>3. Insight and </a:t>
            </a:r>
            <a:r>
              <a:rPr lang="en-IN" dirty="0" err="1"/>
              <a:t>Conclutions</a:t>
            </a:r>
            <a:r>
              <a:rPr lang="en-IN" dirty="0"/>
              <a:t> </a:t>
            </a:r>
          </a:p>
        </p:txBody>
      </p:sp>
      <p:sp>
        <p:nvSpPr>
          <p:cNvPr id="8" name="Text Placeholder 7"/>
          <p:cNvSpPr>
            <a:spLocks noGrp="1"/>
          </p:cNvSpPr>
          <p:nvPr>
            <p:ph type="body" sz="half" idx="17"/>
          </p:nvPr>
        </p:nvSpPr>
        <p:spPr/>
        <p:txBody>
          <a:bodyPr>
            <a:normAutofit lnSpcReduction="10000"/>
          </a:bodyPr>
          <a:lstStyle/>
          <a:p>
            <a:pPr marL="285750" indent="-285750">
              <a:buFont typeface="Wingdings" panose="05000000000000000000" pitchFamily="2" charset="2"/>
              <a:buChar char="Ø"/>
            </a:pPr>
            <a:r>
              <a:rPr lang="en-IN" dirty="0">
                <a:solidFill>
                  <a:schemeClr val="tx1"/>
                </a:solidFill>
              </a:rPr>
              <a:t>Insights drawn from careful  data analysis and selected stocks as per risk appetite of investors.</a:t>
            </a:r>
          </a:p>
          <a:p>
            <a:pPr marL="285750" indent="-285750">
              <a:buFont typeface="Wingdings" panose="05000000000000000000" pitchFamily="2" charset="2"/>
              <a:buChar char="Ø"/>
            </a:pPr>
            <a:r>
              <a:rPr lang="en-IN" dirty="0">
                <a:solidFill>
                  <a:schemeClr val="tx1"/>
                </a:solidFill>
              </a:rPr>
              <a:t>Sector wise analysis has given us insight regarding performance of various sector wise stocks and technology stocks have outperformed in returns.</a:t>
            </a:r>
          </a:p>
          <a:p>
            <a:pPr marL="285750" indent="-285750">
              <a:buFont typeface="Wingdings" panose="05000000000000000000" pitchFamily="2" charset="2"/>
              <a:buChar char="Ø"/>
            </a:pPr>
            <a:r>
              <a:rPr lang="en-IN" dirty="0">
                <a:solidFill>
                  <a:schemeClr val="tx1"/>
                </a:solidFill>
              </a:rPr>
              <a:t>On the basis of insight drawn we have finalized the portfolio for investors</a:t>
            </a:r>
          </a:p>
        </p:txBody>
      </p:sp>
    </p:spTree>
    <p:extLst>
      <p:ext uri="{BB962C8B-B14F-4D97-AF65-F5344CB8AC3E}">
        <p14:creationId xmlns:p14="http://schemas.microsoft.com/office/powerpoint/2010/main" val="1695397392"/>
      </p:ext>
    </p:extLst>
  </p:cSld>
  <p:clrMapOvr>
    <a:masterClrMapping/>
  </p:clrMapOvr>
  <mc:AlternateContent xmlns:mc="http://schemas.openxmlformats.org/markup-compatibility/2006">
    <mc:Choice xmlns:p14="http://schemas.microsoft.com/office/powerpoint/2010/main" Requires="p14">
      <p:transition p14:dur="0" advTm="65099"/>
    </mc:Choice>
    <mc:Fallback>
      <p:transition advTm="6509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Book Antiqua" panose="02040602050305030304" pitchFamily="18" charset="0"/>
              </a:rPr>
              <a:t>Details of Data Provided for Analysis </a:t>
            </a:r>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1917481330"/>
              </p:ext>
            </p:extLst>
          </p:nvPr>
        </p:nvGraphicFramePr>
        <p:xfrm>
          <a:off x="1020196" y="2259551"/>
          <a:ext cx="4477677" cy="4730200"/>
        </p:xfrm>
        <a:graphic>
          <a:graphicData uri="http://schemas.openxmlformats.org/drawingml/2006/table">
            <a:tbl>
              <a:tblPr/>
              <a:tblGrid>
                <a:gridCol w="617019">
                  <a:extLst>
                    <a:ext uri="{9D8B030D-6E8A-4147-A177-3AD203B41FA5}">
                      <a16:colId xmlns:a16="http://schemas.microsoft.com/office/drawing/2014/main" val="545649212"/>
                    </a:ext>
                  </a:extLst>
                </a:gridCol>
                <a:gridCol w="1646834">
                  <a:extLst>
                    <a:ext uri="{9D8B030D-6E8A-4147-A177-3AD203B41FA5}">
                      <a16:colId xmlns:a16="http://schemas.microsoft.com/office/drawing/2014/main" val="1673056612"/>
                    </a:ext>
                  </a:extLst>
                </a:gridCol>
                <a:gridCol w="2213824">
                  <a:extLst>
                    <a:ext uri="{9D8B030D-6E8A-4147-A177-3AD203B41FA5}">
                      <a16:colId xmlns:a16="http://schemas.microsoft.com/office/drawing/2014/main" val="2246582525"/>
                    </a:ext>
                  </a:extLst>
                </a:gridCol>
              </a:tblGrid>
              <a:tr h="189208">
                <a:tc>
                  <a:txBody>
                    <a:bodyPr/>
                    <a:lstStyle/>
                    <a:p>
                      <a:pPr algn="ctr" fontAlgn="b"/>
                      <a:r>
                        <a:rPr lang="en-IN" sz="1100" b="1" i="0" u="none" strike="noStrike" dirty="0">
                          <a:solidFill>
                            <a:srgbClr val="000000"/>
                          </a:solidFill>
                          <a:effectLst/>
                          <a:latin typeface="Calibri" panose="020F0502020204030204" pitchFamily="34" charset="0"/>
                        </a:rPr>
                        <a:t>Ticker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IN" sz="1100" b="1" i="0" u="none" strike="noStrike" dirty="0">
                          <a:solidFill>
                            <a:srgbClr val="000000"/>
                          </a:solidFill>
                          <a:effectLst/>
                          <a:latin typeface="Calibri" panose="020F0502020204030204" pitchFamily="34" charset="0"/>
                        </a:rPr>
                        <a:t>Industry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IN" sz="1100" b="1" i="0" u="none" strike="noStrike" dirty="0">
                          <a:solidFill>
                            <a:srgbClr val="000000"/>
                          </a:solidFill>
                          <a:effectLst/>
                          <a:latin typeface="Calibri" panose="020F0502020204030204" pitchFamily="34" charset="0"/>
                        </a:rPr>
                        <a:t>Company 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547072145"/>
                  </a:ext>
                </a:extLst>
              </a:tr>
              <a:tr h="189208">
                <a:tc>
                  <a:txBody>
                    <a:bodyPr/>
                    <a:lstStyle/>
                    <a:p>
                      <a:pPr algn="ctr" fontAlgn="b"/>
                      <a:r>
                        <a:rPr lang="en-IN" sz="1100" b="1" i="0" u="none" strike="noStrike" dirty="0">
                          <a:solidFill>
                            <a:srgbClr val="000000"/>
                          </a:solidFill>
                          <a:effectLst/>
                          <a:latin typeface="Calibri" panose="020F0502020204030204" pitchFamily="34" charset="0"/>
                        </a:rPr>
                        <a:t>AAL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Aviation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American Airlines Group Inc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2608811"/>
                  </a:ext>
                </a:extLst>
              </a:tr>
              <a:tr h="189208">
                <a:tc>
                  <a:txBody>
                    <a:bodyPr/>
                    <a:lstStyle/>
                    <a:p>
                      <a:pPr algn="ctr" fontAlgn="b"/>
                      <a:r>
                        <a:rPr lang="en-IN" sz="1100" b="1" i="0" u="none" strike="noStrike" dirty="0">
                          <a:solidFill>
                            <a:srgbClr val="000000"/>
                          </a:solidFill>
                          <a:effectLst/>
                          <a:latin typeface="Calibri" panose="020F0502020204030204" pitchFamily="34" charset="0"/>
                        </a:rPr>
                        <a:t>ALGT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Aviation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Allegiant Travel Company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2732368"/>
                  </a:ext>
                </a:extLst>
              </a:tr>
              <a:tr h="189208">
                <a:tc>
                  <a:txBody>
                    <a:bodyPr/>
                    <a:lstStyle/>
                    <a:p>
                      <a:pPr algn="ctr" fontAlgn="b"/>
                      <a:r>
                        <a:rPr lang="en-IN" sz="1100" b="1" i="0" u="none" strike="noStrike">
                          <a:solidFill>
                            <a:srgbClr val="000000"/>
                          </a:solidFill>
                          <a:effectLst/>
                          <a:latin typeface="Calibri" panose="020F0502020204030204" pitchFamily="34" charset="0"/>
                        </a:rPr>
                        <a:t>ALK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Aviation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Alaska Air Group Inc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930239"/>
                  </a:ext>
                </a:extLst>
              </a:tr>
              <a:tr h="189208">
                <a:tc>
                  <a:txBody>
                    <a:bodyPr/>
                    <a:lstStyle/>
                    <a:p>
                      <a:pPr algn="ctr" fontAlgn="b"/>
                      <a:r>
                        <a:rPr lang="en-IN" sz="1100" b="1" i="0" u="none" strike="noStrike">
                          <a:solidFill>
                            <a:srgbClr val="000000"/>
                          </a:solidFill>
                          <a:effectLst/>
                          <a:latin typeface="Calibri" panose="020F0502020204030204" pitchFamily="34" charset="0"/>
                        </a:rPr>
                        <a:t>DAL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Aviation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Delta Air Lines Inc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0940044"/>
                  </a:ext>
                </a:extLst>
              </a:tr>
              <a:tr h="189208">
                <a:tc>
                  <a:txBody>
                    <a:bodyPr/>
                    <a:lstStyle/>
                    <a:p>
                      <a:pPr algn="ctr" fontAlgn="b"/>
                      <a:r>
                        <a:rPr lang="en-IN" sz="1100" b="1" i="0" u="none" strike="noStrike">
                          <a:solidFill>
                            <a:srgbClr val="000000"/>
                          </a:solidFill>
                          <a:effectLst/>
                          <a:latin typeface="Calibri" panose="020F0502020204030204" pitchFamily="34" charset="0"/>
                        </a:rPr>
                        <a:t>HA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Aviation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Hawaiian Holdings </a:t>
                      </a:r>
                      <a:r>
                        <a:rPr lang="en-IN" sz="1100" b="1" i="0" u="none" strike="noStrike" dirty="0" err="1">
                          <a:solidFill>
                            <a:srgbClr val="000000"/>
                          </a:solidFill>
                          <a:effectLst/>
                          <a:latin typeface="Calibri" panose="020F0502020204030204" pitchFamily="34" charset="0"/>
                        </a:rPr>
                        <a:t>Inc</a:t>
                      </a:r>
                      <a:endParaRPr lang="en-IN"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0027108"/>
                  </a:ext>
                </a:extLst>
              </a:tr>
              <a:tr h="189208">
                <a:tc>
                  <a:txBody>
                    <a:bodyPr/>
                    <a:lstStyle/>
                    <a:p>
                      <a:pPr algn="ctr" fontAlgn="b"/>
                      <a:r>
                        <a:rPr lang="en-IN" sz="1100" b="1" i="0" u="none" strike="noStrike">
                          <a:solidFill>
                            <a:srgbClr val="000000"/>
                          </a:solidFill>
                          <a:effectLst/>
                          <a:latin typeface="Calibri" panose="020F0502020204030204" pitchFamily="34" charset="0"/>
                        </a:rPr>
                        <a:t>LUV</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Aviation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Southwest Airlines 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9348236"/>
                  </a:ext>
                </a:extLst>
              </a:tr>
              <a:tr h="189208">
                <a:tc>
                  <a:txBody>
                    <a:bodyPr/>
                    <a:lstStyle/>
                    <a:p>
                      <a:pPr algn="ctr" fontAlgn="b"/>
                      <a:r>
                        <a:rPr lang="en-IN" sz="1100" b="1" i="0" u="none" strike="noStrike">
                          <a:solidFill>
                            <a:srgbClr val="000000"/>
                          </a:solidFill>
                          <a:effectLst/>
                          <a:latin typeface="Calibri" panose="020F0502020204030204" pitchFamily="34" charset="0"/>
                        </a:rPr>
                        <a:t>BCS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Finance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Barclays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7490824"/>
                  </a:ext>
                </a:extLst>
              </a:tr>
              <a:tr h="189208">
                <a:tc>
                  <a:txBody>
                    <a:bodyPr/>
                    <a:lstStyle/>
                    <a:p>
                      <a:pPr algn="ctr" fontAlgn="b"/>
                      <a:r>
                        <a:rPr lang="en-IN" sz="1100" b="1" i="0" u="none" strike="noStrike">
                          <a:solidFill>
                            <a:srgbClr val="000000"/>
                          </a:solidFill>
                          <a:effectLst/>
                          <a:latin typeface="Calibri" panose="020F0502020204030204" pitchFamily="34" charset="0"/>
                        </a:rPr>
                        <a:t>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Finance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Credit Suisse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0721231"/>
                  </a:ext>
                </a:extLst>
              </a:tr>
              <a:tr h="189208">
                <a:tc>
                  <a:txBody>
                    <a:bodyPr/>
                    <a:lstStyle/>
                    <a:p>
                      <a:pPr algn="ctr" fontAlgn="b"/>
                      <a:r>
                        <a:rPr lang="en-IN" sz="1100" b="1" i="0" u="none" strike="noStrike">
                          <a:solidFill>
                            <a:srgbClr val="000000"/>
                          </a:solidFill>
                          <a:effectLst/>
                          <a:latin typeface="Calibri" panose="020F0502020204030204" pitchFamily="34" charset="0"/>
                        </a:rPr>
                        <a:t>DB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Finance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Deutsche Bank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3842231"/>
                  </a:ext>
                </a:extLst>
              </a:tr>
              <a:tr h="189208">
                <a:tc>
                  <a:txBody>
                    <a:bodyPr/>
                    <a:lstStyle/>
                    <a:p>
                      <a:pPr algn="ctr" fontAlgn="b"/>
                      <a:r>
                        <a:rPr lang="en-IN" sz="1100" b="1" i="0" u="none" strike="noStrike">
                          <a:solidFill>
                            <a:srgbClr val="000000"/>
                          </a:solidFill>
                          <a:effectLst/>
                          <a:latin typeface="Calibri" panose="020F0502020204030204" pitchFamily="34" charset="0"/>
                        </a:rPr>
                        <a:t>GS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Finance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Goldman Sachs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1522406"/>
                  </a:ext>
                </a:extLst>
              </a:tr>
              <a:tr h="189208">
                <a:tc>
                  <a:txBody>
                    <a:bodyPr/>
                    <a:lstStyle/>
                    <a:p>
                      <a:pPr algn="ctr" fontAlgn="b"/>
                      <a:r>
                        <a:rPr lang="en-IN" sz="1100" b="1" i="0" u="none" strike="noStrike">
                          <a:solidFill>
                            <a:srgbClr val="000000"/>
                          </a:solidFill>
                          <a:effectLst/>
                          <a:latin typeface="Calibri" panose="020F0502020204030204" pitchFamily="34" charset="0"/>
                        </a:rPr>
                        <a:t>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Finance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Morgan Stanley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4491519"/>
                  </a:ext>
                </a:extLst>
              </a:tr>
              <a:tr h="189208">
                <a:tc>
                  <a:txBody>
                    <a:bodyPr/>
                    <a:lstStyle/>
                    <a:p>
                      <a:pPr algn="ctr" fontAlgn="b"/>
                      <a:r>
                        <a:rPr lang="en-IN" sz="1100" b="1" i="0" u="none" strike="noStrike">
                          <a:solidFill>
                            <a:srgbClr val="000000"/>
                          </a:solidFill>
                          <a:effectLst/>
                          <a:latin typeface="Calibri" panose="020F0502020204030204" pitchFamily="34" charset="0"/>
                        </a:rPr>
                        <a:t>WFC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Finance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Wells Fargo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9749518"/>
                  </a:ext>
                </a:extLst>
              </a:tr>
              <a:tr h="189208">
                <a:tc>
                  <a:txBody>
                    <a:bodyPr/>
                    <a:lstStyle/>
                    <a:p>
                      <a:pPr algn="ctr" fontAlgn="b"/>
                      <a:r>
                        <a:rPr lang="en-IN" sz="1100" b="1" i="0" u="none" strike="noStrike">
                          <a:solidFill>
                            <a:srgbClr val="000000"/>
                          </a:solidFill>
                          <a:effectLst/>
                          <a:latin typeface="Calibri" panose="020F0502020204030204" pitchFamily="34" charset="0"/>
                        </a:rPr>
                        <a:t>JNJ</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Healthcare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Johnson &amp; Johnson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1219342"/>
                  </a:ext>
                </a:extLst>
              </a:tr>
              <a:tr h="189208">
                <a:tc>
                  <a:txBody>
                    <a:bodyPr/>
                    <a:lstStyle/>
                    <a:p>
                      <a:pPr algn="ctr" fontAlgn="b"/>
                      <a:r>
                        <a:rPr lang="en-IN" sz="1100" b="1" i="0" u="none" strike="noStrike">
                          <a:solidFill>
                            <a:srgbClr val="000000"/>
                          </a:solidFill>
                          <a:effectLst/>
                          <a:latin typeface="Calibri" panose="020F0502020204030204" pitchFamily="34" charset="0"/>
                        </a:rPr>
                        <a:t>MRK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Healthcare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Merck and CO </a:t>
                      </a:r>
                      <a:r>
                        <a:rPr lang="en-IN" sz="1100" b="1" i="0" u="none" strike="noStrike" dirty="0" err="1">
                          <a:solidFill>
                            <a:srgbClr val="000000"/>
                          </a:solidFill>
                          <a:effectLst/>
                          <a:latin typeface="Calibri" panose="020F0502020204030204" pitchFamily="34" charset="0"/>
                        </a:rPr>
                        <a:t>inc.</a:t>
                      </a:r>
                      <a:endParaRPr lang="en-IN"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6631778"/>
                  </a:ext>
                </a:extLst>
              </a:tr>
              <a:tr h="189208">
                <a:tc>
                  <a:txBody>
                    <a:bodyPr/>
                    <a:lstStyle/>
                    <a:p>
                      <a:pPr algn="ctr" fontAlgn="b"/>
                      <a:r>
                        <a:rPr lang="en-IN" sz="1100" b="1" i="0" u="none" strike="noStrike">
                          <a:solidFill>
                            <a:srgbClr val="000000"/>
                          </a:solidFill>
                          <a:effectLst/>
                          <a:latin typeface="Calibri" panose="020F0502020204030204" pitchFamily="34" charset="0"/>
                        </a:rPr>
                        <a:t>PFE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Healthcare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Pfizer </a:t>
                      </a:r>
                      <a:r>
                        <a:rPr lang="en-IN" sz="1100" b="1" i="0" u="none" strike="noStrike" dirty="0" err="1">
                          <a:solidFill>
                            <a:srgbClr val="000000"/>
                          </a:solidFill>
                          <a:effectLst/>
                          <a:latin typeface="Calibri" panose="020F0502020204030204" pitchFamily="34" charset="0"/>
                        </a:rPr>
                        <a:t>inc</a:t>
                      </a:r>
                      <a:endParaRPr lang="en-IN"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2126971"/>
                  </a:ext>
                </a:extLst>
              </a:tr>
              <a:tr h="189208">
                <a:tc>
                  <a:txBody>
                    <a:bodyPr/>
                    <a:lstStyle/>
                    <a:p>
                      <a:pPr algn="ctr" fontAlgn="b"/>
                      <a:r>
                        <a:rPr lang="en-IN" sz="1100" b="1" i="0" u="none" strike="noStrike">
                          <a:solidFill>
                            <a:srgbClr val="000000"/>
                          </a:solidFill>
                          <a:effectLst/>
                          <a:latin typeface="Calibri" panose="020F0502020204030204" pitchFamily="34" charset="0"/>
                        </a:rPr>
                        <a:t>UNH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Healthcare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err="1">
                          <a:solidFill>
                            <a:srgbClr val="000000"/>
                          </a:solidFill>
                          <a:effectLst/>
                          <a:latin typeface="Calibri" panose="020F0502020204030204" pitchFamily="34" charset="0"/>
                        </a:rPr>
                        <a:t>UnitedHealthGroup</a:t>
                      </a:r>
                      <a:r>
                        <a:rPr lang="en-IN" sz="1100" b="1" i="0" u="none" strike="noStrike" dirty="0">
                          <a:solidFill>
                            <a:srgbClr val="000000"/>
                          </a:solidFill>
                          <a:effectLst/>
                          <a:latin typeface="Calibri" panose="020F0502020204030204" pitchFamily="34" charset="0"/>
                        </a:rPr>
                        <a:t> </a:t>
                      </a:r>
                      <a:r>
                        <a:rPr lang="en-IN" sz="1100" b="1" i="0" u="none" strike="noStrike" dirty="0" err="1">
                          <a:solidFill>
                            <a:srgbClr val="000000"/>
                          </a:solidFill>
                          <a:effectLst/>
                          <a:latin typeface="Calibri" panose="020F0502020204030204" pitchFamily="34" charset="0"/>
                        </a:rPr>
                        <a:t>Inc</a:t>
                      </a:r>
                      <a:endParaRPr lang="en-IN"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9528336"/>
                  </a:ext>
                </a:extLst>
              </a:tr>
              <a:tr h="189208">
                <a:tc>
                  <a:txBody>
                    <a:bodyPr/>
                    <a:lstStyle/>
                    <a:p>
                      <a:pPr algn="ctr" fontAlgn="b"/>
                      <a:r>
                        <a:rPr lang="en-IN" sz="1100" b="1" i="0" u="none" strike="noStrike">
                          <a:solidFill>
                            <a:srgbClr val="000000"/>
                          </a:solidFill>
                          <a:effectLst/>
                          <a:latin typeface="Calibri" panose="020F0502020204030204" pitchFamily="34" charset="0"/>
                        </a:rPr>
                        <a:t>BHC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Pharmaceuticals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Bausch Health Companies </a:t>
                      </a:r>
                      <a:r>
                        <a:rPr lang="en-IN" sz="1100" b="1" i="0" u="none" strike="noStrike" dirty="0" err="1">
                          <a:solidFill>
                            <a:srgbClr val="000000"/>
                          </a:solidFill>
                          <a:effectLst/>
                          <a:latin typeface="Calibri" panose="020F0502020204030204" pitchFamily="34" charset="0"/>
                        </a:rPr>
                        <a:t>inc</a:t>
                      </a:r>
                      <a:endParaRPr lang="en-IN"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5378815"/>
                  </a:ext>
                </a:extLst>
              </a:tr>
              <a:tr h="189208">
                <a:tc>
                  <a:txBody>
                    <a:bodyPr/>
                    <a:lstStyle/>
                    <a:p>
                      <a:pPr algn="ctr" fontAlgn="b"/>
                      <a:r>
                        <a:rPr lang="en-IN" sz="1100" b="1" i="0" u="none" strike="noStrike">
                          <a:solidFill>
                            <a:srgbClr val="000000"/>
                          </a:solidFill>
                          <a:effectLst/>
                          <a:latin typeface="Calibri" panose="020F0502020204030204" pitchFamily="34" charset="0"/>
                        </a:rPr>
                        <a:t>RHHBY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Pharmaceuticals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Roche Holding AG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5234553"/>
                  </a:ext>
                </a:extLst>
              </a:tr>
              <a:tr h="189208">
                <a:tc>
                  <a:txBody>
                    <a:bodyPr/>
                    <a:lstStyle/>
                    <a:p>
                      <a:pPr algn="ctr" fontAlgn="b"/>
                      <a:r>
                        <a:rPr lang="en-IN" sz="1100" b="1" i="0" u="none" strike="noStrike">
                          <a:solidFill>
                            <a:srgbClr val="000000"/>
                          </a:solidFill>
                          <a:effectLst/>
                          <a:latin typeface="Calibri" panose="020F0502020204030204" pitchFamily="34" charset="0"/>
                        </a:rPr>
                        <a:t>AAPL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Technology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Apple </a:t>
                      </a:r>
                      <a:r>
                        <a:rPr lang="en-IN" sz="1100" b="1" i="0" u="none" strike="noStrike" dirty="0" err="1">
                          <a:solidFill>
                            <a:srgbClr val="000000"/>
                          </a:solidFill>
                          <a:effectLst/>
                          <a:latin typeface="Calibri" panose="020F0502020204030204" pitchFamily="34" charset="0"/>
                        </a:rPr>
                        <a:t>Inc</a:t>
                      </a:r>
                      <a:endParaRPr lang="en-IN"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1157939"/>
                  </a:ext>
                </a:extLst>
              </a:tr>
              <a:tr h="189208">
                <a:tc>
                  <a:txBody>
                    <a:bodyPr/>
                    <a:lstStyle/>
                    <a:p>
                      <a:pPr algn="ctr" fontAlgn="b"/>
                      <a:r>
                        <a:rPr lang="en-IN" sz="1100" b="1" i="0" u="none" strike="noStrike">
                          <a:solidFill>
                            <a:srgbClr val="000000"/>
                          </a:solidFill>
                          <a:effectLst/>
                          <a:latin typeface="Calibri" panose="020F0502020204030204" pitchFamily="34" charset="0"/>
                        </a:rPr>
                        <a:t>AMZN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Technology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Amazon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8340874"/>
                  </a:ext>
                </a:extLst>
              </a:tr>
              <a:tr h="189208">
                <a:tc>
                  <a:txBody>
                    <a:bodyPr/>
                    <a:lstStyle/>
                    <a:p>
                      <a:pPr algn="ctr" fontAlgn="b"/>
                      <a:r>
                        <a:rPr lang="en-IN" sz="1100" b="1" i="0" u="none" strike="noStrike">
                          <a:solidFill>
                            <a:srgbClr val="000000"/>
                          </a:solidFill>
                          <a:effectLst/>
                          <a:latin typeface="Calibri" panose="020F0502020204030204" pitchFamily="34" charset="0"/>
                        </a:rPr>
                        <a:t>FB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Technology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Facebook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2219954"/>
                  </a:ext>
                </a:extLst>
              </a:tr>
              <a:tr h="189208">
                <a:tc>
                  <a:txBody>
                    <a:bodyPr/>
                    <a:lstStyle/>
                    <a:p>
                      <a:pPr algn="ctr" fontAlgn="b"/>
                      <a:r>
                        <a:rPr lang="en-IN" sz="1100" b="1" i="0" u="none" strike="noStrike">
                          <a:solidFill>
                            <a:srgbClr val="000000"/>
                          </a:solidFill>
                          <a:effectLst/>
                          <a:latin typeface="Calibri" panose="020F0502020204030204" pitchFamily="34" charset="0"/>
                        </a:rPr>
                        <a:t>GOOG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Technology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Alphabet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1724811"/>
                  </a:ext>
                </a:extLst>
              </a:tr>
              <a:tr h="189208">
                <a:tc>
                  <a:txBody>
                    <a:bodyPr/>
                    <a:lstStyle/>
                    <a:p>
                      <a:pPr algn="ctr" fontAlgn="b"/>
                      <a:r>
                        <a:rPr lang="en-IN" sz="1100" b="1" i="0" u="none" strike="noStrike">
                          <a:solidFill>
                            <a:srgbClr val="000000"/>
                          </a:solidFill>
                          <a:effectLst/>
                          <a:latin typeface="Calibri" panose="020F0502020204030204" pitchFamily="34" charset="0"/>
                        </a:rPr>
                        <a:t>IBM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Technology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IBM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460205"/>
                  </a:ext>
                </a:extLst>
              </a:tr>
              <a:tr h="189208">
                <a:tc>
                  <a:txBody>
                    <a:bodyPr/>
                    <a:lstStyle/>
                    <a:p>
                      <a:pPr algn="ctr" fontAlgn="b"/>
                      <a:r>
                        <a:rPr lang="en-IN" sz="1100" b="1" i="0" u="none" strike="noStrike" dirty="0">
                          <a:solidFill>
                            <a:srgbClr val="000000"/>
                          </a:solidFill>
                          <a:effectLst/>
                          <a:latin typeface="Calibri" panose="020F0502020204030204" pitchFamily="34" charset="0"/>
                        </a:rPr>
                        <a:t>MSFT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Technology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Microsoft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2061671"/>
                  </a:ext>
                </a:extLst>
              </a:tr>
            </a:tbl>
          </a:graphicData>
        </a:graphic>
      </p:graphicFrame>
      <p:sp>
        <p:nvSpPr>
          <p:cNvPr id="4" name="Text Placeholder 3"/>
          <p:cNvSpPr>
            <a:spLocks noGrp="1"/>
          </p:cNvSpPr>
          <p:nvPr>
            <p:ph sz="half" idx="2"/>
          </p:nvPr>
        </p:nvSpPr>
        <p:spPr/>
        <p:txBody>
          <a:bodyPr>
            <a:noAutofit/>
          </a:bodyPr>
          <a:lstStyle/>
          <a:p>
            <a:pPr marL="285750" indent="-285750" algn="just">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There are 24 stocks available from four sectors containing 6 stocks from each sector. </a:t>
            </a:r>
          </a:p>
          <a:p>
            <a:pPr marL="285750" indent="-285750" algn="just">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There is an index available to compare the stocks outcome with. S&amp;P500 is a combinations of top 500 stocks in US stock market.</a:t>
            </a:r>
          </a:p>
          <a:p>
            <a:pPr marL="285750" indent="-285750" algn="just">
              <a:buFont typeface="Wingdings" panose="05000000000000000000" pitchFamily="2" charset="2"/>
              <a:buChar char="Ø"/>
            </a:pPr>
            <a:r>
              <a:rPr lang="en-IN" sz="1800" dirty="0">
                <a:solidFill>
                  <a:schemeClr val="tx1"/>
                </a:solidFill>
                <a:latin typeface="Times New Roman" panose="02020603050405020304" pitchFamily="18" charset="0"/>
                <a:cs typeface="Times New Roman" panose="02020603050405020304" pitchFamily="18" charset="0"/>
              </a:rPr>
              <a:t>Details of each stock provided for reference which is used for analysis and portfolio building. </a:t>
            </a:r>
          </a:p>
          <a:p>
            <a:pPr algn="just"/>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32433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523">
        <p159:morph option="byObject"/>
      </p:transition>
    </mc:Choice>
    <mc:Fallback>
      <p:transition spd="slow" advTm="30523">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Book Antiqua" panose="02040602050305030304" pitchFamily="18" charset="0"/>
              </a:rPr>
              <a:t>Sector Wise Analysis of Stocks with Normalized Values </a:t>
            </a:r>
            <a:endParaRPr lang="en-IN" dirty="0"/>
          </a:p>
        </p:txBody>
      </p:sp>
      <p:sp>
        <p:nvSpPr>
          <p:cNvPr id="3" name="Content Placeholder 2"/>
          <p:cNvSpPr>
            <a:spLocks noGrp="1"/>
          </p:cNvSpPr>
          <p:nvPr>
            <p:ph idx="1"/>
          </p:nvPr>
        </p:nvSpPr>
        <p:spPr/>
        <p:txBody>
          <a:bodyPr/>
          <a:lstStyle/>
          <a:p>
            <a:r>
              <a:rPr lang="en-IN" dirty="0">
                <a:solidFill>
                  <a:schemeClr val="tx1"/>
                </a:solidFill>
              </a:rPr>
              <a:t>Data is provided for 4 sectors for analysis purpose as per details provided as below detailed insight and visualization shared in subsequent slides.</a:t>
            </a:r>
          </a:p>
          <a:p>
            <a:pPr lvl="1">
              <a:buFont typeface="+mj-lt"/>
              <a:buAutoNum type="arabicPeriod"/>
            </a:pPr>
            <a:r>
              <a:rPr lang="en-IN" dirty="0">
                <a:solidFill>
                  <a:schemeClr val="tx1"/>
                </a:solidFill>
              </a:rPr>
              <a:t>Aviation sector </a:t>
            </a:r>
          </a:p>
          <a:p>
            <a:pPr lvl="1">
              <a:buFont typeface="+mj-lt"/>
              <a:buAutoNum type="arabicPeriod"/>
            </a:pPr>
            <a:r>
              <a:rPr lang="en-IN" dirty="0">
                <a:solidFill>
                  <a:schemeClr val="tx1"/>
                </a:solidFill>
              </a:rPr>
              <a:t>Financial sector</a:t>
            </a:r>
          </a:p>
          <a:p>
            <a:pPr lvl="1">
              <a:buFont typeface="+mj-lt"/>
              <a:buAutoNum type="arabicPeriod"/>
            </a:pPr>
            <a:r>
              <a:rPr lang="en-IN" dirty="0">
                <a:solidFill>
                  <a:schemeClr val="tx1"/>
                </a:solidFill>
              </a:rPr>
              <a:t>Health and pharma sector</a:t>
            </a:r>
          </a:p>
          <a:p>
            <a:pPr lvl="1">
              <a:buFont typeface="+mj-lt"/>
              <a:buAutoNum type="arabicPeriod"/>
            </a:pPr>
            <a:r>
              <a:rPr lang="en-IN" dirty="0">
                <a:solidFill>
                  <a:schemeClr val="tx1"/>
                </a:solidFill>
              </a:rPr>
              <a:t>Technology sector</a:t>
            </a:r>
          </a:p>
        </p:txBody>
      </p:sp>
    </p:spTree>
    <p:extLst>
      <p:ext uri="{BB962C8B-B14F-4D97-AF65-F5344CB8AC3E}">
        <p14:creationId xmlns:p14="http://schemas.microsoft.com/office/powerpoint/2010/main" val="39369395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2433">
        <p159:morph option="byObject"/>
      </p:transition>
    </mc:Choice>
    <mc:Fallback>
      <p:transition spd="slow" advTm="12433">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Book Antiqua" panose="02040602050305030304" pitchFamily="18" charset="0"/>
              </a:rPr>
              <a:t>Aviation Sector Stocks Analysis &amp; Insight</a:t>
            </a:r>
          </a:p>
        </p:txBody>
      </p:sp>
      <p:pic>
        <p:nvPicPr>
          <p:cNvPr id="5" name="Content Placeholder 4"/>
          <p:cNvPicPr>
            <a:picLocks noGrp="1" noChangeAspect="1"/>
          </p:cNvPicPr>
          <p:nvPr>
            <p:ph sz="half" idx="1"/>
          </p:nvPr>
        </p:nvPicPr>
        <p:blipFill>
          <a:blip r:embed="rId2"/>
          <a:stretch>
            <a:fillRect/>
          </a:stretch>
        </p:blipFill>
        <p:spPr>
          <a:xfrm>
            <a:off x="880534" y="2794955"/>
            <a:ext cx="5099580" cy="3224845"/>
          </a:xfrm>
          <a:prstGeom prst="rect">
            <a:avLst/>
          </a:prstGeom>
        </p:spPr>
      </p:pic>
      <p:sp>
        <p:nvSpPr>
          <p:cNvPr id="4" name="Text Placeholder 3"/>
          <p:cNvSpPr>
            <a:spLocks noGrp="1"/>
          </p:cNvSpPr>
          <p:nvPr>
            <p:ph sz="half" idx="2"/>
          </p:nvPr>
        </p:nvSpPr>
        <p:spPr/>
        <p:txBody>
          <a:bodyPr>
            <a:normAutofit/>
          </a:bodyPr>
          <a:lstStyle/>
          <a:p>
            <a:pPr marL="457200" indent="-457200">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S&amp;P500 is not co-related to Aviation Sector.</a:t>
            </a:r>
          </a:p>
          <a:p>
            <a:pPr marL="457200" indent="-457200">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Market took a massive hit in 2020 due to corona pandemic which resulted in a bear market.</a:t>
            </a:r>
          </a:p>
          <a:p>
            <a:pPr marL="457200" indent="-457200">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Even though the market recovered but the Aviation Sector underperformed the market.</a:t>
            </a:r>
          </a:p>
          <a:p>
            <a:pPr marL="457200" indent="-457200">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All the stocks are underperformed as compared to S&amp;P 500 index and  tagged as high risk stocks</a:t>
            </a:r>
          </a:p>
        </p:txBody>
      </p:sp>
    </p:spTree>
    <p:extLst>
      <p:ext uri="{BB962C8B-B14F-4D97-AF65-F5344CB8AC3E}">
        <p14:creationId xmlns:p14="http://schemas.microsoft.com/office/powerpoint/2010/main" val="4242699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1805">
        <p159:morph option="byObject"/>
      </p:transition>
    </mc:Choice>
    <mc:Fallback>
      <p:transition spd="slow" advTm="31805">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Book Antiqua" panose="02040602050305030304" pitchFamily="18" charset="0"/>
              </a:rPr>
              <a:t>Finance Sector Stocks Analysis &amp; Insight</a:t>
            </a:r>
          </a:p>
        </p:txBody>
      </p:sp>
      <p:pic>
        <p:nvPicPr>
          <p:cNvPr id="7" name="Content Placeholder 6"/>
          <p:cNvPicPr>
            <a:picLocks noGrp="1" noChangeAspect="1"/>
          </p:cNvPicPr>
          <p:nvPr>
            <p:ph sz="half" idx="1"/>
          </p:nvPr>
        </p:nvPicPr>
        <p:blipFill>
          <a:blip r:embed="rId2"/>
          <a:stretch>
            <a:fillRect/>
          </a:stretch>
        </p:blipFill>
        <p:spPr>
          <a:xfrm>
            <a:off x="1155700" y="2833505"/>
            <a:ext cx="4824413" cy="2956289"/>
          </a:xfrm>
          <a:prstGeom prst="rect">
            <a:avLst/>
          </a:prstGeom>
        </p:spPr>
      </p:pic>
      <p:sp>
        <p:nvSpPr>
          <p:cNvPr id="4" name="Text Placeholder 3"/>
          <p:cNvSpPr>
            <a:spLocks noGrp="1"/>
          </p:cNvSpPr>
          <p:nvPr>
            <p:ph sz="half" idx="2"/>
          </p:nvPr>
        </p:nvSpPr>
        <p:spPr/>
        <p:txBody>
          <a:bodyPr>
            <a:normAutofit/>
          </a:bodyPr>
          <a:lstStyle/>
          <a:p>
            <a:pPr marL="457200" indent="-457200">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S&amp;P500 is not co-related to Financial Sector.</a:t>
            </a:r>
          </a:p>
          <a:p>
            <a:pPr marL="457200" indent="-457200">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Market took a massive hit in 2020 due to corona pandemic which resulted in a bear market.</a:t>
            </a:r>
          </a:p>
          <a:p>
            <a:pPr marL="457200" indent="-457200">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Financial sector had given mixed response as compared to market index. Morgan Stanley and  Goldman Sachs have given good returns</a:t>
            </a:r>
          </a:p>
          <a:p>
            <a:pPr marL="457200" indent="-457200">
              <a:buFont typeface="Wingdings" panose="05000000000000000000" pitchFamily="2" charset="2"/>
              <a:buChar char="Ø"/>
            </a:pPr>
            <a:r>
              <a:rPr lang="en-US" sz="1800" dirty="0">
                <a:solidFill>
                  <a:srgbClr val="000000"/>
                </a:solidFill>
                <a:latin typeface="Times New Roman" panose="02020603050405020304" pitchFamily="18" charset="0"/>
                <a:cs typeface="Times New Roman" panose="02020603050405020304" pitchFamily="18" charset="0"/>
              </a:rPr>
              <a:t>All the stocks other financial sector  underperformed as compared to S&amp;P 500 index and  tagged as high risk stocks</a:t>
            </a:r>
          </a:p>
        </p:txBody>
      </p:sp>
    </p:spTree>
    <p:extLst>
      <p:ext uri="{BB962C8B-B14F-4D97-AF65-F5344CB8AC3E}">
        <p14:creationId xmlns:p14="http://schemas.microsoft.com/office/powerpoint/2010/main" val="6317409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1110">
        <p159:morph option="byObject"/>
      </p:transition>
    </mc:Choice>
    <mc:Fallback>
      <p:transition spd="slow" advTm="4111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Facet</Template>
  <TotalTime>3322</TotalTime>
  <Words>1196</Words>
  <Application>Microsoft Office PowerPoint</Application>
  <PresentationFormat>Widescreen</PresentationFormat>
  <Paragraphs>155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 Antiqua</vt:lpstr>
      <vt:lpstr>Calibri</vt:lpstr>
      <vt:lpstr>Century Gothic</vt:lpstr>
      <vt:lpstr>Times New Roman</vt:lpstr>
      <vt:lpstr>Wingdings</vt:lpstr>
      <vt:lpstr>Wingdings 3</vt:lpstr>
      <vt:lpstr>Ion Boardroom</vt:lpstr>
      <vt:lpstr>Capstone Project  Finance and Risk Analysis</vt:lpstr>
      <vt:lpstr>Agenda </vt:lpstr>
      <vt:lpstr>Problem Statement </vt:lpstr>
      <vt:lpstr>Objective </vt:lpstr>
      <vt:lpstr>Approach Statement</vt:lpstr>
      <vt:lpstr>Details of Data Provided for Analysis </vt:lpstr>
      <vt:lpstr>Sector Wise Analysis of Stocks with Normalized Values </vt:lpstr>
      <vt:lpstr>Aviation Sector Stocks Analysis &amp; Insight</vt:lpstr>
      <vt:lpstr>Finance Sector Stocks Analysis &amp; Insight</vt:lpstr>
      <vt:lpstr>Health and Pharma  Sector Stocks Analysis &amp; Insight</vt:lpstr>
      <vt:lpstr>Technology Sector Stocks Analysis &amp; Insight</vt:lpstr>
      <vt:lpstr>Top Stocks on the Basis of Annualized Returns &amp; Comparison Cumulative Returns &amp; Daily Returns</vt:lpstr>
      <vt:lpstr>Mr. Patrick Jyengar Portfolio Analysis</vt:lpstr>
      <vt:lpstr>Mr. Peter Jyengar Portfolio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Finance and Risk Analysis</dc:title>
  <dc:creator>balwinder sharma</dc:creator>
  <cp:lastModifiedBy>Sejal Sahu</cp:lastModifiedBy>
  <cp:revision>37</cp:revision>
  <dcterms:created xsi:type="dcterms:W3CDTF">2023-11-04T17:22:08Z</dcterms:created>
  <dcterms:modified xsi:type="dcterms:W3CDTF">2023-11-08T19:05:58Z</dcterms:modified>
</cp:coreProperties>
</file>