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C7044"/>
    <a:srgbClr val="F0C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Chaudhari" userId="c690fab02d455f5a" providerId="LiveId" clId="{560A3B3F-8C21-4D40-AB23-161FB34A3380}"/>
    <pc:docChg chg="modSld">
      <pc:chgData name="Shraddha Chaudhari" userId="c690fab02d455f5a" providerId="LiveId" clId="{560A3B3F-8C21-4D40-AB23-161FB34A3380}" dt="2025-01-31T04:08:42.248" v="18" actId="20577"/>
      <pc:docMkLst>
        <pc:docMk/>
      </pc:docMkLst>
      <pc:sldChg chg="modSp mod">
        <pc:chgData name="Shraddha Chaudhari" userId="c690fab02d455f5a" providerId="LiveId" clId="{560A3B3F-8C21-4D40-AB23-161FB34A3380}" dt="2025-01-31T04:08:42.248" v="18" actId="20577"/>
        <pc:sldMkLst>
          <pc:docMk/>
          <pc:sldMk cId="367127615" sldId="256"/>
        </pc:sldMkLst>
        <pc:spChg chg="mod">
          <ac:chgData name="Shraddha Chaudhari" userId="c690fab02d455f5a" providerId="LiveId" clId="{560A3B3F-8C21-4D40-AB23-161FB34A3380}" dt="2025-01-31T04:08:42.248" v="18" actId="20577"/>
          <ac:spMkLst>
            <pc:docMk/>
            <pc:sldMk cId="367127615" sldId="256"/>
            <ac:spMk id="5" creationId="{D5067E9C-C7B9-4476-9708-CBB3F66FD8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E8568-07DD-4424-92ED-FA0A5DE90DD2}"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D0C55FD3-97AF-4C07-84B8-7E86D7852A77}">
      <dgm:prSet phldrT="[Text]"/>
      <dgm:spPr>
        <a:solidFill>
          <a:schemeClr val="bg1">
            <a:lumMod val="85000"/>
          </a:schemeClr>
        </a:solidFill>
        <a:ln>
          <a:solidFill>
            <a:schemeClr val="tx1">
              <a:lumMod val="95000"/>
              <a:lumOff val="5000"/>
            </a:schemeClr>
          </a:solidFill>
        </a:ln>
      </dgm:spPr>
      <dgm:t>
        <a:bodyPr/>
        <a:lstStyle/>
        <a:p>
          <a:r>
            <a:rPr lang="en-US" dirty="0">
              <a:solidFill>
                <a:schemeClr val="tx1"/>
              </a:solidFill>
            </a:rPr>
            <a:t>Understanding and exploring the datasets using libraries such as pandas</a:t>
          </a:r>
        </a:p>
      </dgm:t>
    </dgm:pt>
    <dgm:pt modelId="{C1FA097B-BBEE-447C-A56B-EA4D16A53789}" type="parTrans" cxnId="{4EA456EE-773E-4BE1-99D7-875253DF0BF0}">
      <dgm:prSet/>
      <dgm:spPr/>
      <dgm:t>
        <a:bodyPr/>
        <a:lstStyle/>
        <a:p>
          <a:endParaRPr lang="en-US"/>
        </a:p>
      </dgm:t>
    </dgm:pt>
    <dgm:pt modelId="{98CADE7D-2899-40B6-973E-B10901A0613D}" type="sibTrans" cxnId="{4EA456EE-773E-4BE1-99D7-875253DF0BF0}">
      <dgm:prSet/>
      <dgm:spPr/>
      <dgm:t>
        <a:bodyPr/>
        <a:lstStyle/>
        <a:p>
          <a:endParaRPr lang="en-US"/>
        </a:p>
      </dgm:t>
    </dgm:pt>
    <dgm:pt modelId="{B5C53A5E-D6F6-48F5-9279-D01F62F1A000}">
      <dgm:prSet phldrT="[Text]"/>
      <dgm:spPr>
        <a:solidFill>
          <a:schemeClr val="bg1">
            <a:lumMod val="85000"/>
          </a:schemeClr>
        </a:solidFill>
        <a:ln>
          <a:solidFill>
            <a:schemeClr val="tx1">
              <a:lumMod val="95000"/>
              <a:lumOff val="5000"/>
            </a:schemeClr>
          </a:solidFill>
        </a:ln>
      </dgm:spPr>
      <dgm:t>
        <a:bodyPr/>
        <a:lstStyle/>
        <a:p>
          <a:r>
            <a:rPr lang="en-US" dirty="0">
              <a:solidFill>
                <a:schemeClr val="tx1"/>
              </a:solidFill>
            </a:rPr>
            <a:t>Gain foundational understanding of weather data type and their implications on sustainability</a:t>
          </a:r>
        </a:p>
      </dgm:t>
    </dgm:pt>
    <dgm:pt modelId="{778A2184-816B-4785-8E9B-F17F6E3D5D11}" type="parTrans" cxnId="{9DFD0ADA-E859-44F4-92D9-27B0C90E3AFC}">
      <dgm:prSet/>
      <dgm:spPr/>
      <dgm:t>
        <a:bodyPr/>
        <a:lstStyle/>
        <a:p>
          <a:endParaRPr lang="en-US"/>
        </a:p>
      </dgm:t>
    </dgm:pt>
    <dgm:pt modelId="{E47E210A-B14C-4F2D-B503-CB3A4888748D}" type="sibTrans" cxnId="{9DFD0ADA-E859-44F4-92D9-27B0C90E3AFC}">
      <dgm:prSet/>
      <dgm:spPr/>
      <dgm:t>
        <a:bodyPr/>
        <a:lstStyle/>
        <a:p>
          <a:endParaRPr lang="en-US"/>
        </a:p>
      </dgm:t>
    </dgm:pt>
    <dgm:pt modelId="{A6D30943-7768-4B39-8A0B-917B628E6C9C}">
      <dgm:prSet phldrT="[Text]"/>
      <dgm:spPr>
        <a:solidFill>
          <a:schemeClr val="bg1">
            <a:lumMod val="85000"/>
          </a:schemeClr>
        </a:solidFill>
        <a:ln>
          <a:solidFill>
            <a:schemeClr val="tx1">
              <a:lumMod val="95000"/>
              <a:lumOff val="5000"/>
            </a:schemeClr>
          </a:solidFill>
        </a:ln>
      </dgm:spPr>
      <dgm:t>
        <a:bodyPr/>
        <a:lstStyle/>
        <a:p>
          <a:r>
            <a:rPr lang="en-US" dirty="0">
              <a:solidFill>
                <a:schemeClr val="tx1"/>
              </a:solidFill>
            </a:rPr>
            <a:t>Learn how to apply machine learning techniques  and Linear Regression</a:t>
          </a:r>
        </a:p>
      </dgm:t>
    </dgm:pt>
    <dgm:pt modelId="{0FFA38C3-ABDB-4BB8-A9F9-FBD14DF192E2}" type="parTrans" cxnId="{E1F9410A-D84E-46D8-A363-9678E5A75744}">
      <dgm:prSet/>
      <dgm:spPr/>
      <dgm:t>
        <a:bodyPr/>
        <a:lstStyle/>
        <a:p>
          <a:endParaRPr lang="en-US"/>
        </a:p>
      </dgm:t>
    </dgm:pt>
    <dgm:pt modelId="{DBA9CE5C-6BC4-48E9-BA1D-66F0F834C1EA}" type="sibTrans" cxnId="{E1F9410A-D84E-46D8-A363-9678E5A75744}">
      <dgm:prSet/>
      <dgm:spPr/>
      <dgm:t>
        <a:bodyPr/>
        <a:lstStyle/>
        <a:p>
          <a:endParaRPr lang="en-US"/>
        </a:p>
      </dgm:t>
    </dgm:pt>
    <dgm:pt modelId="{B2A189EE-FAAA-458B-B6E4-C55EF21F5ECD}">
      <dgm:prSet phldrT="[Text]"/>
      <dgm:spPr>
        <a:solidFill>
          <a:schemeClr val="bg1">
            <a:lumMod val="85000"/>
          </a:schemeClr>
        </a:solidFill>
        <a:ln>
          <a:solidFill>
            <a:schemeClr val="tx1">
              <a:lumMod val="95000"/>
              <a:lumOff val="5000"/>
            </a:schemeClr>
          </a:solidFill>
        </a:ln>
      </dgm:spPr>
      <dgm:t>
        <a:bodyPr/>
        <a:lstStyle/>
        <a:p>
          <a:r>
            <a:rPr lang="en-US" dirty="0">
              <a:solidFill>
                <a:schemeClr val="tx1"/>
              </a:solidFill>
            </a:rPr>
            <a:t>Familiarize with </a:t>
          </a:r>
          <a:r>
            <a:rPr lang="en-US" dirty="0" err="1">
              <a:solidFill>
                <a:schemeClr val="tx1"/>
              </a:solidFill>
            </a:rPr>
            <a:t>kaggle</a:t>
          </a:r>
          <a:r>
            <a:rPr lang="en-US" dirty="0">
              <a:solidFill>
                <a:schemeClr val="tx1"/>
              </a:solidFill>
            </a:rPr>
            <a:t> as platform for finding datasets and apply learned skills in real world application</a:t>
          </a:r>
        </a:p>
      </dgm:t>
    </dgm:pt>
    <dgm:pt modelId="{BCF35B34-496F-4C11-B76C-6F69D3418936}" type="parTrans" cxnId="{CB9AA716-CD65-4538-955A-28FB5BB3EE5D}">
      <dgm:prSet/>
      <dgm:spPr/>
      <dgm:t>
        <a:bodyPr/>
        <a:lstStyle/>
        <a:p>
          <a:endParaRPr lang="en-US"/>
        </a:p>
      </dgm:t>
    </dgm:pt>
    <dgm:pt modelId="{17635ED1-1325-45FC-B8C4-7751F7A600D6}" type="sibTrans" cxnId="{CB9AA716-CD65-4538-955A-28FB5BB3EE5D}">
      <dgm:prSet/>
      <dgm:spPr/>
      <dgm:t>
        <a:bodyPr/>
        <a:lstStyle/>
        <a:p>
          <a:endParaRPr lang="en-US"/>
        </a:p>
      </dgm:t>
    </dgm:pt>
    <dgm:pt modelId="{3AFB3590-9049-495D-AF8C-D448481F1100}" type="pres">
      <dgm:prSet presAssocID="{532E8568-07DD-4424-92ED-FA0A5DE90DD2}" presName="matrix" presStyleCnt="0">
        <dgm:presLayoutVars>
          <dgm:chMax val="1"/>
          <dgm:dir/>
          <dgm:resizeHandles val="exact"/>
        </dgm:presLayoutVars>
      </dgm:prSet>
      <dgm:spPr/>
    </dgm:pt>
    <dgm:pt modelId="{1F166581-54BB-4DCF-9EF9-624C383A6A89}" type="pres">
      <dgm:prSet presAssocID="{532E8568-07DD-4424-92ED-FA0A5DE90DD2}" presName="axisShape" presStyleLbl="bgShp" presStyleIdx="0" presStyleCnt="1" custLinFactNeighborX="-1193"/>
      <dgm:spPr/>
    </dgm:pt>
    <dgm:pt modelId="{B2E78AFA-31AA-4CB5-83C0-BD923CBE6D62}" type="pres">
      <dgm:prSet presAssocID="{532E8568-07DD-4424-92ED-FA0A5DE90DD2}" presName="rect1" presStyleLbl="node1" presStyleIdx="0" presStyleCnt="4" custLinFactNeighborX="-6082" custLinFactNeighborY="-588">
        <dgm:presLayoutVars>
          <dgm:chMax val="0"/>
          <dgm:chPref val="0"/>
          <dgm:bulletEnabled val="1"/>
        </dgm:presLayoutVars>
      </dgm:prSet>
      <dgm:spPr/>
    </dgm:pt>
    <dgm:pt modelId="{3DE2E95E-144C-435E-A061-68934F924714}" type="pres">
      <dgm:prSet presAssocID="{532E8568-07DD-4424-92ED-FA0A5DE90DD2}" presName="rect2" presStyleLbl="node1" presStyleIdx="1" presStyleCnt="4" custLinFactNeighborX="-3024" custLinFactNeighborY="-1941">
        <dgm:presLayoutVars>
          <dgm:chMax val="0"/>
          <dgm:chPref val="0"/>
          <dgm:bulletEnabled val="1"/>
        </dgm:presLayoutVars>
      </dgm:prSet>
      <dgm:spPr/>
    </dgm:pt>
    <dgm:pt modelId="{BAFFC538-8AB9-4583-8DAE-CCBF51739513}" type="pres">
      <dgm:prSet presAssocID="{532E8568-07DD-4424-92ED-FA0A5DE90DD2}" presName="rect3" presStyleLbl="node1" presStyleIdx="2" presStyleCnt="4" custLinFactNeighborX="-7672" custLinFactNeighborY="0">
        <dgm:presLayoutVars>
          <dgm:chMax val="0"/>
          <dgm:chPref val="0"/>
          <dgm:bulletEnabled val="1"/>
        </dgm:presLayoutVars>
      </dgm:prSet>
      <dgm:spPr/>
    </dgm:pt>
    <dgm:pt modelId="{908CB237-5455-4A42-B49C-70D04EE1BF4E}" type="pres">
      <dgm:prSet presAssocID="{532E8568-07DD-4424-92ED-FA0A5DE90DD2}" presName="rect4" presStyleLbl="node1" presStyleIdx="3" presStyleCnt="4" custLinFactNeighborX="2146" custLinFactNeighborY="-795">
        <dgm:presLayoutVars>
          <dgm:chMax val="0"/>
          <dgm:chPref val="0"/>
          <dgm:bulletEnabled val="1"/>
        </dgm:presLayoutVars>
      </dgm:prSet>
      <dgm:spPr/>
    </dgm:pt>
  </dgm:ptLst>
  <dgm:cxnLst>
    <dgm:cxn modelId="{E1F9410A-D84E-46D8-A363-9678E5A75744}" srcId="{532E8568-07DD-4424-92ED-FA0A5DE90DD2}" destId="{A6D30943-7768-4B39-8A0B-917B628E6C9C}" srcOrd="2" destOrd="0" parTransId="{0FFA38C3-ABDB-4BB8-A9F9-FBD14DF192E2}" sibTransId="{DBA9CE5C-6BC4-48E9-BA1D-66F0F834C1EA}"/>
    <dgm:cxn modelId="{CB9AA716-CD65-4538-955A-28FB5BB3EE5D}" srcId="{532E8568-07DD-4424-92ED-FA0A5DE90DD2}" destId="{B2A189EE-FAAA-458B-B6E4-C55EF21F5ECD}" srcOrd="3" destOrd="0" parTransId="{BCF35B34-496F-4C11-B76C-6F69D3418936}" sibTransId="{17635ED1-1325-45FC-B8C4-7751F7A600D6}"/>
    <dgm:cxn modelId="{1077B41C-0102-49B7-B0AD-B12315B65CED}" type="presOf" srcId="{532E8568-07DD-4424-92ED-FA0A5DE90DD2}" destId="{3AFB3590-9049-495D-AF8C-D448481F1100}" srcOrd="0" destOrd="0" presId="urn:microsoft.com/office/officeart/2005/8/layout/matrix2"/>
    <dgm:cxn modelId="{EC5D8025-CCA7-4A69-9F58-58D6AF273644}" type="presOf" srcId="{B5C53A5E-D6F6-48F5-9279-D01F62F1A000}" destId="{3DE2E95E-144C-435E-A061-68934F924714}" srcOrd="0" destOrd="0" presId="urn:microsoft.com/office/officeart/2005/8/layout/matrix2"/>
    <dgm:cxn modelId="{8F3D5D52-1824-4917-BFC9-FD45FE346AED}" type="presOf" srcId="{D0C55FD3-97AF-4C07-84B8-7E86D7852A77}" destId="{B2E78AFA-31AA-4CB5-83C0-BD923CBE6D62}" srcOrd="0" destOrd="0" presId="urn:microsoft.com/office/officeart/2005/8/layout/matrix2"/>
    <dgm:cxn modelId="{A141B17B-162F-4323-92A8-6FF73F0E656C}" type="presOf" srcId="{B2A189EE-FAAA-458B-B6E4-C55EF21F5ECD}" destId="{908CB237-5455-4A42-B49C-70D04EE1BF4E}" srcOrd="0" destOrd="0" presId="urn:microsoft.com/office/officeart/2005/8/layout/matrix2"/>
    <dgm:cxn modelId="{9DFD0ADA-E859-44F4-92D9-27B0C90E3AFC}" srcId="{532E8568-07DD-4424-92ED-FA0A5DE90DD2}" destId="{B5C53A5E-D6F6-48F5-9279-D01F62F1A000}" srcOrd="1" destOrd="0" parTransId="{778A2184-816B-4785-8E9B-F17F6E3D5D11}" sibTransId="{E47E210A-B14C-4F2D-B503-CB3A4888748D}"/>
    <dgm:cxn modelId="{56629BE3-CFB7-4406-9BCF-C93BDEBF0E69}" type="presOf" srcId="{A6D30943-7768-4B39-8A0B-917B628E6C9C}" destId="{BAFFC538-8AB9-4583-8DAE-CCBF51739513}" srcOrd="0" destOrd="0" presId="urn:microsoft.com/office/officeart/2005/8/layout/matrix2"/>
    <dgm:cxn modelId="{4EA456EE-773E-4BE1-99D7-875253DF0BF0}" srcId="{532E8568-07DD-4424-92ED-FA0A5DE90DD2}" destId="{D0C55FD3-97AF-4C07-84B8-7E86D7852A77}" srcOrd="0" destOrd="0" parTransId="{C1FA097B-BBEE-447C-A56B-EA4D16A53789}" sibTransId="{98CADE7D-2899-40B6-973E-B10901A0613D}"/>
    <dgm:cxn modelId="{3D730BF6-0C69-496F-94BF-82A82F25FC61}" type="presParOf" srcId="{3AFB3590-9049-495D-AF8C-D448481F1100}" destId="{1F166581-54BB-4DCF-9EF9-624C383A6A89}" srcOrd="0" destOrd="0" presId="urn:microsoft.com/office/officeart/2005/8/layout/matrix2"/>
    <dgm:cxn modelId="{E1F122DD-9F39-40B2-BA1F-CEB8E01C0692}" type="presParOf" srcId="{3AFB3590-9049-495D-AF8C-D448481F1100}" destId="{B2E78AFA-31AA-4CB5-83C0-BD923CBE6D62}" srcOrd="1" destOrd="0" presId="urn:microsoft.com/office/officeart/2005/8/layout/matrix2"/>
    <dgm:cxn modelId="{03C014C8-898C-451B-B26B-66F13A676E4A}" type="presParOf" srcId="{3AFB3590-9049-495D-AF8C-D448481F1100}" destId="{3DE2E95E-144C-435E-A061-68934F924714}" srcOrd="2" destOrd="0" presId="urn:microsoft.com/office/officeart/2005/8/layout/matrix2"/>
    <dgm:cxn modelId="{1708AB45-2D4F-4C5A-B3F4-2ACDA9B2E89F}" type="presParOf" srcId="{3AFB3590-9049-495D-AF8C-D448481F1100}" destId="{BAFFC538-8AB9-4583-8DAE-CCBF51739513}" srcOrd="3" destOrd="0" presId="urn:microsoft.com/office/officeart/2005/8/layout/matrix2"/>
    <dgm:cxn modelId="{ECB7D085-E00C-4826-A048-9D9ABEFA9FA3}" type="presParOf" srcId="{3AFB3590-9049-495D-AF8C-D448481F1100}" destId="{908CB237-5455-4A42-B49C-70D04EE1BF4E}"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66581-54BB-4DCF-9EF9-624C383A6A89}">
      <dsp:nvSpPr>
        <dsp:cNvPr id="0" name=""/>
        <dsp:cNvSpPr/>
      </dsp:nvSpPr>
      <dsp:spPr>
        <a:xfrm>
          <a:off x="1124303" y="0"/>
          <a:ext cx="4714266" cy="471426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78AFA-31AA-4CB5-83C0-BD923CBE6D62}">
      <dsp:nvSpPr>
        <dsp:cNvPr id="0" name=""/>
        <dsp:cNvSpPr/>
      </dsp:nvSpPr>
      <dsp:spPr>
        <a:xfrm>
          <a:off x="1372283" y="295339"/>
          <a:ext cx="1885706" cy="1885706"/>
        </a:xfrm>
        <a:prstGeom prst="roundRect">
          <a:avLst/>
        </a:prstGeom>
        <a:solidFill>
          <a:schemeClr val="bg1">
            <a:lumMod val="85000"/>
          </a:schemeClr>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Understanding and exploring the datasets using libraries such as pandas</a:t>
          </a:r>
        </a:p>
      </dsp:txBody>
      <dsp:txXfrm>
        <a:off x="1464336" y="387392"/>
        <a:ext cx="1701600" cy="1701600"/>
      </dsp:txXfrm>
    </dsp:sp>
    <dsp:sp modelId="{3DE2E95E-144C-435E-A061-68934F924714}">
      <dsp:nvSpPr>
        <dsp:cNvPr id="0" name=""/>
        <dsp:cNvSpPr/>
      </dsp:nvSpPr>
      <dsp:spPr>
        <a:xfrm>
          <a:off x="3645654" y="269825"/>
          <a:ext cx="1885706" cy="1885706"/>
        </a:xfrm>
        <a:prstGeom prst="roundRect">
          <a:avLst/>
        </a:prstGeom>
        <a:solidFill>
          <a:schemeClr val="bg1">
            <a:lumMod val="85000"/>
          </a:schemeClr>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Gain foundational understanding of weather data type and their implications on sustainability</a:t>
          </a:r>
        </a:p>
      </dsp:txBody>
      <dsp:txXfrm>
        <a:off x="3737707" y="361878"/>
        <a:ext cx="1701600" cy="1701600"/>
      </dsp:txXfrm>
    </dsp:sp>
    <dsp:sp modelId="{BAFFC538-8AB9-4583-8DAE-CCBF51739513}">
      <dsp:nvSpPr>
        <dsp:cNvPr id="0" name=""/>
        <dsp:cNvSpPr/>
      </dsp:nvSpPr>
      <dsp:spPr>
        <a:xfrm>
          <a:off x="1342300" y="2522132"/>
          <a:ext cx="1885706" cy="1885706"/>
        </a:xfrm>
        <a:prstGeom prst="roundRect">
          <a:avLst/>
        </a:prstGeom>
        <a:solidFill>
          <a:schemeClr val="bg1">
            <a:lumMod val="85000"/>
          </a:schemeClr>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Learn how to apply machine learning techniques  and Linear Regression</a:t>
          </a:r>
        </a:p>
      </dsp:txBody>
      <dsp:txXfrm>
        <a:off x="1434353" y="2614185"/>
        <a:ext cx="1701600" cy="1701600"/>
      </dsp:txXfrm>
    </dsp:sp>
    <dsp:sp modelId="{908CB237-5455-4A42-B49C-70D04EE1BF4E}">
      <dsp:nvSpPr>
        <dsp:cNvPr id="0" name=""/>
        <dsp:cNvSpPr/>
      </dsp:nvSpPr>
      <dsp:spPr>
        <a:xfrm>
          <a:off x="3743145" y="2507141"/>
          <a:ext cx="1885706" cy="1885706"/>
        </a:xfrm>
        <a:prstGeom prst="roundRect">
          <a:avLst/>
        </a:prstGeom>
        <a:solidFill>
          <a:schemeClr val="bg1">
            <a:lumMod val="85000"/>
          </a:schemeClr>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Familiarize with </a:t>
          </a:r>
          <a:r>
            <a:rPr lang="en-US" sz="1500" kern="1200" dirty="0" err="1">
              <a:solidFill>
                <a:schemeClr val="tx1"/>
              </a:solidFill>
            </a:rPr>
            <a:t>kaggle</a:t>
          </a:r>
          <a:r>
            <a:rPr lang="en-US" sz="1500" kern="1200" dirty="0">
              <a:solidFill>
                <a:schemeClr val="tx1"/>
              </a:solidFill>
            </a:rPr>
            <a:t> as platform for finding datasets and apply learned skills in real world application</a:t>
          </a:r>
        </a:p>
      </dsp:txBody>
      <dsp:txXfrm>
        <a:off x="3835198" y="2599194"/>
        <a:ext cx="1701600" cy="17016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455092" y="1846763"/>
            <a:ext cx="6870861" cy="3970318"/>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Weather  Management and Prediction</a:t>
            </a:r>
          </a:p>
          <a:p>
            <a:pPr algn="r"/>
            <a:endParaRPr lang="en-US" sz="3600" b="1" dirty="0">
              <a:solidFill>
                <a:schemeClr val="bg1"/>
              </a:solidFill>
              <a:latin typeface="Calibri" panose="020F0502020204030204" pitchFamily="34" charset="0"/>
              <a:cs typeface="Times New Roman" panose="02020603050405020304" pitchFamily="18" charset="0"/>
            </a:endParaRPr>
          </a:p>
          <a:p>
            <a:pPr algn="r"/>
            <a:r>
              <a:rPr lang="en-US" sz="3600" b="1" dirty="0">
                <a:solidFill>
                  <a:schemeClr val="bg1"/>
                </a:solidFill>
                <a:latin typeface="Calibri" panose="020F0502020204030204" pitchFamily="34" charset="0"/>
                <a:cs typeface="Times New Roman" panose="02020603050405020304" pitchFamily="18" charset="0"/>
              </a:rPr>
              <a:t>-By</a:t>
            </a:r>
          </a:p>
          <a:p>
            <a:pPr algn="r"/>
            <a:r>
              <a:rPr lang="en-US" sz="3600" b="1" dirty="0" err="1">
                <a:solidFill>
                  <a:schemeClr val="bg1"/>
                </a:solidFill>
                <a:latin typeface="Calibri" panose="020F0502020204030204" pitchFamily="34" charset="0"/>
                <a:cs typeface="Times New Roman" panose="02020603050405020304" pitchFamily="18" charset="0"/>
              </a:rPr>
              <a:t>Shraddha</a:t>
            </a:r>
            <a:r>
              <a:rPr lang="en-US" sz="3600" b="1" dirty="0">
                <a:solidFill>
                  <a:schemeClr val="bg1"/>
                </a:solidFill>
                <a:latin typeface="Calibri" panose="020F0502020204030204" pitchFamily="34" charset="0"/>
                <a:cs typeface="Times New Roman" panose="02020603050405020304" pitchFamily="18" charset="0"/>
              </a:rPr>
              <a:t> </a:t>
            </a:r>
            <a:r>
              <a:rPr lang="en-US" sz="3600" b="1" dirty="0" err="1">
                <a:solidFill>
                  <a:schemeClr val="bg1"/>
                </a:solidFill>
                <a:latin typeface="Calibri" panose="020F0502020204030204" pitchFamily="34" charset="0"/>
                <a:cs typeface="Times New Roman" panose="02020603050405020304" pitchFamily="18" charset="0"/>
              </a:rPr>
              <a:t>Chaudhari</a:t>
            </a:r>
            <a:endParaRPr lang="en-US" sz="3600" b="1" dirty="0">
              <a:solidFill>
                <a:schemeClr val="bg1"/>
              </a:solidFill>
              <a:latin typeface="Calibri" panose="020F0502020204030204" pitchFamily="34" charset="0"/>
              <a:cs typeface="Times New Roman" panose="02020603050405020304" pitchFamily="18" charset="0"/>
            </a:endParaRPr>
          </a:p>
          <a:p>
            <a:pPr algn="r"/>
            <a:r>
              <a:rPr lang="en-US" sz="3600" b="1" dirty="0" err="1">
                <a:solidFill>
                  <a:schemeClr val="bg1"/>
                </a:solidFill>
                <a:latin typeface="Calibri" panose="020F0502020204030204" pitchFamily="34" charset="0"/>
                <a:cs typeface="Times New Roman" panose="02020603050405020304" pitchFamily="18" charset="0"/>
              </a:rPr>
              <a:t>Tripta</a:t>
            </a:r>
            <a:r>
              <a:rPr lang="en-US" sz="3600" b="1" dirty="0">
                <a:solidFill>
                  <a:schemeClr val="bg1"/>
                </a:solidFill>
                <a:latin typeface="Calibri" panose="020F0502020204030204" pitchFamily="34" charset="0"/>
                <a:cs typeface="Times New Roman" panose="02020603050405020304" pitchFamily="18" charset="0"/>
              </a:rPr>
              <a:t>  </a:t>
            </a:r>
            <a:r>
              <a:rPr lang="en-US" sz="3600" b="1" dirty="0" err="1">
                <a:solidFill>
                  <a:schemeClr val="bg1"/>
                </a:solidFill>
                <a:latin typeface="Calibri" panose="020F0502020204030204" pitchFamily="34" charset="0"/>
                <a:cs typeface="Times New Roman" panose="02020603050405020304" pitchFamily="18" charset="0"/>
              </a:rPr>
              <a:t>Gaidu</a:t>
            </a:r>
            <a:endParaRPr lang="en-US" sz="3600" b="1" dirty="0">
              <a:solidFill>
                <a:schemeClr val="bg1"/>
              </a:solidFill>
              <a:latin typeface="Calibri" panose="020F0502020204030204" pitchFamily="34" charset="0"/>
              <a:cs typeface="Times New Roman" panose="02020603050405020304" pitchFamily="18" charset="0"/>
            </a:endParaRPr>
          </a:p>
          <a:p>
            <a:pPr algn="r"/>
            <a:r>
              <a:rPr lang="en-US" sz="3600" b="1" dirty="0">
                <a:solidFill>
                  <a:schemeClr val="bg1"/>
                </a:solidFill>
                <a:latin typeface="Calibri" panose="020F0502020204030204" pitchFamily="34" charset="0"/>
                <a:cs typeface="Times New Roman" panose="02020603050405020304" pitchFamily="18" charset="0"/>
              </a:rPr>
              <a:t>Kaveri </a:t>
            </a:r>
            <a:r>
              <a:rPr lang="en-US" sz="3600" b="1" dirty="0" err="1">
                <a:solidFill>
                  <a:schemeClr val="bg1"/>
                </a:solidFill>
                <a:latin typeface="Calibri" panose="020F0502020204030204" pitchFamily="34" charset="0"/>
                <a:cs typeface="Times New Roman" panose="02020603050405020304" pitchFamily="18" charset="0"/>
              </a:rPr>
              <a:t>Narawade</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286386" y="1367769"/>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graphicFrame>
        <p:nvGraphicFramePr>
          <p:cNvPr id="39" name="Diagram 38"/>
          <p:cNvGraphicFramePr/>
          <p:nvPr/>
        </p:nvGraphicFramePr>
        <p:xfrm>
          <a:off x="239843" y="1424066"/>
          <a:ext cx="7075357" cy="471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8" name="Round Diagonal Corner Rectangle 7"/>
          <p:cNvSpPr/>
          <p:nvPr/>
        </p:nvSpPr>
        <p:spPr>
          <a:xfrm>
            <a:off x="4212234" y="1064302"/>
            <a:ext cx="2458387" cy="1409075"/>
          </a:xfrm>
          <a:prstGeom prst="round2DiagRect">
            <a:avLst/>
          </a:prstGeom>
          <a:solidFill>
            <a:srgbClr val="92D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Kaggle</a:t>
            </a:r>
            <a:r>
              <a:rPr lang="en-US" dirty="0">
                <a:solidFill>
                  <a:schemeClr val="tx1"/>
                </a:solidFill>
              </a:rPr>
              <a:t> for Datasets</a:t>
            </a:r>
          </a:p>
        </p:txBody>
      </p:sp>
      <p:sp>
        <p:nvSpPr>
          <p:cNvPr id="9" name="Round Diagonal Corner Rectangle 8"/>
          <p:cNvSpPr/>
          <p:nvPr/>
        </p:nvSpPr>
        <p:spPr>
          <a:xfrm>
            <a:off x="1648920" y="3192904"/>
            <a:ext cx="2368446" cy="1514007"/>
          </a:xfrm>
          <a:prstGeom prst="round2DiagRect">
            <a:avLst/>
          </a:prstGeom>
          <a:solidFill>
            <a:srgbClr val="92D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programming language</a:t>
            </a:r>
          </a:p>
        </p:txBody>
      </p:sp>
      <p:sp>
        <p:nvSpPr>
          <p:cNvPr id="10" name="Round Diagonal Corner Rectangle 9"/>
          <p:cNvSpPr/>
          <p:nvPr/>
        </p:nvSpPr>
        <p:spPr>
          <a:xfrm>
            <a:off x="6865495" y="2998033"/>
            <a:ext cx="2323475" cy="1543987"/>
          </a:xfrm>
          <a:prstGeom prst="round2DiagRect">
            <a:avLst/>
          </a:prstGeom>
          <a:solidFill>
            <a:srgbClr val="92D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 </a:t>
            </a:r>
            <a:r>
              <a:rPr lang="en-US" dirty="0" err="1">
                <a:solidFill>
                  <a:schemeClr val="tx1"/>
                </a:solidFill>
              </a:rPr>
              <a:t>colab</a:t>
            </a:r>
            <a:r>
              <a:rPr lang="en-US" dirty="0">
                <a:solidFill>
                  <a:schemeClr val="tx1"/>
                </a:solidFill>
              </a:rPr>
              <a:t> as a platform</a:t>
            </a:r>
          </a:p>
        </p:txBody>
      </p:sp>
      <p:sp>
        <p:nvSpPr>
          <p:cNvPr id="11" name="Round Diagonal Corner Rectangle 10"/>
          <p:cNvSpPr/>
          <p:nvPr/>
        </p:nvSpPr>
        <p:spPr>
          <a:xfrm>
            <a:off x="4302178" y="5044190"/>
            <a:ext cx="2548328" cy="1573967"/>
          </a:xfrm>
          <a:prstGeom prst="round2DiagRect">
            <a:avLst/>
          </a:prstGeom>
          <a:solidFill>
            <a:srgbClr val="92D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Green Skilling technology</a:t>
            </a:r>
          </a:p>
        </p:txBody>
      </p:sp>
      <p:sp>
        <p:nvSpPr>
          <p:cNvPr id="12" name="Quad Arrow 11"/>
          <p:cNvSpPr/>
          <p:nvPr/>
        </p:nvSpPr>
        <p:spPr>
          <a:xfrm>
            <a:off x="4242216" y="2593298"/>
            <a:ext cx="2503358" cy="2278505"/>
          </a:xfrm>
          <a:prstGeom prst="quadArrow">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57126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194872" y="1409076"/>
            <a:ext cx="11302584" cy="5262979"/>
          </a:xfrm>
          <a:prstGeom prst="rect">
            <a:avLst/>
          </a:prstGeom>
          <a:noFill/>
        </p:spPr>
        <p:txBody>
          <a:bodyPr wrap="square" rtlCol="0">
            <a:spAutoFit/>
          </a:bodyPr>
          <a:lstStyle/>
          <a:p>
            <a:r>
              <a:rPr lang="en-US" sz="2400" dirty="0"/>
              <a:t>(</a:t>
            </a:r>
            <a:r>
              <a:rPr lang="en-US" sz="2400" b="1" dirty="0"/>
              <a:t>1)Data Collection and Upload </a:t>
            </a:r>
            <a:r>
              <a:rPr lang="en-US" sz="2400" dirty="0"/>
              <a:t>:- A weather dataset was collected from </a:t>
            </a:r>
            <a:r>
              <a:rPr lang="en-US" sz="2400" dirty="0" err="1"/>
              <a:t>kaggle</a:t>
            </a:r>
            <a:r>
              <a:rPr lang="en-US" sz="2400" dirty="0"/>
              <a:t> and uploaded to Google </a:t>
            </a:r>
            <a:r>
              <a:rPr lang="en-US" sz="2400" dirty="0" err="1"/>
              <a:t>colab</a:t>
            </a:r>
            <a:r>
              <a:rPr lang="en-US" sz="2400" dirty="0"/>
              <a:t>. </a:t>
            </a:r>
          </a:p>
          <a:p>
            <a:endParaRPr lang="en-US" sz="2400" dirty="0"/>
          </a:p>
          <a:p>
            <a:r>
              <a:rPr lang="en-US" sz="2400" dirty="0"/>
              <a:t>(</a:t>
            </a:r>
            <a:r>
              <a:rPr lang="en-US" sz="2400" b="1" dirty="0"/>
              <a:t>2)Data Processing and cleaning </a:t>
            </a:r>
            <a:r>
              <a:rPr lang="en-US" sz="2400" dirty="0"/>
              <a:t>:- Handled missing values and removed the duplicates and ensured uniform measurement units.</a:t>
            </a:r>
          </a:p>
          <a:p>
            <a:endParaRPr lang="en-US" sz="2400" dirty="0"/>
          </a:p>
          <a:p>
            <a:r>
              <a:rPr lang="en-US" sz="2400" b="1" dirty="0"/>
              <a:t>(3)Exploratory Data Analysis(EDA</a:t>
            </a:r>
            <a:r>
              <a:rPr lang="en-US" sz="2400" dirty="0"/>
              <a:t>) :- Visualized trends using </a:t>
            </a:r>
            <a:r>
              <a:rPr lang="en-US" sz="2400" dirty="0" err="1"/>
              <a:t>matplotlib</a:t>
            </a:r>
            <a:r>
              <a:rPr lang="en-US" sz="2400" dirty="0"/>
              <a:t>, </a:t>
            </a:r>
            <a:r>
              <a:rPr lang="en-US" sz="2400" dirty="0" err="1"/>
              <a:t>klearn</a:t>
            </a:r>
            <a:r>
              <a:rPr lang="en-US" sz="2400" dirty="0"/>
              <a:t> and </a:t>
            </a:r>
            <a:r>
              <a:rPr lang="en-US" sz="2400" dirty="0" err="1"/>
              <a:t>seaborn</a:t>
            </a:r>
            <a:r>
              <a:rPr lang="en-US" sz="2400" dirty="0"/>
              <a:t>.</a:t>
            </a:r>
          </a:p>
          <a:p>
            <a:endParaRPr lang="en-US" sz="2400" dirty="0"/>
          </a:p>
          <a:p>
            <a:r>
              <a:rPr lang="en-US" sz="2400" b="1" dirty="0"/>
              <a:t>(4)Weather Analysis and Prediction </a:t>
            </a:r>
            <a:r>
              <a:rPr lang="en-US" sz="2400" dirty="0"/>
              <a:t>:- Applied Linear Regression for temperature prediction and used Time Series Analysis for forecasting.</a:t>
            </a:r>
          </a:p>
          <a:p>
            <a:endParaRPr lang="en-US" sz="2400" dirty="0"/>
          </a:p>
          <a:p>
            <a:r>
              <a:rPr lang="en-US" sz="2400" b="1" dirty="0"/>
              <a:t>(5)Green Skilling and Sustainability </a:t>
            </a:r>
            <a:r>
              <a:rPr lang="en-US" sz="2400" dirty="0"/>
              <a:t>:- Analyzed long term weather patterns to understand climate change impacts on the environment.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4695" y="1678898"/>
            <a:ext cx="11107712" cy="4893647"/>
          </a:xfrm>
          <a:prstGeom prst="rect">
            <a:avLst/>
          </a:prstGeom>
        </p:spPr>
        <p:txBody>
          <a:bodyPr wrap="square">
            <a:spAutoFit/>
          </a:bodyPr>
          <a:lstStyle/>
          <a:p>
            <a:r>
              <a:rPr lang="en-US" sz="2400" dirty="0"/>
              <a:t>Climate change and unpredictable weather patterns have significant impact on daily life, agriculture and energy consumption. Accurate analysis in temperature trends can help in better forecasting and sustainable planning. This project aims to analyze Seattle's weather dataset, sourced from </a:t>
            </a:r>
            <a:r>
              <a:rPr lang="en-US" sz="2400" dirty="0" err="1"/>
              <a:t>kaggle</a:t>
            </a:r>
            <a:r>
              <a:rPr lang="en-US" sz="2400" dirty="0"/>
              <a:t>, focusing on minimum and maximum temperature variation over time.</a:t>
            </a:r>
          </a:p>
          <a:p>
            <a:endParaRPr lang="en-US" sz="2400" dirty="0"/>
          </a:p>
          <a:p>
            <a:r>
              <a:rPr lang="en-US" sz="2400" dirty="0"/>
              <a:t>To achieve this, Linear Regression will be applied to predict future temperature based on historical data. By identifying seasonal patterns and temperatures fluctuation, the model can help in weather forecasting, energy management and climate resilience planning. Additionally, insights from this study can contribute to Green Skilling initiatives, enabling individuals and organizations to adopt sustainable practices based on temperature trends, such as optimizing energy usage and improving climate adaptation strategies</a:t>
            </a:r>
            <a:r>
              <a:rPr lang="en-US" sz="1800" dirty="0"/>
              <a:t>.</a:t>
            </a:r>
          </a:p>
        </p:txBody>
      </p:sp>
      <p:sp>
        <p:nvSpPr>
          <p:cNvPr id="6" name="TextBox 5"/>
          <p:cNvSpPr txBox="1"/>
          <p:nvPr/>
        </p:nvSpPr>
        <p:spPr>
          <a:xfrm>
            <a:off x="479686" y="1049310"/>
            <a:ext cx="2366353" cy="379656"/>
          </a:xfrm>
          <a:prstGeom prst="rect">
            <a:avLst/>
          </a:prstGeom>
          <a:noFill/>
        </p:spPr>
        <p:txBody>
          <a:bodyPr wrap="none" rtlCol="0">
            <a:spAutoFit/>
          </a:bodyPr>
          <a:lstStyle/>
          <a:p>
            <a:r>
              <a:rPr lang="en-US" b="1" dirty="0"/>
              <a:t>Problem Statement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6" name="Picture 5" descr="solu2.jp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output.jpg"/>
          <p:cNvPicPr>
            <a:picLocks noChangeAspect="1"/>
          </p:cNvPicPr>
          <p:nvPr/>
        </p:nvPicPr>
        <p:blipFill>
          <a:blip r:embed="rId2"/>
          <a:stretch>
            <a:fillRect/>
          </a:stretch>
        </p:blipFill>
        <p:spPr>
          <a:xfrm>
            <a:off x="1588002" y="1719497"/>
            <a:ext cx="8678325" cy="456138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Oval 3"/>
          <p:cNvSpPr/>
          <p:nvPr/>
        </p:nvSpPr>
        <p:spPr>
          <a:xfrm>
            <a:off x="449704" y="1573967"/>
            <a:ext cx="10702978" cy="4392118"/>
          </a:xfrm>
          <a:prstGeom prst="ellipse">
            <a:avLst/>
          </a:prstGeom>
          <a:solidFill>
            <a:schemeClr val="accent6">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 the analysis of Seattle’s weather data, focusing on minimum and maximum temperature variations, the project successfully identified  key seasonal trends and fluctuations. By applying Linear Regression using python, we were able to model and predict future temperature patterns, which can significantly aid weather forecasting and management. Utilizing </a:t>
            </a:r>
            <a:r>
              <a:rPr lang="en-US" sz="2000" dirty="0" err="1">
                <a:solidFill>
                  <a:schemeClr val="tx1"/>
                </a:solidFill>
              </a:rPr>
              <a:t>kaggle</a:t>
            </a:r>
            <a:r>
              <a:rPr lang="en-US" sz="2000" dirty="0">
                <a:solidFill>
                  <a:schemeClr val="tx1"/>
                </a:solidFill>
              </a:rPr>
              <a:t>  as a resource for acquiring the dataset and performing the analysis on Google </a:t>
            </a:r>
            <a:r>
              <a:rPr lang="en-US" sz="2000" dirty="0" err="1">
                <a:solidFill>
                  <a:schemeClr val="tx1"/>
                </a:solidFill>
              </a:rPr>
              <a:t>Colab</a:t>
            </a:r>
            <a:r>
              <a:rPr lang="en-US" sz="2000" dirty="0">
                <a:solidFill>
                  <a:schemeClr val="tx1"/>
                </a:solidFill>
              </a:rPr>
              <a:t>, allowed efficient workflow in a cloud-based environment. </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218</TotalTime>
  <Words>417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Shraddha Chaudhari</cp:lastModifiedBy>
  <cp:revision>25</cp:revision>
  <dcterms:created xsi:type="dcterms:W3CDTF">2024-12-31T09:40:01Z</dcterms:created>
  <dcterms:modified xsi:type="dcterms:W3CDTF">2025-01-31T04:08:49Z</dcterms:modified>
</cp:coreProperties>
</file>